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 id="2147483675" r:id="rId3"/>
  </p:sldMasterIdLst>
  <p:notesMasterIdLst>
    <p:notesMasterId r:id="rId44"/>
  </p:notesMasterIdLst>
  <p:sldIdLst>
    <p:sldId id="318" r:id="rId4"/>
    <p:sldId id="337" r:id="rId5"/>
    <p:sldId id="354" r:id="rId6"/>
    <p:sldId id="344" r:id="rId7"/>
    <p:sldId id="346" r:id="rId8"/>
    <p:sldId id="347" r:id="rId9"/>
    <p:sldId id="351" r:id="rId10"/>
    <p:sldId id="352" r:id="rId11"/>
    <p:sldId id="380" r:id="rId12"/>
    <p:sldId id="379" r:id="rId13"/>
    <p:sldId id="356" r:id="rId14"/>
    <p:sldId id="332" r:id="rId15"/>
    <p:sldId id="359" r:id="rId16"/>
    <p:sldId id="360" r:id="rId17"/>
    <p:sldId id="398" r:id="rId18"/>
    <p:sldId id="399" r:id="rId19"/>
    <p:sldId id="400" r:id="rId20"/>
    <p:sldId id="401" r:id="rId21"/>
    <p:sldId id="402" r:id="rId22"/>
    <p:sldId id="403" r:id="rId23"/>
    <p:sldId id="404" r:id="rId24"/>
    <p:sldId id="405" r:id="rId25"/>
    <p:sldId id="406" r:id="rId26"/>
    <p:sldId id="407" r:id="rId27"/>
    <p:sldId id="408" r:id="rId28"/>
    <p:sldId id="409" r:id="rId29"/>
    <p:sldId id="410" r:id="rId30"/>
    <p:sldId id="323" r:id="rId31"/>
    <p:sldId id="361" r:id="rId32"/>
    <p:sldId id="363" r:id="rId33"/>
    <p:sldId id="365" r:id="rId34"/>
    <p:sldId id="366" r:id="rId35"/>
    <p:sldId id="375" r:id="rId36"/>
    <p:sldId id="320" r:id="rId37"/>
    <p:sldId id="367" r:id="rId38"/>
    <p:sldId id="322" r:id="rId39"/>
    <p:sldId id="373" r:id="rId40"/>
    <p:sldId id="376" r:id="rId41"/>
    <p:sldId id="377" r:id="rId42"/>
    <p:sldId id="315" r:id="rId43"/>
  </p:sldIdLst>
  <p:sldSz cx="12192000" cy="6858000"/>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Ortegon Lopez" initials="AOL" lastIdx="4" clrIdx="0">
    <p:extLst>
      <p:ext uri="{19B8F6BF-5375-455C-9EA6-DF929625EA0E}">
        <p15:presenceInfo xmlns:p15="http://schemas.microsoft.com/office/powerpoint/2012/main" userId="S-1-5-21-1790450695-306522883-1792457455-176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B95E"/>
    <a:srgbClr val="18601D"/>
    <a:srgbClr val="FFFFFF"/>
    <a:srgbClr val="5B862E"/>
    <a:srgbClr val="2DA734"/>
    <a:srgbClr val="3B3838"/>
    <a:srgbClr val="1D3928"/>
    <a:srgbClr val="678370"/>
    <a:srgbClr val="DBE47D"/>
    <a:srgbClr val="C3D2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34" autoAdjust="0"/>
    <p:restoredTop sz="80842" autoAdjust="0"/>
  </p:normalViewPr>
  <p:slideViewPr>
    <p:cSldViewPr>
      <p:cViewPr varScale="1">
        <p:scale>
          <a:sx n="47" d="100"/>
          <a:sy n="47" d="100"/>
        </p:scale>
        <p:origin x="10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C2CB2A-696F-48A3-97CC-83DBFE3D7721}" type="doc">
      <dgm:prSet loTypeId="urn:microsoft.com/office/officeart/2005/8/layout/cycle3" loCatId="cycle" qsTypeId="urn:microsoft.com/office/officeart/2005/8/quickstyle/simple5" qsCatId="simple" csTypeId="urn:microsoft.com/office/officeart/2005/8/colors/colorful4" csCatId="colorful" phldr="1"/>
      <dgm:spPr/>
      <dgm:t>
        <a:bodyPr/>
        <a:lstStyle/>
        <a:p>
          <a:endParaRPr lang="es-CO"/>
        </a:p>
      </dgm:t>
    </dgm:pt>
    <dgm:pt modelId="{55AC971C-FAB7-4904-B428-05D66BD58168}">
      <dgm:prSet phldrT="[Texto]" custT="1"/>
      <dgm:spPr/>
      <dgm:t>
        <a:bodyPr/>
        <a:lstStyle/>
        <a:p>
          <a:r>
            <a:rPr lang="es-CO" sz="1200" b="1" dirty="0" smtClean="0">
              <a:solidFill>
                <a:schemeClr val="tx1"/>
              </a:solidFill>
              <a:latin typeface="+mn-lt"/>
            </a:rPr>
            <a:t>EXPERIENCIA EN LA RUTA</a:t>
          </a:r>
        </a:p>
      </dgm:t>
    </dgm:pt>
    <dgm:pt modelId="{6C736C79-DCB5-4724-B65C-03049BF424FC}" type="parTrans" cxnId="{EAF3037C-144E-4471-B3DB-8659EC2D8828}">
      <dgm:prSet/>
      <dgm:spPr/>
      <dgm:t>
        <a:bodyPr/>
        <a:lstStyle/>
        <a:p>
          <a:endParaRPr lang="es-CO" sz="1200">
            <a:solidFill>
              <a:schemeClr val="tx1"/>
            </a:solidFill>
            <a:latin typeface="+mn-lt"/>
          </a:endParaRPr>
        </a:p>
      </dgm:t>
    </dgm:pt>
    <dgm:pt modelId="{0A605E80-C1B1-456F-9BAE-DAC1812D1C9D}" type="sibTrans" cxnId="{EAF3037C-144E-4471-B3DB-8659EC2D8828}">
      <dgm:prSet/>
      <dgm:spPr/>
      <dgm:t>
        <a:bodyPr/>
        <a:lstStyle/>
        <a:p>
          <a:endParaRPr lang="es-CO" sz="1200">
            <a:solidFill>
              <a:schemeClr val="tx1"/>
            </a:solidFill>
            <a:latin typeface="+mn-lt"/>
          </a:endParaRPr>
        </a:p>
      </dgm:t>
    </dgm:pt>
    <dgm:pt modelId="{2DD1CE0C-0241-4348-98D9-7656311A88FD}">
      <dgm:prSet phldrT="[Texto]" custT="1"/>
      <dgm:spPr/>
      <dgm:t>
        <a:bodyPr/>
        <a:lstStyle/>
        <a:p>
          <a:r>
            <a:rPr lang="es-CO" sz="1200" b="1" dirty="0" smtClean="0">
              <a:solidFill>
                <a:schemeClr val="tx1"/>
              </a:solidFill>
              <a:latin typeface="+mn-lt"/>
            </a:rPr>
            <a:t>TIEMPOS DEL CONCURSO</a:t>
          </a:r>
          <a:endParaRPr lang="es-CO" sz="1200" b="1" dirty="0">
            <a:solidFill>
              <a:schemeClr val="tx1"/>
            </a:solidFill>
            <a:latin typeface="+mn-lt"/>
          </a:endParaRPr>
        </a:p>
      </dgm:t>
    </dgm:pt>
    <dgm:pt modelId="{118262EE-2E20-450E-8BD9-D38A1F3A21C4}" type="parTrans" cxnId="{3CFC2879-9E83-4E9E-87E0-DDBCC93552E7}">
      <dgm:prSet/>
      <dgm:spPr/>
      <dgm:t>
        <a:bodyPr/>
        <a:lstStyle/>
        <a:p>
          <a:endParaRPr lang="es-CO" sz="1200">
            <a:solidFill>
              <a:schemeClr val="tx1"/>
            </a:solidFill>
            <a:latin typeface="+mn-lt"/>
          </a:endParaRPr>
        </a:p>
      </dgm:t>
    </dgm:pt>
    <dgm:pt modelId="{D787EC9D-57DE-4868-86F8-AA21ACF19FE0}" type="sibTrans" cxnId="{3CFC2879-9E83-4E9E-87E0-DDBCC93552E7}">
      <dgm:prSet/>
      <dgm:spPr/>
      <dgm:t>
        <a:bodyPr/>
        <a:lstStyle/>
        <a:p>
          <a:endParaRPr lang="es-CO" sz="1200">
            <a:solidFill>
              <a:schemeClr val="tx1"/>
            </a:solidFill>
            <a:latin typeface="+mn-lt"/>
          </a:endParaRPr>
        </a:p>
      </dgm:t>
    </dgm:pt>
    <dgm:pt modelId="{A177471E-A4A6-45B0-9078-ACE60E567F1A}">
      <dgm:prSet phldrT="[Texto]" custT="1"/>
      <dgm:spPr/>
      <dgm:t>
        <a:bodyPr/>
        <a:lstStyle/>
        <a:p>
          <a:r>
            <a:rPr lang="es-CO" sz="1200" b="1" smtClean="0">
              <a:solidFill>
                <a:schemeClr val="tx1"/>
              </a:solidFill>
              <a:latin typeface="+mn-lt"/>
            </a:rPr>
            <a:t>BUENAS PRÁCTICAS </a:t>
          </a:r>
          <a:endParaRPr lang="es-CO" sz="1200" b="1" dirty="0" smtClean="0">
            <a:solidFill>
              <a:schemeClr val="tx1"/>
            </a:solidFill>
            <a:latin typeface="+mn-lt"/>
          </a:endParaRPr>
        </a:p>
      </dgm:t>
    </dgm:pt>
    <dgm:pt modelId="{E8B82799-4C47-43B4-A7B3-5BC1E2461381}" type="parTrans" cxnId="{FF6D0945-E868-464D-8380-4026DDFFB7DA}">
      <dgm:prSet/>
      <dgm:spPr/>
      <dgm:t>
        <a:bodyPr/>
        <a:lstStyle/>
        <a:p>
          <a:endParaRPr lang="es-CO" sz="1200">
            <a:solidFill>
              <a:schemeClr val="tx1"/>
            </a:solidFill>
            <a:latin typeface="+mn-lt"/>
          </a:endParaRPr>
        </a:p>
      </dgm:t>
    </dgm:pt>
    <dgm:pt modelId="{FA3A7D53-3C80-4AA6-B8ED-44C10F9CDEBE}" type="sibTrans" cxnId="{FF6D0945-E868-464D-8380-4026DDFFB7DA}">
      <dgm:prSet/>
      <dgm:spPr/>
      <dgm:t>
        <a:bodyPr/>
        <a:lstStyle/>
        <a:p>
          <a:endParaRPr lang="es-CO" sz="1200">
            <a:solidFill>
              <a:schemeClr val="tx1"/>
            </a:solidFill>
            <a:latin typeface="+mn-lt"/>
          </a:endParaRPr>
        </a:p>
      </dgm:t>
    </dgm:pt>
    <dgm:pt modelId="{3CA79B6E-01C8-474E-ACF7-FB2E1FA8A536}">
      <dgm:prSet custT="1"/>
      <dgm:spPr/>
      <dgm:t>
        <a:bodyPr/>
        <a:lstStyle/>
        <a:p>
          <a:r>
            <a:rPr lang="es-CO" sz="1200" b="1" dirty="0" smtClean="0">
              <a:solidFill>
                <a:schemeClr val="tx1"/>
              </a:solidFill>
              <a:latin typeface="+mn-lt"/>
            </a:rPr>
            <a:t>TRANSPARENCIA</a:t>
          </a:r>
          <a:endParaRPr lang="es-CO" sz="1200" b="1" dirty="0">
            <a:solidFill>
              <a:schemeClr val="tx1"/>
            </a:solidFill>
            <a:latin typeface="+mn-lt"/>
          </a:endParaRPr>
        </a:p>
      </dgm:t>
    </dgm:pt>
    <dgm:pt modelId="{265A630B-9E15-498C-9959-27791D06C8E8}" type="parTrans" cxnId="{07EEFCD8-2A15-4B17-A290-E5E8AA59EC32}">
      <dgm:prSet/>
      <dgm:spPr/>
      <dgm:t>
        <a:bodyPr/>
        <a:lstStyle/>
        <a:p>
          <a:endParaRPr lang="es-CO" sz="1600">
            <a:solidFill>
              <a:schemeClr val="tx1"/>
            </a:solidFill>
            <a:latin typeface="+mn-lt"/>
          </a:endParaRPr>
        </a:p>
      </dgm:t>
    </dgm:pt>
    <dgm:pt modelId="{C638B273-94D1-40F4-A8CA-E9A026FD2955}" type="sibTrans" cxnId="{07EEFCD8-2A15-4B17-A290-E5E8AA59EC32}">
      <dgm:prSet/>
      <dgm:spPr/>
      <dgm:t>
        <a:bodyPr/>
        <a:lstStyle/>
        <a:p>
          <a:endParaRPr lang="es-CO" sz="1600">
            <a:solidFill>
              <a:schemeClr val="tx1"/>
            </a:solidFill>
            <a:latin typeface="+mn-lt"/>
          </a:endParaRPr>
        </a:p>
      </dgm:t>
    </dgm:pt>
    <dgm:pt modelId="{737FB747-1D39-47AD-AEB5-E7EB7CFD382F}">
      <dgm:prSet phldrT="[Texto]" custT="1"/>
      <dgm:spPr/>
      <dgm:t>
        <a:bodyPr/>
        <a:lstStyle/>
        <a:p>
          <a:r>
            <a:rPr lang="es-CO" sz="1200" b="1" dirty="0" smtClean="0">
              <a:solidFill>
                <a:schemeClr val="tx1"/>
              </a:solidFill>
              <a:latin typeface="+mn-lt"/>
            </a:rPr>
            <a:t>SEGURIDAD</a:t>
          </a:r>
        </a:p>
      </dgm:t>
    </dgm:pt>
    <dgm:pt modelId="{0C2F2A3C-7749-4F86-ABC0-B79709CE82E2}" type="sibTrans" cxnId="{3DC9CAB3-0F9E-4B1D-BACA-2EDC5EA5295C}">
      <dgm:prSet/>
      <dgm:spPr/>
      <dgm:t>
        <a:bodyPr/>
        <a:lstStyle/>
        <a:p>
          <a:endParaRPr lang="es-CO" sz="1200">
            <a:solidFill>
              <a:schemeClr val="tx1"/>
            </a:solidFill>
            <a:latin typeface="+mn-lt"/>
          </a:endParaRPr>
        </a:p>
      </dgm:t>
    </dgm:pt>
    <dgm:pt modelId="{D2A6FE4B-77EC-4373-BF83-A79C6D19242C}" type="parTrans" cxnId="{3DC9CAB3-0F9E-4B1D-BACA-2EDC5EA5295C}">
      <dgm:prSet/>
      <dgm:spPr/>
      <dgm:t>
        <a:bodyPr/>
        <a:lstStyle/>
        <a:p>
          <a:endParaRPr lang="es-CO" sz="1200">
            <a:solidFill>
              <a:schemeClr val="tx1"/>
            </a:solidFill>
            <a:latin typeface="+mn-lt"/>
          </a:endParaRPr>
        </a:p>
      </dgm:t>
    </dgm:pt>
    <dgm:pt modelId="{7DFCD653-8815-499A-8451-C661BDC5A9C3}" type="pres">
      <dgm:prSet presAssocID="{00C2CB2A-696F-48A3-97CC-83DBFE3D7721}" presName="Name0" presStyleCnt="0">
        <dgm:presLayoutVars>
          <dgm:dir/>
          <dgm:resizeHandles val="exact"/>
        </dgm:presLayoutVars>
      </dgm:prSet>
      <dgm:spPr/>
      <dgm:t>
        <a:bodyPr/>
        <a:lstStyle/>
        <a:p>
          <a:endParaRPr lang="es-CO"/>
        </a:p>
      </dgm:t>
    </dgm:pt>
    <dgm:pt modelId="{2B2FC3D9-61F8-4A5A-A6B6-4D8D797ADB8E}" type="pres">
      <dgm:prSet presAssocID="{00C2CB2A-696F-48A3-97CC-83DBFE3D7721}" presName="cycle" presStyleCnt="0"/>
      <dgm:spPr/>
      <dgm:t>
        <a:bodyPr/>
        <a:lstStyle/>
        <a:p>
          <a:endParaRPr lang="es-ES_tradnl"/>
        </a:p>
      </dgm:t>
    </dgm:pt>
    <dgm:pt modelId="{5FA29901-A1D2-40AD-909E-ACC475D76DED}" type="pres">
      <dgm:prSet presAssocID="{737FB747-1D39-47AD-AEB5-E7EB7CFD382F}" presName="nodeFirstNode" presStyleLbl="node1" presStyleIdx="0" presStyleCnt="5">
        <dgm:presLayoutVars>
          <dgm:bulletEnabled val="1"/>
        </dgm:presLayoutVars>
      </dgm:prSet>
      <dgm:spPr/>
      <dgm:t>
        <a:bodyPr/>
        <a:lstStyle/>
        <a:p>
          <a:endParaRPr lang="es-CO"/>
        </a:p>
      </dgm:t>
    </dgm:pt>
    <dgm:pt modelId="{7AE04567-584A-44AB-8181-A06AFD047E1F}" type="pres">
      <dgm:prSet presAssocID="{0C2F2A3C-7749-4F86-ABC0-B79709CE82E2}" presName="sibTransFirstNode" presStyleLbl="bgShp" presStyleIdx="0" presStyleCnt="1"/>
      <dgm:spPr/>
      <dgm:t>
        <a:bodyPr/>
        <a:lstStyle/>
        <a:p>
          <a:endParaRPr lang="es-CO"/>
        </a:p>
      </dgm:t>
    </dgm:pt>
    <dgm:pt modelId="{776AEE67-0884-482F-A8CB-45EF82F1F9A8}" type="pres">
      <dgm:prSet presAssocID="{55AC971C-FAB7-4904-B428-05D66BD58168}" presName="nodeFollowingNodes" presStyleLbl="node1" presStyleIdx="1" presStyleCnt="5" custScaleX="105741" custScaleY="109006" custRadScaleRad="97720" custRadScaleInc="17199">
        <dgm:presLayoutVars>
          <dgm:bulletEnabled val="1"/>
        </dgm:presLayoutVars>
      </dgm:prSet>
      <dgm:spPr/>
      <dgm:t>
        <a:bodyPr/>
        <a:lstStyle/>
        <a:p>
          <a:endParaRPr lang="es-CO"/>
        </a:p>
      </dgm:t>
    </dgm:pt>
    <dgm:pt modelId="{6FAF625A-4E96-4D57-AB8C-31A91B400A1C}" type="pres">
      <dgm:prSet presAssocID="{3CA79B6E-01C8-474E-ACF7-FB2E1FA8A536}" presName="nodeFollowingNodes" presStyleLbl="node1" presStyleIdx="2" presStyleCnt="5">
        <dgm:presLayoutVars>
          <dgm:bulletEnabled val="1"/>
        </dgm:presLayoutVars>
      </dgm:prSet>
      <dgm:spPr/>
      <dgm:t>
        <a:bodyPr/>
        <a:lstStyle/>
        <a:p>
          <a:endParaRPr lang="es-CO"/>
        </a:p>
      </dgm:t>
    </dgm:pt>
    <dgm:pt modelId="{28B1C44A-4A8C-4673-81FF-C521E977AFCA}" type="pres">
      <dgm:prSet presAssocID="{2DD1CE0C-0241-4348-98D9-7656311A88FD}" presName="nodeFollowingNodes" presStyleLbl="node1" presStyleIdx="3" presStyleCnt="5" custRadScaleRad="109985" custRadScaleInc="27287">
        <dgm:presLayoutVars>
          <dgm:bulletEnabled val="1"/>
        </dgm:presLayoutVars>
      </dgm:prSet>
      <dgm:spPr/>
      <dgm:t>
        <a:bodyPr/>
        <a:lstStyle/>
        <a:p>
          <a:endParaRPr lang="es-CO"/>
        </a:p>
      </dgm:t>
    </dgm:pt>
    <dgm:pt modelId="{3EBAC964-F3FA-46DA-A453-C224EF5B674B}" type="pres">
      <dgm:prSet presAssocID="{A177471E-A4A6-45B0-9078-ACE60E567F1A}" presName="nodeFollowingNodes" presStyleLbl="node1" presStyleIdx="4" presStyleCnt="5" custRadScaleRad="91619" custRadScaleInc="123">
        <dgm:presLayoutVars>
          <dgm:bulletEnabled val="1"/>
        </dgm:presLayoutVars>
      </dgm:prSet>
      <dgm:spPr/>
      <dgm:t>
        <a:bodyPr/>
        <a:lstStyle/>
        <a:p>
          <a:endParaRPr lang="es-CO"/>
        </a:p>
      </dgm:t>
    </dgm:pt>
  </dgm:ptLst>
  <dgm:cxnLst>
    <dgm:cxn modelId="{252EDDDD-5629-4BA9-92A8-9A5CE5E3E000}" type="presOf" srcId="{2DD1CE0C-0241-4348-98D9-7656311A88FD}" destId="{28B1C44A-4A8C-4673-81FF-C521E977AFCA}" srcOrd="0" destOrd="0" presId="urn:microsoft.com/office/officeart/2005/8/layout/cycle3"/>
    <dgm:cxn modelId="{F20ED7C8-437A-4694-B8C0-7F0397FE95D9}" type="presOf" srcId="{3CA79B6E-01C8-474E-ACF7-FB2E1FA8A536}" destId="{6FAF625A-4E96-4D57-AB8C-31A91B400A1C}" srcOrd="0" destOrd="0" presId="urn:microsoft.com/office/officeart/2005/8/layout/cycle3"/>
    <dgm:cxn modelId="{3DC9CAB3-0F9E-4B1D-BACA-2EDC5EA5295C}" srcId="{00C2CB2A-696F-48A3-97CC-83DBFE3D7721}" destId="{737FB747-1D39-47AD-AEB5-E7EB7CFD382F}" srcOrd="0" destOrd="0" parTransId="{D2A6FE4B-77EC-4373-BF83-A79C6D19242C}" sibTransId="{0C2F2A3C-7749-4F86-ABC0-B79709CE82E2}"/>
    <dgm:cxn modelId="{8725EE6E-CDE8-4BDD-9C12-86C19DB060A3}" type="presOf" srcId="{737FB747-1D39-47AD-AEB5-E7EB7CFD382F}" destId="{5FA29901-A1D2-40AD-909E-ACC475D76DED}" srcOrd="0" destOrd="0" presId="urn:microsoft.com/office/officeart/2005/8/layout/cycle3"/>
    <dgm:cxn modelId="{3CFC2879-9E83-4E9E-87E0-DDBCC93552E7}" srcId="{00C2CB2A-696F-48A3-97CC-83DBFE3D7721}" destId="{2DD1CE0C-0241-4348-98D9-7656311A88FD}" srcOrd="3" destOrd="0" parTransId="{118262EE-2E20-450E-8BD9-D38A1F3A21C4}" sibTransId="{D787EC9D-57DE-4868-86F8-AA21ACF19FE0}"/>
    <dgm:cxn modelId="{F06F430C-AE08-41E7-8393-992DAD6412A8}" type="presOf" srcId="{00C2CB2A-696F-48A3-97CC-83DBFE3D7721}" destId="{7DFCD653-8815-499A-8451-C661BDC5A9C3}" srcOrd="0" destOrd="0" presId="urn:microsoft.com/office/officeart/2005/8/layout/cycle3"/>
    <dgm:cxn modelId="{FB05FF52-563E-4022-917B-C8BA39A79D82}" type="presOf" srcId="{0C2F2A3C-7749-4F86-ABC0-B79709CE82E2}" destId="{7AE04567-584A-44AB-8181-A06AFD047E1F}" srcOrd="0" destOrd="0" presId="urn:microsoft.com/office/officeart/2005/8/layout/cycle3"/>
    <dgm:cxn modelId="{24F76759-8FC9-4A4B-9D5C-0859CD415BF4}" type="presOf" srcId="{55AC971C-FAB7-4904-B428-05D66BD58168}" destId="{776AEE67-0884-482F-A8CB-45EF82F1F9A8}" srcOrd="0" destOrd="0" presId="urn:microsoft.com/office/officeart/2005/8/layout/cycle3"/>
    <dgm:cxn modelId="{EAF3037C-144E-4471-B3DB-8659EC2D8828}" srcId="{00C2CB2A-696F-48A3-97CC-83DBFE3D7721}" destId="{55AC971C-FAB7-4904-B428-05D66BD58168}" srcOrd="1" destOrd="0" parTransId="{6C736C79-DCB5-4724-B65C-03049BF424FC}" sibTransId="{0A605E80-C1B1-456F-9BAE-DAC1812D1C9D}"/>
    <dgm:cxn modelId="{07EEFCD8-2A15-4B17-A290-E5E8AA59EC32}" srcId="{00C2CB2A-696F-48A3-97CC-83DBFE3D7721}" destId="{3CA79B6E-01C8-474E-ACF7-FB2E1FA8A536}" srcOrd="2" destOrd="0" parTransId="{265A630B-9E15-498C-9959-27791D06C8E8}" sibTransId="{C638B273-94D1-40F4-A8CA-E9A026FD2955}"/>
    <dgm:cxn modelId="{38F48AF7-9C47-4229-9C31-798C9F95CCDE}" type="presOf" srcId="{A177471E-A4A6-45B0-9078-ACE60E567F1A}" destId="{3EBAC964-F3FA-46DA-A453-C224EF5B674B}" srcOrd="0" destOrd="0" presId="urn:microsoft.com/office/officeart/2005/8/layout/cycle3"/>
    <dgm:cxn modelId="{FF6D0945-E868-464D-8380-4026DDFFB7DA}" srcId="{00C2CB2A-696F-48A3-97CC-83DBFE3D7721}" destId="{A177471E-A4A6-45B0-9078-ACE60E567F1A}" srcOrd="4" destOrd="0" parTransId="{E8B82799-4C47-43B4-A7B3-5BC1E2461381}" sibTransId="{FA3A7D53-3C80-4AA6-B8ED-44C10F9CDEBE}"/>
    <dgm:cxn modelId="{7D210834-6745-4B4B-ACDE-7C34A09AC74F}" type="presParOf" srcId="{7DFCD653-8815-499A-8451-C661BDC5A9C3}" destId="{2B2FC3D9-61F8-4A5A-A6B6-4D8D797ADB8E}" srcOrd="0" destOrd="0" presId="urn:microsoft.com/office/officeart/2005/8/layout/cycle3"/>
    <dgm:cxn modelId="{B28C922C-C579-4B5A-A438-B5D649C5448C}" type="presParOf" srcId="{2B2FC3D9-61F8-4A5A-A6B6-4D8D797ADB8E}" destId="{5FA29901-A1D2-40AD-909E-ACC475D76DED}" srcOrd="0" destOrd="0" presId="urn:microsoft.com/office/officeart/2005/8/layout/cycle3"/>
    <dgm:cxn modelId="{F82B69DF-FCC0-4200-9283-03A77E785AFE}" type="presParOf" srcId="{2B2FC3D9-61F8-4A5A-A6B6-4D8D797ADB8E}" destId="{7AE04567-584A-44AB-8181-A06AFD047E1F}" srcOrd="1" destOrd="0" presId="urn:microsoft.com/office/officeart/2005/8/layout/cycle3"/>
    <dgm:cxn modelId="{A900ACED-6D34-4931-B14A-1DA3B6B34F5E}" type="presParOf" srcId="{2B2FC3D9-61F8-4A5A-A6B6-4D8D797ADB8E}" destId="{776AEE67-0884-482F-A8CB-45EF82F1F9A8}" srcOrd="2" destOrd="0" presId="urn:microsoft.com/office/officeart/2005/8/layout/cycle3"/>
    <dgm:cxn modelId="{7E959A7D-1F4B-429C-B5B5-5C24F67F13AA}" type="presParOf" srcId="{2B2FC3D9-61F8-4A5A-A6B6-4D8D797ADB8E}" destId="{6FAF625A-4E96-4D57-AB8C-31A91B400A1C}" srcOrd="3" destOrd="0" presId="urn:microsoft.com/office/officeart/2005/8/layout/cycle3"/>
    <dgm:cxn modelId="{5DF7ED88-43EF-4236-8FF9-EAAFE44B817C}" type="presParOf" srcId="{2B2FC3D9-61F8-4A5A-A6B6-4D8D797ADB8E}" destId="{28B1C44A-4A8C-4673-81FF-C521E977AFCA}" srcOrd="4" destOrd="0" presId="urn:microsoft.com/office/officeart/2005/8/layout/cycle3"/>
    <dgm:cxn modelId="{9394DC08-2039-41A8-BD91-2A02AF81E5DE}" type="presParOf" srcId="{2B2FC3D9-61F8-4A5A-A6B6-4D8D797ADB8E}" destId="{3EBAC964-F3FA-46DA-A453-C224EF5B674B}" srcOrd="5" destOrd="0" presId="urn:microsoft.com/office/officeart/2005/8/layout/cycle3"/>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89063C-E175-49E9-B1CB-53726B9CEEBD}"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s-CO"/>
        </a:p>
      </dgm:t>
    </dgm:pt>
    <dgm:pt modelId="{C370791E-4473-4261-A0A0-8579375F05A7}">
      <dgm:prSet phldrT="[Texto]" custT="1"/>
      <dgm:spPr/>
      <dgm:t>
        <a:bodyPr/>
        <a:lstStyle/>
        <a:p>
          <a:r>
            <a:rPr lang="es-CO" sz="1400" dirty="0">
              <a:latin typeface="Montserrat" panose="00000500000000000000" pitchFamily="2" charset="0"/>
            </a:rPr>
            <a:t>Robustecer y ampliar la cobertura de la DITRA y grupos de control vial o agentes de Tránsito</a:t>
          </a:r>
        </a:p>
      </dgm:t>
    </dgm:pt>
    <dgm:pt modelId="{49F0B977-4D99-4793-81E4-E2E3A1409D30}" type="parTrans" cxnId="{460A847C-CC11-45DE-93EE-7E55C833F7E3}">
      <dgm:prSet/>
      <dgm:spPr/>
      <dgm:t>
        <a:bodyPr/>
        <a:lstStyle/>
        <a:p>
          <a:endParaRPr lang="es-CO" sz="1400">
            <a:latin typeface="Montserrat" panose="00000500000000000000" pitchFamily="2" charset="0"/>
          </a:endParaRPr>
        </a:p>
      </dgm:t>
    </dgm:pt>
    <dgm:pt modelId="{76E4D1EA-ECF2-47D4-BA8C-51C1E53EA161}" type="sibTrans" cxnId="{460A847C-CC11-45DE-93EE-7E55C833F7E3}">
      <dgm:prSet/>
      <dgm:spPr/>
      <dgm:t>
        <a:bodyPr/>
        <a:lstStyle/>
        <a:p>
          <a:endParaRPr lang="es-CO" sz="1400">
            <a:latin typeface="Montserrat" panose="00000500000000000000" pitchFamily="2" charset="0"/>
          </a:endParaRPr>
        </a:p>
      </dgm:t>
    </dgm:pt>
    <dgm:pt modelId="{A0FA6309-A3F4-4F2C-8620-7A6E11395DF2}">
      <dgm:prSet custT="1"/>
      <dgm:spPr/>
      <dgm:t>
        <a:bodyPr/>
        <a:lstStyle/>
        <a:p>
          <a:r>
            <a:rPr lang="es-CO" sz="1400" dirty="0">
              <a:latin typeface="Montserrat" panose="00000500000000000000" pitchFamily="2" charset="0"/>
            </a:rPr>
            <a:t>Promover la Capacitación para la carrera de Agentes y Autoridades de tránsito</a:t>
          </a:r>
        </a:p>
      </dgm:t>
    </dgm:pt>
    <dgm:pt modelId="{FA8C9F64-A5F8-4593-B71E-84087038D42E}" type="parTrans" cxnId="{0CEDBD8E-E049-4380-A442-3646C5C5AB27}">
      <dgm:prSet/>
      <dgm:spPr/>
      <dgm:t>
        <a:bodyPr/>
        <a:lstStyle/>
        <a:p>
          <a:endParaRPr lang="es-CO" sz="1400">
            <a:latin typeface="Montserrat" panose="00000500000000000000" pitchFamily="2" charset="0"/>
          </a:endParaRPr>
        </a:p>
      </dgm:t>
    </dgm:pt>
    <dgm:pt modelId="{DB271672-14DC-48E4-993E-CF7F35F73307}" type="sibTrans" cxnId="{0CEDBD8E-E049-4380-A442-3646C5C5AB27}">
      <dgm:prSet/>
      <dgm:spPr/>
      <dgm:t>
        <a:bodyPr/>
        <a:lstStyle/>
        <a:p>
          <a:endParaRPr lang="es-CO" sz="1400">
            <a:latin typeface="Montserrat" panose="00000500000000000000" pitchFamily="2" charset="0"/>
          </a:endParaRPr>
        </a:p>
      </dgm:t>
    </dgm:pt>
    <dgm:pt modelId="{8E66D110-722D-4F2D-91D1-824FB026584D}">
      <dgm:prSet custT="1"/>
      <dgm:spPr/>
      <dgm:t>
        <a:bodyPr/>
        <a:lstStyle/>
        <a:p>
          <a:r>
            <a:rPr lang="es-CO" sz="1400">
              <a:latin typeface="Montserrat" panose="00000500000000000000" pitchFamily="2" charset="0"/>
            </a:rPr>
            <a:t>Seguimiento a las Sanciones y procedimiento administrativo</a:t>
          </a:r>
        </a:p>
      </dgm:t>
    </dgm:pt>
    <dgm:pt modelId="{FB566069-9C98-4570-A660-F957E92A6548}" type="parTrans" cxnId="{0E7C6E1F-14F8-4032-95C9-CFF71867F097}">
      <dgm:prSet/>
      <dgm:spPr/>
      <dgm:t>
        <a:bodyPr/>
        <a:lstStyle/>
        <a:p>
          <a:endParaRPr lang="es-CO" sz="1400">
            <a:latin typeface="Montserrat" panose="00000500000000000000" pitchFamily="2" charset="0"/>
          </a:endParaRPr>
        </a:p>
      </dgm:t>
    </dgm:pt>
    <dgm:pt modelId="{6FB9D9B0-6DF2-487F-B97C-B86905A9D58C}" type="sibTrans" cxnId="{0E7C6E1F-14F8-4032-95C9-CFF71867F097}">
      <dgm:prSet/>
      <dgm:spPr/>
      <dgm:t>
        <a:bodyPr/>
        <a:lstStyle/>
        <a:p>
          <a:endParaRPr lang="es-CO" sz="1400">
            <a:latin typeface="Montserrat" panose="00000500000000000000" pitchFamily="2" charset="0"/>
          </a:endParaRPr>
        </a:p>
      </dgm:t>
    </dgm:pt>
    <dgm:pt modelId="{F9AFF0F3-65B8-4CBD-B92E-C511B10E442B}">
      <dgm:prSet custT="1"/>
      <dgm:spPr/>
      <dgm:t>
        <a:bodyPr/>
        <a:lstStyle/>
        <a:p>
          <a:r>
            <a:rPr lang="es-CO" sz="1400">
              <a:latin typeface="Montserrat" panose="00000500000000000000" pitchFamily="2" charset="0"/>
            </a:rPr>
            <a:t>Formular los planes locales y departamentales de Seguridad Vial </a:t>
          </a:r>
        </a:p>
      </dgm:t>
    </dgm:pt>
    <dgm:pt modelId="{13B74EE8-E176-4042-88C1-2B2CFCCBC6D2}" type="parTrans" cxnId="{0EFF9837-3258-42D1-8166-3413F2533356}">
      <dgm:prSet/>
      <dgm:spPr/>
      <dgm:t>
        <a:bodyPr/>
        <a:lstStyle/>
        <a:p>
          <a:endParaRPr lang="es-CO" sz="1400">
            <a:latin typeface="Montserrat" panose="00000500000000000000" pitchFamily="2" charset="0"/>
          </a:endParaRPr>
        </a:p>
      </dgm:t>
    </dgm:pt>
    <dgm:pt modelId="{1A5101C1-5641-4730-9B82-8CE3BA535244}" type="sibTrans" cxnId="{0EFF9837-3258-42D1-8166-3413F2533356}">
      <dgm:prSet/>
      <dgm:spPr/>
      <dgm:t>
        <a:bodyPr/>
        <a:lstStyle/>
        <a:p>
          <a:endParaRPr lang="es-CO" sz="1400">
            <a:latin typeface="Montserrat" panose="00000500000000000000" pitchFamily="2" charset="0"/>
          </a:endParaRPr>
        </a:p>
      </dgm:t>
    </dgm:pt>
    <dgm:pt modelId="{75FDCBC8-CBEC-499A-98A2-AD10D1789BAD}">
      <dgm:prSet custT="1"/>
      <dgm:spPr/>
      <dgm:t>
        <a:bodyPr/>
        <a:lstStyle/>
        <a:p>
          <a:r>
            <a:rPr lang="es-CO" sz="1400">
              <a:latin typeface="Montserrat" panose="00000500000000000000" pitchFamily="2" charset="0"/>
            </a:rPr>
            <a:t>Fortalecer la Superintendencia de Puertos y Transporte</a:t>
          </a:r>
        </a:p>
      </dgm:t>
    </dgm:pt>
    <dgm:pt modelId="{BA937E7C-45E6-4A03-9033-06F0C5E63625}" type="parTrans" cxnId="{B4E2DECB-3126-40FF-8556-E70380A55491}">
      <dgm:prSet/>
      <dgm:spPr/>
      <dgm:t>
        <a:bodyPr/>
        <a:lstStyle/>
        <a:p>
          <a:endParaRPr lang="es-CO" sz="1400">
            <a:latin typeface="Montserrat" panose="00000500000000000000" pitchFamily="2" charset="0"/>
          </a:endParaRPr>
        </a:p>
      </dgm:t>
    </dgm:pt>
    <dgm:pt modelId="{13B5A012-9BBE-42BA-BA48-8E58A62A3375}" type="sibTrans" cxnId="{B4E2DECB-3126-40FF-8556-E70380A55491}">
      <dgm:prSet/>
      <dgm:spPr/>
      <dgm:t>
        <a:bodyPr/>
        <a:lstStyle/>
        <a:p>
          <a:endParaRPr lang="es-CO" sz="1400">
            <a:latin typeface="Montserrat" panose="00000500000000000000" pitchFamily="2" charset="0"/>
          </a:endParaRPr>
        </a:p>
      </dgm:t>
    </dgm:pt>
    <dgm:pt modelId="{032C8FEF-D88D-4866-8A87-AF4964A3525A}">
      <dgm:prSet custT="1"/>
      <dgm:spPr/>
      <dgm:t>
        <a:bodyPr/>
        <a:lstStyle/>
        <a:p>
          <a:r>
            <a:rPr lang="es-CO" sz="1400" dirty="0">
              <a:latin typeface="Montserrat" panose="00000500000000000000" pitchFamily="2" charset="0"/>
            </a:rPr>
            <a:t>Impulsar la reforma integral al Código Nacional de Tránsito</a:t>
          </a:r>
        </a:p>
      </dgm:t>
    </dgm:pt>
    <dgm:pt modelId="{68B563AF-2B6A-4FE3-89F0-9E33B1DDD534}" type="parTrans" cxnId="{982D251C-45ED-46D7-AB02-35508E2BEC5D}">
      <dgm:prSet/>
      <dgm:spPr/>
      <dgm:t>
        <a:bodyPr/>
        <a:lstStyle/>
        <a:p>
          <a:endParaRPr lang="es-CO" sz="1400">
            <a:latin typeface="Montserrat" panose="00000500000000000000" pitchFamily="2" charset="0"/>
          </a:endParaRPr>
        </a:p>
      </dgm:t>
    </dgm:pt>
    <dgm:pt modelId="{AD10E364-FB64-469F-AB5E-AF0AE4970161}" type="sibTrans" cxnId="{982D251C-45ED-46D7-AB02-35508E2BEC5D}">
      <dgm:prSet/>
      <dgm:spPr/>
      <dgm:t>
        <a:bodyPr/>
        <a:lstStyle/>
        <a:p>
          <a:endParaRPr lang="es-CO" sz="1400">
            <a:latin typeface="Montserrat" panose="00000500000000000000" pitchFamily="2" charset="0"/>
          </a:endParaRPr>
        </a:p>
      </dgm:t>
    </dgm:pt>
    <dgm:pt modelId="{EC11B482-AC77-4EF1-AFC9-2557C79E0B82}">
      <dgm:prSet custT="1"/>
      <dgm:spPr/>
      <dgm:t>
        <a:bodyPr/>
        <a:lstStyle/>
        <a:p>
          <a:r>
            <a:rPr lang="es-CO" sz="1400">
              <a:latin typeface="Montserrat" panose="00000500000000000000" pitchFamily="2" charset="0"/>
            </a:rPr>
            <a:t>Fortalecer la seguridad vial del transporte público y sus modalidades</a:t>
          </a:r>
        </a:p>
      </dgm:t>
    </dgm:pt>
    <dgm:pt modelId="{254890C0-EE50-4D9E-BC81-2308A4E2937E}" type="parTrans" cxnId="{4985B0F2-ABA9-42F7-8F21-CBE555E4AA50}">
      <dgm:prSet/>
      <dgm:spPr/>
      <dgm:t>
        <a:bodyPr/>
        <a:lstStyle/>
        <a:p>
          <a:endParaRPr lang="es-CO" sz="1400">
            <a:latin typeface="Montserrat" panose="00000500000000000000" pitchFamily="2" charset="0"/>
          </a:endParaRPr>
        </a:p>
      </dgm:t>
    </dgm:pt>
    <dgm:pt modelId="{BE95816B-C7FA-4AC1-8472-057D154D4F43}" type="sibTrans" cxnId="{4985B0F2-ABA9-42F7-8F21-CBE555E4AA50}">
      <dgm:prSet/>
      <dgm:spPr/>
      <dgm:t>
        <a:bodyPr/>
        <a:lstStyle/>
        <a:p>
          <a:endParaRPr lang="es-CO" sz="1400">
            <a:latin typeface="Montserrat" panose="00000500000000000000" pitchFamily="2" charset="0"/>
          </a:endParaRPr>
        </a:p>
      </dgm:t>
    </dgm:pt>
    <dgm:pt modelId="{6618FF49-E5A5-450F-BB85-8AE1960E5FB0}" type="pres">
      <dgm:prSet presAssocID="{1D89063C-E175-49E9-B1CB-53726B9CEEBD}" presName="linear" presStyleCnt="0">
        <dgm:presLayoutVars>
          <dgm:dir/>
          <dgm:animLvl val="lvl"/>
          <dgm:resizeHandles val="exact"/>
        </dgm:presLayoutVars>
      </dgm:prSet>
      <dgm:spPr/>
      <dgm:t>
        <a:bodyPr/>
        <a:lstStyle/>
        <a:p>
          <a:endParaRPr lang="es-CO"/>
        </a:p>
      </dgm:t>
    </dgm:pt>
    <dgm:pt modelId="{2CDD4A52-26A7-48CA-ACB7-5A9C6CFA1E3D}" type="pres">
      <dgm:prSet presAssocID="{C370791E-4473-4261-A0A0-8579375F05A7}" presName="parentLin" presStyleCnt="0"/>
      <dgm:spPr/>
      <dgm:t>
        <a:bodyPr/>
        <a:lstStyle/>
        <a:p>
          <a:endParaRPr lang="es-CO"/>
        </a:p>
      </dgm:t>
    </dgm:pt>
    <dgm:pt modelId="{7B13D531-F533-44DF-BD86-89A57534DC50}" type="pres">
      <dgm:prSet presAssocID="{C370791E-4473-4261-A0A0-8579375F05A7}" presName="parentLeftMargin" presStyleLbl="node1" presStyleIdx="0" presStyleCnt="7"/>
      <dgm:spPr/>
      <dgm:t>
        <a:bodyPr/>
        <a:lstStyle/>
        <a:p>
          <a:endParaRPr lang="es-CO"/>
        </a:p>
      </dgm:t>
    </dgm:pt>
    <dgm:pt modelId="{E21A34F0-A7AB-49F6-AA41-85C721E4098B}" type="pres">
      <dgm:prSet presAssocID="{C370791E-4473-4261-A0A0-8579375F05A7}" presName="parentText" presStyleLbl="node1" presStyleIdx="0" presStyleCnt="7" custScaleX="142765">
        <dgm:presLayoutVars>
          <dgm:chMax val="0"/>
          <dgm:bulletEnabled val="1"/>
        </dgm:presLayoutVars>
      </dgm:prSet>
      <dgm:spPr/>
      <dgm:t>
        <a:bodyPr/>
        <a:lstStyle/>
        <a:p>
          <a:endParaRPr lang="es-CO"/>
        </a:p>
      </dgm:t>
    </dgm:pt>
    <dgm:pt modelId="{5EFC6A54-C7D5-4458-A23E-B286E7D38DB4}" type="pres">
      <dgm:prSet presAssocID="{C370791E-4473-4261-A0A0-8579375F05A7}" presName="negativeSpace" presStyleCnt="0"/>
      <dgm:spPr/>
      <dgm:t>
        <a:bodyPr/>
        <a:lstStyle/>
        <a:p>
          <a:endParaRPr lang="es-CO"/>
        </a:p>
      </dgm:t>
    </dgm:pt>
    <dgm:pt modelId="{288858CA-E968-4A93-8877-1206F0366F87}" type="pres">
      <dgm:prSet presAssocID="{C370791E-4473-4261-A0A0-8579375F05A7}" presName="childText" presStyleLbl="conFgAcc1" presStyleIdx="0" presStyleCnt="7">
        <dgm:presLayoutVars>
          <dgm:bulletEnabled val="1"/>
        </dgm:presLayoutVars>
      </dgm:prSet>
      <dgm:spPr/>
      <dgm:t>
        <a:bodyPr/>
        <a:lstStyle/>
        <a:p>
          <a:endParaRPr lang="es-CO"/>
        </a:p>
      </dgm:t>
    </dgm:pt>
    <dgm:pt modelId="{CD900D92-83C4-471A-BCD1-79F666813F23}" type="pres">
      <dgm:prSet presAssocID="{76E4D1EA-ECF2-47D4-BA8C-51C1E53EA161}" presName="spaceBetweenRectangles" presStyleCnt="0"/>
      <dgm:spPr/>
      <dgm:t>
        <a:bodyPr/>
        <a:lstStyle/>
        <a:p>
          <a:endParaRPr lang="es-CO"/>
        </a:p>
      </dgm:t>
    </dgm:pt>
    <dgm:pt modelId="{2745F5E1-B3F5-482A-9879-AB957EF54FA3}" type="pres">
      <dgm:prSet presAssocID="{A0FA6309-A3F4-4F2C-8620-7A6E11395DF2}" presName="parentLin" presStyleCnt="0"/>
      <dgm:spPr/>
      <dgm:t>
        <a:bodyPr/>
        <a:lstStyle/>
        <a:p>
          <a:endParaRPr lang="es-CO"/>
        </a:p>
      </dgm:t>
    </dgm:pt>
    <dgm:pt modelId="{50F362B3-F93B-495D-A938-365DEE8528DC}" type="pres">
      <dgm:prSet presAssocID="{A0FA6309-A3F4-4F2C-8620-7A6E11395DF2}" presName="parentLeftMargin" presStyleLbl="node1" presStyleIdx="0" presStyleCnt="7"/>
      <dgm:spPr/>
      <dgm:t>
        <a:bodyPr/>
        <a:lstStyle/>
        <a:p>
          <a:endParaRPr lang="es-CO"/>
        </a:p>
      </dgm:t>
    </dgm:pt>
    <dgm:pt modelId="{DCECFFD7-E7E6-47B5-943D-570FF2A5A6B3}" type="pres">
      <dgm:prSet presAssocID="{A0FA6309-A3F4-4F2C-8620-7A6E11395DF2}" presName="parentText" presStyleLbl="node1" presStyleIdx="1" presStyleCnt="7" custScaleX="142857">
        <dgm:presLayoutVars>
          <dgm:chMax val="0"/>
          <dgm:bulletEnabled val="1"/>
        </dgm:presLayoutVars>
      </dgm:prSet>
      <dgm:spPr/>
      <dgm:t>
        <a:bodyPr/>
        <a:lstStyle/>
        <a:p>
          <a:endParaRPr lang="es-CO"/>
        </a:p>
      </dgm:t>
    </dgm:pt>
    <dgm:pt modelId="{981985A3-B1F1-49DB-9F09-20E68D1D056D}" type="pres">
      <dgm:prSet presAssocID="{A0FA6309-A3F4-4F2C-8620-7A6E11395DF2}" presName="negativeSpace" presStyleCnt="0"/>
      <dgm:spPr/>
      <dgm:t>
        <a:bodyPr/>
        <a:lstStyle/>
        <a:p>
          <a:endParaRPr lang="es-CO"/>
        </a:p>
      </dgm:t>
    </dgm:pt>
    <dgm:pt modelId="{20B5ACBC-D095-4475-BB82-3274EB6D8580}" type="pres">
      <dgm:prSet presAssocID="{A0FA6309-A3F4-4F2C-8620-7A6E11395DF2}" presName="childText" presStyleLbl="conFgAcc1" presStyleIdx="1" presStyleCnt="7">
        <dgm:presLayoutVars>
          <dgm:bulletEnabled val="1"/>
        </dgm:presLayoutVars>
      </dgm:prSet>
      <dgm:spPr/>
      <dgm:t>
        <a:bodyPr/>
        <a:lstStyle/>
        <a:p>
          <a:endParaRPr lang="es-CO"/>
        </a:p>
      </dgm:t>
    </dgm:pt>
    <dgm:pt modelId="{70F0FE30-3627-4834-AF98-07FEC3BB482C}" type="pres">
      <dgm:prSet presAssocID="{DB271672-14DC-48E4-993E-CF7F35F73307}" presName="spaceBetweenRectangles" presStyleCnt="0"/>
      <dgm:spPr/>
      <dgm:t>
        <a:bodyPr/>
        <a:lstStyle/>
        <a:p>
          <a:endParaRPr lang="es-CO"/>
        </a:p>
      </dgm:t>
    </dgm:pt>
    <dgm:pt modelId="{676D3775-C7C6-4E35-B459-1997E193A281}" type="pres">
      <dgm:prSet presAssocID="{8E66D110-722D-4F2D-91D1-824FB026584D}" presName="parentLin" presStyleCnt="0"/>
      <dgm:spPr/>
      <dgm:t>
        <a:bodyPr/>
        <a:lstStyle/>
        <a:p>
          <a:endParaRPr lang="es-CO"/>
        </a:p>
      </dgm:t>
    </dgm:pt>
    <dgm:pt modelId="{FEBAE70A-2F09-4D34-8720-6328070DE48A}" type="pres">
      <dgm:prSet presAssocID="{8E66D110-722D-4F2D-91D1-824FB026584D}" presName="parentLeftMargin" presStyleLbl="node1" presStyleIdx="1" presStyleCnt="7"/>
      <dgm:spPr/>
      <dgm:t>
        <a:bodyPr/>
        <a:lstStyle/>
        <a:p>
          <a:endParaRPr lang="es-CO"/>
        </a:p>
      </dgm:t>
    </dgm:pt>
    <dgm:pt modelId="{32F3F1C5-78A6-43B1-AE4C-5511A31218EC}" type="pres">
      <dgm:prSet presAssocID="{8E66D110-722D-4F2D-91D1-824FB026584D}" presName="parentText" presStyleLbl="node1" presStyleIdx="2" presStyleCnt="7" custScaleX="142857">
        <dgm:presLayoutVars>
          <dgm:chMax val="0"/>
          <dgm:bulletEnabled val="1"/>
        </dgm:presLayoutVars>
      </dgm:prSet>
      <dgm:spPr/>
      <dgm:t>
        <a:bodyPr/>
        <a:lstStyle/>
        <a:p>
          <a:endParaRPr lang="es-CO"/>
        </a:p>
      </dgm:t>
    </dgm:pt>
    <dgm:pt modelId="{6C865241-5FC6-4D04-A0B7-ADE8030924CC}" type="pres">
      <dgm:prSet presAssocID="{8E66D110-722D-4F2D-91D1-824FB026584D}" presName="negativeSpace" presStyleCnt="0"/>
      <dgm:spPr/>
      <dgm:t>
        <a:bodyPr/>
        <a:lstStyle/>
        <a:p>
          <a:endParaRPr lang="es-CO"/>
        </a:p>
      </dgm:t>
    </dgm:pt>
    <dgm:pt modelId="{A9C443C8-BCCF-4DEB-AE27-424D7F1521DC}" type="pres">
      <dgm:prSet presAssocID="{8E66D110-722D-4F2D-91D1-824FB026584D}" presName="childText" presStyleLbl="conFgAcc1" presStyleIdx="2" presStyleCnt="7">
        <dgm:presLayoutVars>
          <dgm:bulletEnabled val="1"/>
        </dgm:presLayoutVars>
      </dgm:prSet>
      <dgm:spPr/>
      <dgm:t>
        <a:bodyPr/>
        <a:lstStyle/>
        <a:p>
          <a:endParaRPr lang="es-CO"/>
        </a:p>
      </dgm:t>
    </dgm:pt>
    <dgm:pt modelId="{A44F2336-A2B5-4C32-A078-D5EE0E876059}" type="pres">
      <dgm:prSet presAssocID="{6FB9D9B0-6DF2-487F-B97C-B86905A9D58C}" presName="spaceBetweenRectangles" presStyleCnt="0"/>
      <dgm:spPr/>
      <dgm:t>
        <a:bodyPr/>
        <a:lstStyle/>
        <a:p>
          <a:endParaRPr lang="es-CO"/>
        </a:p>
      </dgm:t>
    </dgm:pt>
    <dgm:pt modelId="{FB4D5F5D-F4C4-4CB0-A59B-3F80D6801B57}" type="pres">
      <dgm:prSet presAssocID="{F9AFF0F3-65B8-4CBD-B92E-C511B10E442B}" presName="parentLin" presStyleCnt="0"/>
      <dgm:spPr/>
      <dgm:t>
        <a:bodyPr/>
        <a:lstStyle/>
        <a:p>
          <a:endParaRPr lang="es-CO"/>
        </a:p>
      </dgm:t>
    </dgm:pt>
    <dgm:pt modelId="{BCD8CB9F-9FFF-4679-A3AE-13FF43FF3310}" type="pres">
      <dgm:prSet presAssocID="{F9AFF0F3-65B8-4CBD-B92E-C511B10E442B}" presName="parentLeftMargin" presStyleLbl="node1" presStyleIdx="2" presStyleCnt="7"/>
      <dgm:spPr/>
      <dgm:t>
        <a:bodyPr/>
        <a:lstStyle/>
        <a:p>
          <a:endParaRPr lang="es-CO"/>
        </a:p>
      </dgm:t>
    </dgm:pt>
    <dgm:pt modelId="{A635D409-B7D7-4E51-B8A7-33A75045F881}" type="pres">
      <dgm:prSet presAssocID="{F9AFF0F3-65B8-4CBD-B92E-C511B10E442B}" presName="parentText" presStyleLbl="node1" presStyleIdx="3" presStyleCnt="7" custScaleX="142857">
        <dgm:presLayoutVars>
          <dgm:chMax val="0"/>
          <dgm:bulletEnabled val="1"/>
        </dgm:presLayoutVars>
      </dgm:prSet>
      <dgm:spPr/>
      <dgm:t>
        <a:bodyPr/>
        <a:lstStyle/>
        <a:p>
          <a:endParaRPr lang="es-CO"/>
        </a:p>
      </dgm:t>
    </dgm:pt>
    <dgm:pt modelId="{30C0A0A9-C9AA-4FDE-A37E-C963CA0CBDD7}" type="pres">
      <dgm:prSet presAssocID="{F9AFF0F3-65B8-4CBD-B92E-C511B10E442B}" presName="negativeSpace" presStyleCnt="0"/>
      <dgm:spPr/>
      <dgm:t>
        <a:bodyPr/>
        <a:lstStyle/>
        <a:p>
          <a:endParaRPr lang="es-CO"/>
        </a:p>
      </dgm:t>
    </dgm:pt>
    <dgm:pt modelId="{0A994083-802B-4D39-B957-E9B0A78DF66A}" type="pres">
      <dgm:prSet presAssocID="{F9AFF0F3-65B8-4CBD-B92E-C511B10E442B}" presName="childText" presStyleLbl="conFgAcc1" presStyleIdx="3" presStyleCnt="7">
        <dgm:presLayoutVars>
          <dgm:bulletEnabled val="1"/>
        </dgm:presLayoutVars>
      </dgm:prSet>
      <dgm:spPr/>
      <dgm:t>
        <a:bodyPr/>
        <a:lstStyle/>
        <a:p>
          <a:endParaRPr lang="es-CO"/>
        </a:p>
      </dgm:t>
    </dgm:pt>
    <dgm:pt modelId="{D2633AFC-B3CB-4FA7-90CF-E110A3F3C8D2}" type="pres">
      <dgm:prSet presAssocID="{1A5101C1-5641-4730-9B82-8CE3BA535244}" presName="spaceBetweenRectangles" presStyleCnt="0"/>
      <dgm:spPr/>
      <dgm:t>
        <a:bodyPr/>
        <a:lstStyle/>
        <a:p>
          <a:endParaRPr lang="es-CO"/>
        </a:p>
      </dgm:t>
    </dgm:pt>
    <dgm:pt modelId="{C7328312-DA68-4DBF-8C2F-BA01A769D8C5}" type="pres">
      <dgm:prSet presAssocID="{75FDCBC8-CBEC-499A-98A2-AD10D1789BAD}" presName="parentLin" presStyleCnt="0"/>
      <dgm:spPr/>
      <dgm:t>
        <a:bodyPr/>
        <a:lstStyle/>
        <a:p>
          <a:endParaRPr lang="es-CO"/>
        </a:p>
      </dgm:t>
    </dgm:pt>
    <dgm:pt modelId="{3760B0E5-35C4-4140-8493-63B02AE94521}" type="pres">
      <dgm:prSet presAssocID="{75FDCBC8-CBEC-499A-98A2-AD10D1789BAD}" presName="parentLeftMargin" presStyleLbl="node1" presStyleIdx="3" presStyleCnt="7"/>
      <dgm:spPr/>
      <dgm:t>
        <a:bodyPr/>
        <a:lstStyle/>
        <a:p>
          <a:endParaRPr lang="es-CO"/>
        </a:p>
      </dgm:t>
    </dgm:pt>
    <dgm:pt modelId="{901CAFE8-002B-4300-BBA4-5EFD93C487ED}" type="pres">
      <dgm:prSet presAssocID="{75FDCBC8-CBEC-499A-98A2-AD10D1789BAD}" presName="parentText" presStyleLbl="node1" presStyleIdx="4" presStyleCnt="7" custScaleX="142857">
        <dgm:presLayoutVars>
          <dgm:chMax val="0"/>
          <dgm:bulletEnabled val="1"/>
        </dgm:presLayoutVars>
      </dgm:prSet>
      <dgm:spPr/>
      <dgm:t>
        <a:bodyPr/>
        <a:lstStyle/>
        <a:p>
          <a:endParaRPr lang="es-CO"/>
        </a:p>
      </dgm:t>
    </dgm:pt>
    <dgm:pt modelId="{2BD47811-ED66-40B4-B5DA-E42E24796532}" type="pres">
      <dgm:prSet presAssocID="{75FDCBC8-CBEC-499A-98A2-AD10D1789BAD}" presName="negativeSpace" presStyleCnt="0"/>
      <dgm:spPr/>
      <dgm:t>
        <a:bodyPr/>
        <a:lstStyle/>
        <a:p>
          <a:endParaRPr lang="es-CO"/>
        </a:p>
      </dgm:t>
    </dgm:pt>
    <dgm:pt modelId="{CE11E2E6-34CC-408E-BEAB-1BAFA8F9DA58}" type="pres">
      <dgm:prSet presAssocID="{75FDCBC8-CBEC-499A-98A2-AD10D1789BAD}" presName="childText" presStyleLbl="conFgAcc1" presStyleIdx="4" presStyleCnt="7">
        <dgm:presLayoutVars>
          <dgm:bulletEnabled val="1"/>
        </dgm:presLayoutVars>
      </dgm:prSet>
      <dgm:spPr/>
      <dgm:t>
        <a:bodyPr/>
        <a:lstStyle/>
        <a:p>
          <a:endParaRPr lang="es-CO"/>
        </a:p>
      </dgm:t>
    </dgm:pt>
    <dgm:pt modelId="{5D9CE0A5-29B6-4E5D-9358-42CAEEDDC0A2}" type="pres">
      <dgm:prSet presAssocID="{13B5A012-9BBE-42BA-BA48-8E58A62A3375}" presName="spaceBetweenRectangles" presStyleCnt="0"/>
      <dgm:spPr/>
      <dgm:t>
        <a:bodyPr/>
        <a:lstStyle/>
        <a:p>
          <a:endParaRPr lang="es-CO"/>
        </a:p>
      </dgm:t>
    </dgm:pt>
    <dgm:pt modelId="{5C60A131-67BE-46AC-8A39-CA50011637B4}" type="pres">
      <dgm:prSet presAssocID="{032C8FEF-D88D-4866-8A87-AF4964A3525A}" presName="parentLin" presStyleCnt="0"/>
      <dgm:spPr/>
      <dgm:t>
        <a:bodyPr/>
        <a:lstStyle/>
        <a:p>
          <a:endParaRPr lang="es-CO"/>
        </a:p>
      </dgm:t>
    </dgm:pt>
    <dgm:pt modelId="{599FC137-3071-4DA1-8DE8-F4A35C76D059}" type="pres">
      <dgm:prSet presAssocID="{032C8FEF-D88D-4866-8A87-AF4964A3525A}" presName="parentLeftMargin" presStyleLbl="node1" presStyleIdx="4" presStyleCnt="7"/>
      <dgm:spPr/>
      <dgm:t>
        <a:bodyPr/>
        <a:lstStyle/>
        <a:p>
          <a:endParaRPr lang="es-CO"/>
        </a:p>
      </dgm:t>
    </dgm:pt>
    <dgm:pt modelId="{4C97A42A-0D84-4BD9-A53F-6C3071DF518D}" type="pres">
      <dgm:prSet presAssocID="{032C8FEF-D88D-4866-8A87-AF4964A3525A}" presName="parentText" presStyleLbl="node1" presStyleIdx="5" presStyleCnt="7" custScaleX="142857">
        <dgm:presLayoutVars>
          <dgm:chMax val="0"/>
          <dgm:bulletEnabled val="1"/>
        </dgm:presLayoutVars>
      </dgm:prSet>
      <dgm:spPr/>
      <dgm:t>
        <a:bodyPr/>
        <a:lstStyle/>
        <a:p>
          <a:endParaRPr lang="es-CO"/>
        </a:p>
      </dgm:t>
    </dgm:pt>
    <dgm:pt modelId="{68FBF023-4744-4C43-B8E6-88223035212F}" type="pres">
      <dgm:prSet presAssocID="{032C8FEF-D88D-4866-8A87-AF4964A3525A}" presName="negativeSpace" presStyleCnt="0"/>
      <dgm:spPr/>
      <dgm:t>
        <a:bodyPr/>
        <a:lstStyle/>
        <a:p>
          <a:endParaRPr lang="es-CO"/>
        </a:p>
      </dgm:t>
    </dgm:pt>
    <dgm:pt modelId="{0EEFF1BC-8CEE-401B-B441-46BB2CB9392E}" type="pres">
      <dgm:prSet presAssocID="{032C8FEF-D88D-4866-8A87-AF4964A3525A}" presName="childText" presStyleLbl="conFgAcc1" presStyleIdx="5" presStyleCnt="7">
        <dgm:presLayoutVars>
          <dgm:bulletEnabled val="1"/>
        </dgm:presLayoutVars>
      </dgm:prSet>
      <dgm:spPr/>
      <dgm:t>
        <a:bodyPr/>
        <a:lstStyle/>
        <a:p>
          <a:endParaRPr lang="es-CO"/>
        </a:p>
      </dgm:t>
    </dgm:pt>
    <dgm:pt modelId="{85223CE3-C84C-42DA-859C-DA1CF3DBEA40}" type="pres">
      <dgm:prSet presAssocID="{AD10E364-FB64-469F-AB5E-AF0AE4970161}" presName="spaceBetweenRectangles" presStyleCnt="0"/>
      <dgm:spPr/>
      <dgm:t>
        <a:bodyPr/>
        <a:lstStyle/>
        <a:p>
          <a:endParaRPr lang="es-CO"/>
        </a:p>
      </dgm:t>
    </dgm:pt>
    <dgm:pt modelId="{ADE15F7B-AED2-497F-ADEA-8B64001D56BF}" type="pres">
      <dgm:prSet presAssocID="{EC11B482-AC77-4EF1-AFC9-2557C79E0B82}" presName="parentLin" presStyleCnt="0"/>
      <dgm:spPr/>
      <dgm:t>
        <a:bodyPr/>
        <a:lstStyle/>
        <a:p>
          <a:endParaRPr lang="es-CO"/>
        </a:p>
      </dgm:t>
    </dgm:pt>
    <dgm:pt modelId="{727E1142-9233-4BBE-B58B-48BE45F16F2B}" type="pres">
      <dgm:prSet presAssocID="{EC11B482-AC77-4EF1-AFC9-2557C79E0B82}" presName="parentLeftMargin" presStyleLbl="node1" presStyleIdx="5" presStyleCnt="7"/>
      <dgm:spPr/>
      <dgm:t>
        <a:bodyPr/>
        <a:lstStyle/>
        <a:p>
          <a:endParaRPr lang="es-CO"/>
        </a:p>
      </dgm:t>
    </dgm:pt>
    <dgm:pt modelId="{920CA678-A2A4-40F3-BFC5-BE0FCC1842DD}" type="pres">
      <dgm:prSet presAssocID="{EC11B482-AC77-4EF1-AFC9-2557C79E0B82}" presName="parentText" presStyleLbl="node1" presStyleIdx="6" presStyleCnt="7" custScaleX="142857">
        <dgm:presLayoutVars>
          <dgm:chMax val="0"/>
          <dgm:bulletEnabled val="1"/>
        </dgm:presLayoutVars>
      </dgm:prSet>
      <dgm:spPr/>
      <dgm:t>
        <a:bodyPr/>
        <a:lstStyle/>
        <a:p>
          <a:endParaRPr lang="es-CO"/>
        </a:p>
      </dgm:t>
    </dgm:pt>
    <dgm:pt modelId="{2DAAD4ED-CAA9-47FD-A5C4-610AC3E076B2}" type="pres">
      <dgm:prSet presAssocID="{EC11B482-AC77-4EF1-AFC9-2557C79E0B82}" presName="negativeSpace" presStyleCnt="0"/>
      <dgm:spPr/>
      <dgm:t>
        <a:bodyPr/>
        <a:lstStyle/>
        <a:p>
          <a:endParaRPr lang="es-CO"/>
        </a:p>
      </dgm:t>
    </dgm:pt>
    <dgm:pt modelId="{BEDF040C-33AC-485F-9618-64F1A0204FA8}" type="pres">
      <dgm:prSet presAssocID="{EC11B482-AC77-4EF1-AFC9-2557C79E0B82}" presName="childText" presStyleLbl="conFgAcc1" presStyleIdx="6" presStyleCnt="7">
        <dgm:presLayoutVars>
          <dgm:bulletEnabled val="1"/>
        </dgm:presLayoutVars>
      </dgm:prSet>
      <dgm:spPr/>
      <dgm:t>
        <a:bodyPr/>
        <a:lstStyle/>
        <a:p>
          <a:endParaRPr lang="es-CO"/>
        </a:p>
      </dgm:t>
    </dgm:pt>
  </dgm:ptLst>
  <dgm:cxnLst>
    <dgm:cxn modelId="{40AB3947-8AE5-41E1-AAFA-87EB536D9501}" type="presOf" srcId="{A0FA6309-A3F4-4F2C-8620-7A6E11395DF2}" destId="{DCECFFD7-E7E6-47B5-943D-570FF2A5A6B3}" srcOrd="1" destOrd="0" presId="urn:microsoft.com/office/officeart/2005/8/layout/list1"/>
    <dgm:cxn modelId="{0EFF9837-3258-42D1-8166-3413F2533356}" srcId="{1D89063C-E175-49E9-B1CB-53726B9CEEBD}" destId="{F9AFF0F3-65B8-4CBD-B92E-C511B10E442B}" srcOrd="3" destOrd="0" parTransId="{13B74EE8-E176-4042-88C1-2B2CFCCBC6D2}" sibTransId="{1A5101C1-5641-4730-9B82-8CE3BA535244}"/>
    <dgm:cxn modelId="{74A81AF6-1CC1-4FEE-A2A6-3802C25C5B5A}" type="presOf" srcId="{75FDCBC8-CBEC-499A-98A2-AD10D1789BAD}" destId="{3760B0E5-35C4-4140-8493-63B02AE94521}" srcOrd="0" destOrd="0" presId="urn:microsoft.com/office/officeart/2005/8/layout/list1"/>
    <dgm:cxn modelId="{4DA94321-53E2-4C30-820B-37E2931E938C}" type="presOf" srcId="{F9AFF0F3-65B8-4CBD-B92E-C511B10E442B}" destId="{A635D409-B7D7-4E51-B8A7-33A75045F881}" srcOrd="1" destOrd="0" presId="urn:microsoft.com/office/officeart/2005/8/layout/list1"/>
    <dgm:cxn modelId="{8D5E926B-5963-4841-B3F9-CF1334A1FF9F}" type="presOf" srcId="{A0FA6309-A3F4-4F2C-8620-7A6E11395DF2}" destId="{50F362B3-F93B-495D-A938-365DEE8528DC}" srcOrd="0" destOrd="0" presId="urn:microsoft.com/office/officeart/2005/8/layout/list1"/>
    <dgm:cxn modelId="{233FBF56-EE1E-4486-AD69-4BE506913DE6}" type="presOf" srcId="{032C8FEF-D88D-4866-8A87-AF4964A3525A}" destId="{599FC137-3071-4DA1-8DE8-F4A35C76D059}" srcOrd="0" destOrd="0" presId="urn:microsoft.com/office/officeart/2005/8/layout/list1"/>
    <dgm:cxn modelId="{394D261A-4BE6-4197-99C5-FC546F21991A}" type="presOf" srcId="{EC11B482-AC77-4EF1-AFC9-2557C79E0B82}" destId="{920CA678-A2A4-40F3-BFC5-BE0FCC1842DD}" srcOrd="1" destOrd="0" presId="urn:microsoft.com/office/officeart/2005/8/layout/list1"/>
    <dgm:cxn modelId="{4985B0F2-ABA9-42F7-8F21-CBE555E4AA50}" srcId="{1D89063C-E175-49E9-B1CB-53726B9CEEBD}" destId="{EC11B482-AC77-4EF1-AFC9-2557C79E0B82}" srcOrd="6" destOrd="0" parTransId="{254890C0-EE50-4D9E-BC81-2308A4E2937E}" sibTransId="{BE95816B-C7FA-4AC1-8472-057D154D4F43}"/>
    <dgm:cxn modelId="{0CEDBD8E-E049-4380-A442-3646C5C5AB27}" srcId="{1D89063C-E175-49E9-B1CB-53726B9CEEBD}" destId="{A0FA6309-A3F4-4F2C-8620-7A6E11395DF2}" srcOrd="1" destOrd="0" parTransId="{FA8C9F64-A5F8-4593-B71E-84087038D42E}" sibTransId="{DB271672-14DC-48E4-993E-CF7F35F73307}"/>
    <dgm:cxn modelId="{460A847C-CC11-45DE-93EE-7E55C833F7E3}" srcId="{1D89063C-E175-49E9-B1CB-53726B9CEEBD}" destId="{C370791E-4473-4261-A0A0-8579375F05A7}" srcOrd="0" destOrd="0" parTransId="{49F0B977-4D99-4793-81E4-E2E3A1409D30}" sibTransId="{76E4D1EA-ECF2-47D4-BA8C-51C1E53EA161}"/>
    <dgm:cxn modelId="{125D2866-9E99-4D31-B348-1890B5874FEE}" type="presOf" srcId="{8E66D110-722D-4F2D-91D1-824FB026584D}" destId="{32F3F1C5-78A6-43B1-AE4C-5511A31218EC}" srcOrd="1" destOrd="0" presId="urn:microsoft.com/office/officeart/2005/8/layout/list1"/>
    <dgm:cxn modelId="{C9F225B4-40F0-4D37-B6BC-74D26525E6BF}" type="presOf" srcId="{1D89063C-E175-49E9-B1CB-53726B9CEEBD}" destId="{6618FF49-E5A5-450F-BB85-8AE1960E5FB0}" srcOrd="0" destOrd="0" presId="urn:microsoft.com/office/officeart/2005/8/layout/list1"/>
    <dgm:cxn modelId="{1354195A-FD58-49B1-B62C-88C9A336E12C}" type="presOf" srcId="{75FDCBC8-CBEC-499A-98A2-AD10D1789BAD}" destId="{901CAFE8-002B-4300-BBA4-5EFD93C487ED}" srcOrd="1" destOrd="0" presId="urn:microsoft.com/office/officeart/2005/8/layout/list1"/>
    <dgm:cxn modelId="{75964EEF-8C77-4F08-90BE-352BD613FECC}" type="presOf" srcId="{8E66D110-722D-4F2D-91D1-824FB026584D}" destId="{FEBAE70A-2F09-4D34-8720-6328070DE48A}" srcOrd="0" destOrd="0" presId="urn:microsoft.com/office/officeart/2005/8/layout/list1"/>
    <dgm:cxn modelId="{BF0EDBF4-E7EF-4A61-8A07-8068DF71EA11}" type="presOf" srcId="{C370791E-4473-4261-A0A0-8579375F05A7}" destId="{E21A34F0-A7AB-49F6-AA41-85C721E4098B}" srcOrd="1" destOrd="0" presId="urn:microsoft.com/office/officeart/2005/8/layout/list1"/>
    <dgm:cxn modelId="{0E7C6E1F-14F8-4032-95C9-CFF71867F097}" srcId="{1D89063C-E175-49E9-B1CB-53726B9CEEBD}" destId="{8E66D110-722D-4F2D-91D1-824FB026584D}" srcOrd="2" destOrd="0" parTransId="{FB566069-9C98-4570-A660-F957E92A6548}" sibTransId="{6FB9D9B0-6DF2-487F-B97C-B86905A9D58C}"/>
    <dgm:cxn modelId="{42735F6A-C129-48DE-B36F-D8DD90947B84}" type="presOf" srcId="{C370791E-4473-4261-A0A0-8579375F05A7}" destId="{7B13D531-F533-44DF-BD86-89A57534DC50}" srcOrd="0" destOrd="0" presId="urn:microsoft.com/office/officeart/2005/8/layout/list1"/>
    <dgm:cxn modelId="{8FE32AD3-DFCC-493A-A263-2DA489387B34}" type="presOf" srcId="{F9AFF0F3-65B8-4CBD-B92E-C511B10E442B}" destId="{BCD8CB9F-9FFF-4679-A3AE-13FF43FF3310}" srcOrd="0" destOrd="0" presId="urn:microsoft.com/office/officeart/2005/8/layout/list1"/>
    <dgm:cxn modelId="{982D251C-45ED-46D7-AB02-35508E2BEC5D}" srcId="{1D89063C-E175-49E9-B1CB-53726B9CEEBD}" destId="{032C8FEF-D88D-4866-8A87-AF4964A3525A}" srcOrd="5" destOrd="0" parTransId="{68B563AF-2B6A-4FE3-89F0-9E33B1DDD534}" sibTransId="{AD10E364-FB64-469F-AB5E-AF0AE4970161}"/>
    <dgm:cxn modelId="{845E07CA-1166-494C-90E0-7AB851C4D374}" type="presOf" srcId="{032C8FEF-D88D-4866-8A87-AF4964A3525A}" destId="{4C97A42A-0D84-4BD9-A53F-6C3071DF518D}" srcOrd="1" destOrd="0" presId="urn:microsoft.com/office/officeart/2005/8/layout/list1"/>
    <dgm:cxn modelId="{B4E2DECB-3126-40FF-8556-E70380A55491}" srcId="{1D89063C-E175-49E9-B1CB-53726B9CEEBD}" destId="{75FDCBC8-CBEC-499A-98A2-AD10D1789BAD}" srcOrd="4" destOrd="0" parTransId="{BA937E7C-45E6-4A03-9033-06F0C5E63625}" sibTransId="{13B5A012-9BBE-42BA-BA48-8E58A62A3375}"/>
    <dgm:cxn modelId="{80549149-539E-4386-8F51-1EF88366B5A6}" type="presOf" srcId="{EC11B482-AC77-4EF1-AFC9-2557C79E0B82}" destId="{727E1142-9233-4BBE-B58B-48BE45F16F2B}" srcOrd="0" destOrd="0" presId="urn:microsoft.com/office/officeart/2005/8/layout/list1"/>
    <dgm:cxn modelId="{FF33ED19-A50D-4775-9085-58B8DBD1733A}" type="presParOf" srcId="{6618FF49-E5A5-450F-BB85-8AE1960E5FB0}" destId="{2CDD4A52-26A7-48CA-ACB7-5A9C6CFA1E3D}" srcOrd="0" destOrd="0" presId="urn:microsoft.com/office/officeart/2005/8/layout/list1"/>
    <dgm:cxn modelId="{791E8008-6B4E-4859-8A5C-86D7B9909EA0}" type="presParOf" srcId="{2CDD4A52-26A7-48CA-ACB7-5A9C6CFA1E3D}" destId="{7B13D531-F533-44DF-BD86-89A57534DC50}" srcOrd="0" destOrd="0" presId="urn:microsoft.com/office/officeart/2005/8/layout/list1"/>
    <dgm:cxn modelId="{CD2D7C8D-28DC-46E4-BAD4-741FFEA36358}" type="presParOf" srcId="{2CDD4A52-26A7-48CA-ACB7-5A9C6CFA1E3D}" destId="{E21A34F0-A7AB-49F6-AA41-85C721E4098B}" srcOrd="1" destOrd="0" presId="urn:microsoft.com/office/officeart/2005/8/layout/list1"/>
    <dgm:cxn modelId="{4C639DCF-CFFC-4988-A965-8249A44D83A7}" type="presParOf" srcId="{6618FF49-E5A5-450F-BB85-8AE1960E5FB0}" destId="{5EFC6A54-C7D5-4458-A23E-B286E7D38DB4}" srcOrd="1" destOrd="0" presId="urn:microsoft.com/office/officeart/2005/8/layout/list1"/>
    <dgm:cxn modelId="{B2D6F770-9D13-43DE-A6CE-BAF39251A4DE}" type="presParOf" srcId="{6618FF49-E5A5-450F-BB85-8AE1960E5FB0}" destId="{288858CA-E968-4A93-8877-1206F0366F87}" srcOrd="2" destOrd="0" presId="urn:microsoft.com/office/officeart/2005/8/layout/list1"/>
    <dgm:cxn modelId="{BB1066B9-B38C-4293-92D7-789027CD0510}" type="presParOf" srcId="{6618FF49-E5A5-450F-BB85-8AE1960E5FB0}" destId="{CD900D92-83C4-471A-BCD1-79F666813F23}" srcOrd="3" destOrd="0" presId="urn:microsoft.com/office/officeart/2005/8/layout/list1"/>
    <dgm:cxn modelId="{58EAA35F-516E-4E61-B5A1-DBAEE7485A80}" type="presParOf" srcId="{6618FF49-E5A5-450F-BB85-8AE1960E5FB0}" destId="{2745F5E1-B3F5-482A-9879-AB957EF54FA3}" srcOrd="4" destOrd="0" presId="urn:microsoft.com/office/officeart/2005/8/layout/list1"/>
    <dgm:cxn modelId="{A37E839F-0A96-4E63-8D1B-F7AACE4AE64E}" type="presParOf" srcId="{2745F5E1-B3F5-482A-9879-AB957EF54FA3}" destId="{50F362B3-F93B-495D-A938-365DEE8528DC}" srcOrd="0" destOrd="0" presId="urn:microsoft.com/office/officeart/2005/8/layout/list1"/>
    <dgm:cxn modelId="{318D9F9B-9B1F-480D-9071-5D555AD4DC91}" type="presParOf" srcId="{2745F5E1-B3F5-482A-9879-AB957EF54FA3}" destId="{DCECFFD7-E7E6-47B5-943D-570FF2A5A6B3}" srcOrd="1" destOrd="0" presId="urn:microsoft.com/office/officeart/2005/8/layout/list1"/>
    <dgm:cxn modelId="{9A0D32A1-854A-4B29-BE7A-1E3B423771CD}" type="presParOf" srcId="{6618FF49-E5A5-450F-BB85-8AE1960E5FB0}" destId="{981985A3-B1F1-49DB-9F09-20E68D1D056D}" srcOrd="5" destOrd="0" presId="urn:microsoft.com/office/officeart/2005/8/layout/list1"/>
    <dgm:cxn modelId="{B61CBA63-BF91-449C-9F0A-A93C67DD485F}" type="presParOf" srcId="{6618FF49-E5A5-450F-BB85-8AE1960E5FB0}" destId="{20B5ACBC-D095-4475-BB82-3274EB6D8580}" srcOrd="6" destOrd="0" presId="urn:microsoft.com/office/officeart/2005/8/layout/list1"/>
    <dgm:cxn modelId="{C993B230-E642-4822-918B-D11B142E0432}" type="presParOf" srcId="{6618FF49-E5A5-450F-BB85-8AE1960E5FB0}" destId="{70F0FE30-3627-4834-AF98-07FEC3BB482C}" srcOrd="7" destOrd="0" presId="urn:microsoft.com/office/officeart/2005/8/layout/list1"/>
    <dgm:cxn modelId="{A3583309-FB7E-4A2E-BC58-F4531B32C19B}" type="presParOf" srcId="{6618FF49-E5A5-450F-BB85-8AE1960E5FB0}" destId="{676D3775-C7C6-4E35-B459-1997E193A281}" srcOrd="8" destOrd="0" presId="urn:microsoft.com/office/officeart/2005/8/layout/list1"/>
    <dgm:cxn modelId="{9FBA55CF-F820-40A1-9EEA-B13D55E52018}" type="presParOf" srcId="{676D3775-C7C6-4E35-B459-1997E193A281}" destId="{FEBAE70A-2F09-4D34-8720-6328070DE48A}" srcOrd="0" destOrd="0" presId="urn:microsoft.com/office/officeart/2005/8/layout/list1"/>
    <dgm:cxn modelId="{8ED1007C-74C1-4CDC-8DB6-A4B355D7B27E}" type="presParOf" srcId="{676D3775-C7C6-4E35-B459-1997E193A281}" destId="{32F3F1C5-78A6-43B1-AE4C-5511A31218EC}" srcOrd="1" destOrd="0" presId="urn:microsoft.com/office/officeart/2005/8/layout/list1"/>
    <dgm:cxn modelId="{E49BFD0E-9980-4C2E-A3FE-03EBC556F92E}" type="presParOf" srcId="{6618FF49-E5A5-450F-BB85-8AE1960E5FB0}" destId="{6C865241-5FC6-4D04-A0B7-ADE8030924CC}" srcOrd="9" destOrd="0" presId="urn:microsoft.com/office/officeart/2005/8/layout/list1"/>
    <dgm:cxn modelId="{78263E72-8868-41C1-8C63-F85E619E7A8D}" type="presParOf" srcId="{6618FF49-E5A5-450F-BB85-8AE1960E5FB0}" destId="{A9C443C8-BCCF-4DEB-AE27-424D7F1521DC}" srcOrd="10" destOrd="0" presId="urn:microsoft.com/office/officeart/2005/8/layout/list1"/>
    <dgm:cxn modelId="{9275AB59-E935-4ED2-8C0C-F81E96AA43EA}" type="presParOf" srcId="{6618FF49-E5A5-450F-BB85-8AE1960E5FB0}" destId="{A44F2336-A2B5-4C32-A078-D5EE0E876059}" srcOrd="11" destOrd="0" presId="urn:microsoft.com/office/officeart/2005/8/layout/list1"/>
    <dgm:cxn modelId="{8F16FEFA-CDE1-45F7-8647-36EEAF5D4C76}" type="presParOf" srcId="{6618FF49-E5A5-450F-BB85-8AE1960E5FB0}" destId="{FB4D5F5D-F4C4-4CB0-A59B-3F80D6801B57}" srcOrd="12" destOrd="0" presId="urn:microsoft.com/office/officeart/2005/8/layout/list1"/>
    <dgm:cxn modelId="{91171477-CA9C-4043-AC30-A24BAFBEE275}" type="presParOf" srcId="{FB4D5F5D-F4C4-4CB0-A59B-3F80D6801B57}" destId="{BCD8CB9F-9FFF-4679-A3AE-13FF43FF3310}" srcOrd="0" destOrd="0" presId="urn:microsoft.com/office/officeart/2005/8/layout/list1"/>
    <dgm:cxn modelId="{1C13E362-FBCE-4F62-A94C-F5E6CDA498D6}" type="presParOf" srcId="{FB4D5F5D-F4C4-4CB0-A59B-3F80D6801B57}" destId="{A635D409-B7D7-4E51-B8A7-33A75045F881}" srcOrd="1" destOrd="0" presId="urn:microsoft.com/office/officeart/2005/8/layout/list1"/>
    <dgm:cxn modelId="{067BD04D-6C64-4AF6-A690-54BB61B0084E}" type="presParOf" srcId="{6618FF49-E5A5-450F-BB85-8AE1960E5FB0}" destId="{30C0A0A9-C9AA-4FDE-A37E-C963CA0CBDD7}" srcOrd="13" destOrd="0" presId="urn:microsoft.com/office/officeart/2005/8/layout/list1"/>
    <dgm:cxn modelId="{D945F84F-A794-4224-9F1C-0FB4CA1DAD4C}" type="presParOf" srcId="{6618FF49-E5A5-450F-BB85-8AE1960E5FB0}" destId="{0A994083-802B-4D39-B957-E9B0A78DF66A}" srcOrd="14" destOrd="0" presId="urn:microsoft.com/office/officeart/2005/8/layout/list1"/>
    <dgm:cxn modelId="{44BF981C-33E9-44F0-9C8F-4A83EAC1DD6D}" type="presParOf" srcId="{6618FF49-E5A5-450F-BB85-8AE1960E5FB0}" destId="{D2633AFC-B3CB-4FA7-90CF-E110A3F3C8D2}" srcOrd="15" destOrd="0" presId="urn:microsoft.com/office/officeart/2005/8/layout/list1"/>
    <dgm:cxn modelId="{C30F7943-435D-43F1-8C75-AB42656AF7FA}" type="presParOf" srcId="{6618FF49-E5A5-450F-BB85-8AE1960E5FB0}" destId="{C7328312-DA68-4DBF-8C2F-BA01A769D8C5}" srcOrd="16" destOrd="0" presId="urn:microsoft.com/office/officeart/2005/8/layout/list1"/>
    <dgm:cxn modelId="{2B3DB811-C3AE-4470-9FB2-4338BCC54F4A}" type="presParOf" srcId="{C7328312-DA68-4DBF-8C2F-BA01A769D8C5}" destId="{3760B0E5-35C4-4140-8493-63B02AE94521}" srcOrd="0" destOrd="0" presId="urn:microsoft.com/office/officeart/2005/8/layout/list1"/>
    <dgm:cxn modelId="{5A6F09AF-5896-4BBC-A1E4-C03D9E8EC8FE}" type="presParOf" srcId="{C7328312-DA68-4DBF-8C2F-BA01A769D8C5}" destId="{901CAFE8-002B-4300-BBA4-5EFD93C487ED}" srcOrd="1" destOrd="0" presId="urn:microsoft.com/office/officeart/2005/8/layout/list1"/>
    <dgm:cxn modelId="{AFF10D15-DF93-426C-BEB7-C467397CAAF7}" type="presParOf" srcId="{6618FF49-E5A5-450F-BB85-8AE1960E5FB0}" destId="{2BD47811-ED66-40B4-B5DA-E42E24796532}" srcOrd="17" destOrd="0" presId="urn:microsoft.com/office/officeart/2005/8/layout/list1"/>
    <dgm:cxn modelId="{C13F095F-4E51-4B7F-9F27-7CC8B2B03E79}" type="presParOf" srcId="{6618FF49-E5A5-450F-BB85-8AE1960E5FB0}" destId="{CE11E2E6-34CC-408E-BEAB-1BAFA8F9DA58}" srcOrd="18" destOrd="0" presId="urn:microsoft.com/office/officeart/2005/8/layout/list1"/>
    <dgm:cxn modelId="{EEA59336-085D-4FED-B435-0A679878324B}" type="presParOf" srcId="{6618FF49-E5A5-450F-BB85-8AE1960E5FB0}" destId="{5D9CE0A5-29B6-4E5D-9358-42CAEEDDC0A2}" srcOrd="19" destOrd="0" presId="urn:microsoft.com/office/officeart/2005/8/layout/list1"/>
    <dgm:cxn modelId="{B0D6E7BA-F06F-46D9-BE67-14E7C0BCBD77}" type="presParOf" srcId="{6618FF49-E5A5-450F-BB85-8AE1960E5FB0}" destId="{5C60A131-67BE-46AC-8A39-CA50011637B4}" srcOrd="20" destOrd="0" presId="urn:microsoft.com/office/officeart/2005/8/layout/list1"/>
    <dgm:cxn modelId="{262FF545-90C0-4B27-BDFF-1ED4CF16798E}" type="presParOf" srcId="{5C60A131-67BE-46AC-8A39-CA50011637B4}" destId="{599FC137-3071-4DA1-8DE8-F4A35C76D059}" srcOrd="0" destOrd="0" presId="urn:microsoft.com/office/officeart/2005/8/layout/list1"/>
    <dgm:cxn modelId="{12CB7D11-3F81-40BE-8B2C-E4EF9F65F0C3}" type="presParOf" srcId="{5C60A131-67BE-46AC-8A39-CA50011637B4}" destId="{4C97A42A-0D84-4BD9-A53F-6C3071DF518D}" srcOrd="1" destOrd="0" presId="urn:microsoft.com/office/officeart/2005/8/layout/list1"/>
    <dgm:cxn modelId="{65C02578-7DC6-440D-B857-DFE3A809DF9F}" type="presParOf" srcId="{6618FF49-E5A5-450F-BB85-8AE1960E5FB0}" destId="{68FBF023-4744-4C43-B8E6-88223035212F}" srcOrd="21" destOrd="0" presId="urn:microsoft.com/office/officeart/2005/8/layout/list1"/>
    <dgm:cxn modelId="{AD778EB5-1F0A-4FBF-9B4B-14A73ECD81ED}" type="presParOf" srcId="{6618FF49-E5A5-450F-BB85-8AE1960E5FB0}" destId="{0EEFF1BC-8CEE-401B-B441-46BB2CB9392E}" srcOrd="22" destOrd="0" presId="urn:microsoft.com/office/officeart/2005/8/layout/list1"/>
    <dgm:cxn modelId="{A38AEF43-D15A-438D-8174-EB5F167AADA6}" type="presParOf" srcId="{6618FF49-E5A5-450F-BB85-8AE1960E5FB0}" destId="{85223CE3-C84C-42DA-859C-DA1CF3DBEA40}" srcOrd="23" destOrd="0" presId="urn:microsoft.com/office/officeart/2005/8/layout/list1"/>
    <dgm:cxn modelId="{54F96E3F-12E6-46AB-98F4-ADE0840C7EDA}" type="presParOf" srcId="{6618FF49-E5A5-450F-BB85-8AE1960E5FB0}" destId="{ADE15F7B-AED2-497F-ADEA-8B64001D56BF}" srcOrd="24" destOrd="0" presId="urn:microsoft.com/office/officeart/2005/8/layout/list1"/>
    <dgm:cxn modelId="{C474584B-4F04-4763-A899-7D03B6A22F9A}" type="presParOf" srcId="{ADE15F7B-AED2-497F-ADEA-8B64001D56BF}" destId="{727E1142-9233-4BBE-B58B-48BE45F16F2B}" srcOrd="0" destOrd="0" presId="urn:microsoft.com/office/officeart/2005/8/layout/list1"/>
    <dgm:cxn modelId="{154AA62D-04B2-4640-8209-F222D57129EA}" type="presParOf" srcId="{ADE15F7B-AED2-497F-ADEA-8B64001D56BF}" destId="{920CA678-A2A4-40F3-BFC5-BE0FCC1842DD}" srcOrd="1" destOrd="0" presId="urn:microsoft.com/office/officeart/2005/8/layout/list1"/>
    <dgm:cxn modelId="{26D2A85F-1BB4-4FDA-A077-91CD17261702}" type="presParOf" srcId="{6618FF49-E5A5-450F-BB85-8AE1960E5FB0}" destId="{2DAAD4ED-CAA9-47FD-A5C4-610AC3E076B2}" srcOrd="25" destOrd="0" presId="urn:microsoft.com/office/officeart/2005/8/layout/list1"/>
    <dgm:cxn modelId="{700A1786-87BF-4E57-B9D9-F31729E2DFBB}" type="presParOf" srcId="{6618FF49-E5A5-450F-BB85-8AE1960E5FB0}" destId="{BEDF040C-33AC-485F-9618-64F1A0204FA8}" srcOrd="2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89063C-E175-49E9-B1CB-53726B9CEEBD}"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s-CO"/>
        </a:p>
      </dgm:t>
    </dgm:pt>
    <dgm:pt modelId="{75FDCBC8-CBEC-499A-98A2-AD10D1789BAD}">
      <dgm:prSet custT="1"/>
      <dgm:spPr>
        <a:xfrm>
          <a:off x="244882" y="12397"/>
          <a:ext cx="4897650" cy="590400"/>
        </a:xfrm>
        <a:prstGeom prst="roundRect">
          <a:avLst/>
        </a:prstGeom>
      </dgm:spPr>
      <dgm:t>
        <a:bodyPr/>
        <a:lstStyle/>
        <a:p>
          <a:r>
            <a:rPr lang="es-CO" sz="1500" smtClean="0">
              <a:latin typeface="Montserrat" panose="00000500000000000000" pitchFamily="2" charset="0"/>
              <a:ea typeface="+mn-ea"/>
              <a:cs typeface="+mn-cs"/>
            </a:rPr>
            <a:t>Trasladar los trámites a un ambiente digital - trazabilidad, combatir corrupción y aumentar la eficiencia.</a:t>
          </a:r>
          <a:endParaRPr lang="es-CO" sz="1500" dirty="0">
            <a:latin typeface="Montserrat" panose="00000500000000000000" pitchFamily="2" charset="0"/>
            <a:ea typeface="+mn-ea"/>
            <a:cs typeface="+mn-cs"/>
          </a:endParaRPr>
        </a:p>
      </dgm:t>
    </dgm:pt>
    <dgm:pt modelId="{BA937E7C-45E6-4A03-9033-06F0C5E63625}" type="parTrans" cxnId="{B4E2DECB-3126-40FF-8556-E70380A55491}">
      <dgm:prSet/>
      <dgm:spPr/>
      <dgm:t>
        <a:bodyPr/>
        <a:lstStyle/>
        <a:p>
          <a:endParaRPr lang="es-CO" sz="1500">
            <a:latin typeface="Montserrat" panose="00000500000000000000" pitchFamily="2" charset="0"/>
          </a:endParaRPr>
        </a:p>
      </dgm:t>
    </dgm:pt>
    <dgm:pt modelId="{13B5A012-9BBE-42BA-BA48-8E58A62A3375}" type="sibTrans" cxnId="{B4E2DECB-3126-40FF-8556-E70380A55491}">
      <dgm:prSet/>
      <dgm:spPr/>
      <dgm:t>
        <a:bodyPr/>
        <a:lstStyle/>
        <a:p>
          <a:endParaRPr lang="es-CO" sz="1500">
            <a:latin typeface="Montserrat" panose="00000500000000000000" pitchFamily="2" charset="0"/>
          </a:endParaRPr>
        </a:p>
      </dgm:t>
    </dgm:pt>
    <dgm:pt modelId="{FB7D9637-F215-4147-93B9-0EEC67486800}">
      <dgm:prSet custT="1"/>
      <dgm:spPr>
        <a:xfrm>
          <a:off x="244882" y="919597"/>
          <a:ext cx="4897650" cy="590400"/>
        </a:xfrm>
        <a:prstGeom prst="roundRect">
          <a:avLst/>
        </a:prstGeom>
      </dgm:spPr>
      <dgm:t>
        <a:bodyPr/>
        <a:lstStyle/>
        <a:p>
          <a:r>
            <a:rPr lang="es-CO" sz="1500" smtClean="0">
              <a:latin typeface="Montserrat" panose="00000500000000000000" pitchFamily="2" charset="0"/>
              <a:ea typeface="+mn-ea"/>
              <a:cs typeface="+mn-cs"/>
            </a:rPr>
            <a:t>Potenciar la implementación de los ITS dentro del proceso de formulación de política pública</a:t>
          </a:r>
          <a:endParaRPr lang="es-CO" sz="1500" dirty="0">
            <a:latin typeface="Montserrat" panose="00000500000000000000" pitchFamily="2" charset="0"/>
            <a:ea typeface="+mn-ea"/>
            <a:cs typeface="+mn-cs"/>
          </a:endParaRPr>
        </a:p>
      </dgm:t>
    </dgm:pt>
    <dgm:pt modelId="{79D6394D-1238-4C54-AAEB-64948BAC9CDE}" type="parTrans" cxnId="{40305619-2FC1-4544-B1DA-2BBEB7A18B2F}">
      <dgm:prSet/>
      <dgm:spPr/>
      <dgm:t>
        <a:bodyPr/>
        <a:lstStyle/>
        <a:p>
          <a:endParaRPr lang="es-CO" sz="1500">
            <a:latin typeface="Montserrat" panose="00000500000000000000" pitchFamily="2" charset="0"/>
          </a:endParaRPr>
        </a:p>
      </dgm:t>
    </dgm:pt>
    <dgm:pt modelId="{DF4337C0-59DD-4CBC-A9EC-78EB710C233E}" type="sibTrans" cxnId="{40305619-2FC1-4544-B1DA-2BBEB7A18B2F}">
      <dgm:prSet/>
      <dgm:spPr/>
      <dgm:t>
        <a:bodyPr/>
        <a:lstStyle/>
        <a:p>
          <a:endParaRPr lang="es-CO" sz="1500">
            <a:latin typeface="Montserrat" panose="00000500000000000000" pitchFamily="2" charset="0"/>
          </a:endParaRPr>
        </a:p>
      </dgm:t>
    </dgm:pt>
    <dgm:pt modelId="{87ED63F7-0262-49DE-AEC0-7840CE130B18}">
      <dgm:prSet custT="1"/>
      <dgm:spPr>
        <a:xfrm>
          <a:off x="244882" y="1826797"/>
          <a:ext cx="4897650" cy="590400"/>
        </a:xfrm>
        <a:prstGeom prst="roundRect">
          <a:avLst/>
        </a:prstGeom>
      </dgm:spPr>
      <dgm:t>
        <a:bodyPr/>
        <a:lstStyle/>
        <a:p>
          <a:r>
            <a:rPr lang="es-CO" sz="1500" smtClean="0">
              <a:latin typeface="Montserrat" panose="00000500000000000000" pitchFamily="2" charset="0"/>
              <a:ea typeface="+mn-ea"/>
              <a:cs typeface="+mn-cs"/>
            </a:rPr>
            <a:t>Esta visión ofrecerá tecnologías que fomenten transparencia, celeridad y trazabilidad.</a:t>
          </a:r>
          <a:endParaRPr lang="es-CO" sz="1500" dirty="0">
            <a:latin typeface="Montserrat" panose="00000500000000000000" pitchFamily="2" charset="0"/>
            <a:ea typeface="+mn-ea"/>
            <a:cs typeface="+mn-cs"/>
          </a:endParaRPr>
        </a:p>
      </dgm:t>
    </dgm:pt>
    <dgm:pt modelId="{2441C90D-87A9-4603-8DA0-459C98DF0565}" type="parTrans" cxnId="{364B7320-8F19-4994-A0C2-1B0484F14B57}">
      <dgm:prSet/>
      <dgm:spPr/>
      <dgm:t>
        <a:bodyPr/>
        <a:lstStyle/>
        <a:p>
          <a:endParaRPr lang="es-CO" sz="1500">
            <a:latin typeface="Montserrat" panose="00000500000000000000" pitchFamily="2" charset="0"/>
          </a:endParaRPr>
        </a:p>
      </dgm:t>
    </dgm:pt>
    <dgm:pt modelId="{09C1CCB0-4152-413A-8443-B8D162D202B8}" type="sibTrans" cxnId="{364B7320-8F19-4994-A0C2-1B0484F14B57}">
      <dgm:prSet/>
      <dgm:spPr/>
      <dgm:t>
        <a:bodyPr/>
        <a:lstStyle/>
        <a:p>
          <a:endParaRPr lang="es-CO" sz="1500">
            <a:latin typeface="Montserrat" panose="00000500000000000000" pitchFamily="2" charset="0"/>
          </a:endParaRPr>
        </a:p>
      </dgm:t>
    </dgm:pt>
    <dgm:pt modelId="{6618FF49-E5A5-450F-BB85-8AE1960E5FB0}" type="pres">
      <dgm:prSet presAssocID="{1D89063C-E175-49E9-B1CB-53726B9CEEBD}" presName="linear" presStyleCnt="0">
        <dgm:presLayoutVars>
          <dgm:dir/>
          <dgm:animLvl val="lvl"/>
          <dgm:resizeHandles val="exact"/>
        </dgm:presLayoutVars>
      </dgm:prSet>
      <dgm:spPr/>
      <dgm:t>
        <a:bodyPr/>
        <a:lstStyle/>
        <a:p>
          <a:endParaRPr lang="es-CO"/>
        </a:p>
      </dgm:t>
    </dgm:pt>
    <dgm:pt modelId="{C7328312-DA68-4DBF-8C2F-BA01A769D8C5}" type="pres">
      <dgm:prSet presAssocID="{75FDCBC8-CBEC-499A-98A2-AD10D1789BAD}" presName="parentLin" presStyleCnt="0"/>
      <dgm:spPr/>
      <dgm:t>
        <a:bodyPr/>
        <a:lstStyle/>
        <a:p>
          <a:endParaRPr lang="es-CO"/>
        </a:p>
      </dgm:t>
    </dgm:pt>
    <dgm:pt modelId="{3760B0E5-35C4-4140-8493-63B02AE94521}" type="pres">
      <dgm:prSet presAssocID="{75FDCBC8-CBEC-499A-98A2-AD10D1789BAD}" presName="parentLeftMargin" presStyleLbl="node1" presStyleIdx="0" presStyleCnt="3"/>
      <dgm:spPr/>
      <dgm:t>
        <a:bodyPr/>
        <a:lstStyle/>
        <a:p>
          <a:endParaRPr lang="es-CO"/>
        </a:p>
      </dgm:t>
    </dgm:pt>
    <dgm:pt modelId="{901CAFE8-002B-4300-BBA4-5EFD93C487ED}" type="pres">
      <dgm:prSet presAssocID="{75FDCBC8-CBEC-499A-98A2-AD10D1789BAD}" presName="parentText" presStyleLbl="node1" presStyleIdx="0" presStyleCnt="3" custScaleX="142857">
        <dgm:presLayoutVars>
          <dgm:chMax val="0"/>
          <dgm:bulletEnabled val="1"/>
        </dgm:presLayoutVars>
      </dgm:prSet>
      <dgm:spPr/>
      <dgm:t>
        <a:bodyPr/>
        <a:lstStyle/>
        <a:p>
          <a:endParaRPr lang="es-CO"/>
        </a:p>
      </dgm:t>
    </dgm:pt>
    <dgm:pt modelId="{2BD47811-ED66-40B4-B5DA-E42E24796532}" type="pres">
      <dgm:prSet presAssocID="{75FDCBC8-CBEC-499A-98A2-AD10D1789BAD}" presName="negativeSpace" presStyleCnt="0"/>
      <dgm:spPr/>
      <dgm:t>
        <a:bodyPr/>
        <a:lstStyle/>
        <a:p>
          <a:endParaRPr lang="es-CO"/>
        </a:p>
      </dgm:t>
    </dgm:pt>
    <dgm:pt modelId="{CE11E2E6-34CC-408E-BEAB-1BAFA8F9DA58}" type="pres">
      <dgm:prSet presAssocID="{75FDCBC8-CBEC-499A-98A2-AD10D1789BAD}" presName="childText" presStyleLbl="conFgAcc1" presStyleIdx="0" presStyleCnt="3">
        <dgm:presLayoutVars>
          <dgm:bulletEnabled val="1"/>
        </dgm:presLayoutVars>
      </dgm:prSet>
      <dgm:spPr>
        <a:xfrm>
          <a:off x="0" y="307597"/>
          <a:ext cx="5143793" cy="504000"/>
        </a:xfrm>
        <a:prstGeom prst="rect">
          <a:avLst/>
        </a:prstGeom>
      </dgm:spPr>
      <dgm:t>
        <a:bodyPr/>
        <a:lstStyle/>
        <a:p>
          <a:endParaRPr lang="es-CO"/>
        </a:p>
      </dgm:t>
    </dgm:pt>
    <dgm:pt modelId="{5D9CE0A5-29B6-4E5D-9358-42CAEEDDC0A2}" type="pres">
      <dgm:prSet presAssocID="{13B5A012-9BBE-42BA-BA48-8E58A62A3375}" presName="spaceBetweenRectangles" presStyleCnt="0"/>
      <dgm:spPr/>
      <dgm:t>
        <a:bodyPr/>
        <a:lstStyle/>
        <a:p>
          <a:endParaRPr lang="es-CO"/>
        </a:p>
      </dgm:t>
    </dgm:pt>
    <dgm:pt modelId="{9A4BF244-36DB-4564-BFAA-429E5944660E}" type="pres">
      <dgm:prSet presAssocID="{FB7D9637-F215-4147-93B9-0EEC67486800}" presName="parentLin" presStyleCnt="0"/>
      <dgm:spPr/>
      <dgm:t>
        <a:bodyPr/>
        <a:lstStyle/>
        <a:p>
          <a:endParaRPr lang="es-CO"/>
        </a:p>
      </dgm:t>
    </dgm:pt>
    <dgm:pt modelId="{45903A58-37E6-4ABE-B264-4062110C10C4}" type="pres">
      <dgm:prSet presAssocID="{FB7D9637-F215-4147-93B9-0EEC67486800}" presName="parentLeftMargin" presStyleLbl="node1" presStyleIdx="0" presStyleCnt="3"/>
      <dgm:spPr/>
      <dgm:t>
        <a:bodyPr/>
        <a:lstStyle/>
        <a:p>
          <a:endParaRPr lang="es-CO"/>
        </a:p>
      </dgm:t>
    </dgm:pt>
    <dgm:pt modelId="{D1BDF2C0-E217-40A7-8A3B-1D9388B323A6}" type="pres">
      <dgm:prSet presAssocID="{FB7D9637-F215-4147-93B9-0EEC67486800}" presName="parentText" presStyleLbl="node1" presStyleIdx="1" presStyleCnt="3" custScaleX="142857">
        <dgm:presLayoutVars>
          <dgm:chMax val="0"/>
          <dgm:bulletEnabled val="1"/>
        </dgm:presLayoutVars>
      </dgm:prSet>
      <dgm:spPr/>
      <dgm:t>
        <a:bodyPr/>
        <a:lstStyle/>
        <a:p>
          <a:endParaRPr lang="es-CO"/>
        </a:p>
      </dgm:t>
    </dgm:pt>
    <dgm:pt modelId="{6AEE7350-7CC9-465C-9814-7FEF4F2E7631}" type="pres">
      <dgm:prSet presAssocID="{FB7D9637-F215-4147-93B9-0EEC67486800}" presName="negativeSpace" presStyleCnt="0"/>
      <dgm:spPr/>
      <dgm:t>
        <a:bodyPr/>
        <a:lstStyle/>
        <a:p>
          <a:endParaRPr lang="es-CO"/>
        </a:p>
      </dgm:t>
    </dgm:pt>
    <dgm:pt modelId="{B58EF540-A562-46B9-880B-1EC79949D9CD}" type="pres">
      <dgm:prSet presAssocID="{FB7D9637-F215-4147-93B9-0EEC67486800}" presName="childText" presStyleLbl="conFgAcc1" presStyleIdx="1" presStyleCnt="3">
        <dgm:presLayoutVars>
          <dgm:bulletEnabled val="1"/>
        </dgm:presLayoutVars>
      </dgm:prSet>
      <dgm:spPr>
        <a:xfrm>
          <a:off x="0" y="1214797"/>
          <a:ext cx="5143793" cy="504000"/>
        </a:xfrm>
        <a:prstGeom prst="rect">
          <a:avLst/>
        </a:prstGeom>
      </dgm:spPr>
      <dgm:t>
        <a:bodyPr/>
        <a:lstStyle/>
        <a:p>
          <a:endParaRPr lang="es-CO"/>
        </a:p>
      </dgm:t>
    </dgm:pt>
    <dgm:pt modelId="{873A6833-FDE3-4750-B4A9-3147910A606A}" type="pres">
      <dgm:prSet presAssocID="{DF4337C0-59DD-4CBC-A9EC-78EB710C233E}" presName="spaceBetweenRectangles" presStyleCnt="0"/>
      <dgm:spPr/>
      <dgm:t>
        <a:bodyPr/>
        <a:lstStyle/>
        <a:p>
          <a:endParaRPr lang="es-CO"/>
        </a:p>
      </dgm:t>
    </dgm:pt>
    <dgm:pt modelId="{8DA7B581-BEDC-4464-A25C-EE6193B34F16}" type="pres">
      <dgm:prSet presAssocID="{87ED63F7-0262-49DE-AEC0-7840CE130B18}" presName="parentLin" presStyleCnt="0"/>
      <dgm:spPr/>
      <dgm:t>
        <a:bodyPr/>
        <a:lstStyle/>
        <a:p>
          <a:endParaRPr lang="es-CO"/>
        </a:p>
      </dgm:t>
    </dgm:pt>
    <dgm:pt modelId="{6E4D0BA3-8015-4345-AF3B-F045E7780CB2}" type="pres">
      <dgm:prSet presAssocID="{87ED63F7-0262-49DE-AEC0-7840CE130B18}" presName="parentLeftMargin" presStyleLbl="node1" presStyleIdx="1" presStyleCnt="3"/>
      <dgm:spPr/>
      <dgm:t>
        <a:bodyPr/>
        <a:lstStyle/>
        <a:p>
          <a:endParaRPr lang="es-CO"/>
        </a:p>
      </dgm:t>
    </dgm:pt>
    <dgm:pt modelId="{46836F72-7281-4917-A843-3C5E0E312F55}" type="pres">
      <dgm:prSet presAssocID="{87ED63F7-0262-49DE-AEC0-7840CE130B18}" presName="parentText" presStyleLbl="node1" presStyleIdx="2" presStyleCnt="3" custScaleX="142857">
        <dgm:presLayoutVars>
          <dgm:chMax val="0"/>
          <dgm:bulletEnabled val="1"/>
        </dgm:presLayoutVars>
      </dgm:prSet>
      <dgm:spPr/>
      <dgm:t>
        <a:bodyPr/>
        <a:lstStyle/>
        <a:p>
          <a:endParaRPr lang="es-CO"/>
        </a:p>
      </dgm:t>
    </dgm:pt>
    <dgm:pt modelId="{8066BDF5-1BAB-448F-B39C-E45CDFB89ADE}" type="pres">
      <dgm:prSet presAssocID="{87ED63F7-0262-49DE-AEC0-7840CE130B18}" presName="negativeSpace" presStyleCnt="0"/>
      <dgm:spPr/>
      <dgm:t>
        <a:bodyPr/>
        <a:lstStyle/>
        <a:p>
          <a:endParaRPr lang="es-CO"/>
        </a:p>
      </dgm:t>
    </dgm:pt>
    <dgm:pt modelId="{03CFE6F3-EC0E-4116-A188-4DF62CB35291}" type="pres">
      <dgm:prSet presAssocID="{87ED63F7-0262-49DE-AEC0-7840CE130B18}" presName="childText" presStyleLbl="conFgAcc1" presStyleIdx="2" presStyleCnt="3">
        <dgm:presLayoutVars>
          <dgm:bulletEnabled val="1"/>
        </dgm:presLayoutVars>
      </dgm:prSet>
      <dgm:spPr>
        <a:xfrm>
          <a:off x="0" y="2121997"/>
          <a:ext cx="5143793" cy="504000"/>
        </a:xfrm>
        <a:prstGeom prst="rect">
          <a:avLst/>
        </a:prstGeom>
      </dgm:spPr>
      <dgm:t>
        <a:bodyPr/>
        <a:lstStyle/>
        <a:p>
          <a:endParaRPr lang="es-CO"/>
        </a:p>
      </dgm:t>
    </dgm:pt>
  </dgm:ptLst>
  <dgm:cxnLst>
    <dgm:cxn modelId="{40305619-2FC1-4544-B1DA-2BBEB7A18B2F}" srcId="{1D89063C-E175-49E9-B1CB-53726B9CEEBD}" destId="{FB7D9637-F215-4147-93B9-0EEC67486800}" srcOrd="1" destOrd="0" parTransId="{79D6394D-1238-4C54-AAEB-64948BAC9CDE}" sibTransId="{DF4337C0-59DD-4CBC-A9EC-78EB710C233E}"/>
    <dgm:cxn modelId="{5AE72C42-B0F2-4718-9203-9EC2304CB092}" type="presOf" srcId="{87ED63F7-0262-49DE-AEC0-7840CE130B18}" destId="{6E4D0BA3-8015-4345-AF3B-F045E7780CB2}" srcOrd="0" destOrd="0" presId="urn:microsoft.com/office/officeart/2005/8/layout/list1"/>
    <dgm:cxn modelId="{364B7320-8F19-4994-A0C2-1B0484F14B57}" srcId="{1D89063C-E175-49E9-B1CB-53726B9CEEBD}" destId="{87ED63F7-0262-49DE-AEC0-7840CE130B18}" srcOrd="2" destOrd="0" parTransId="{2441C90D-87A9-4603-8DA0-459C98DF0565}" sibTransId="{09C1CCB0-4152-413A-8443-B8D162D202B8}"/>
    <dgm:cxn modelId="{150C838C-D6B9-444B-B4E6-BF4209AA6CA8}" type="presOf" srcId="{FB7D9637-F215-4147-93B9-0EEC67486800}" destId="{D1BDF2C0-E217-40A7-8A3B-1D9388B323A6}" srcOrd="1" destOrd="0" presId="urn:microsoft.com/office/officeart/2005/8/layout/list1"/>
    <dgm:cxn modelId="{DDC81F43-9928-473B-AFA7-47D8D1BAC834}" type="presOf" srcId="{1D89063C-E175-49E9-B1CB-53726B9CEEBD}" destId="{6618FF49-E5A5-450F-BB85-8AE1960E5FB0}" srcOrd="0" destOrd="0" presId="urn:microsoft.com/office/officeart/2005/8/layout/list1"/>
    <dgm:cxn modelId="{38B815FE-AFEA-4F61-A1DF-753362496BBA}" type="presOf" srcId="{FB7D9637-F215-4147-93B9-0EEC67486800}" destId="{45903A58-37E6-4ABE-B264-4062110C10C4}" srcOrd="0" destOrd="0" presId="urn:microsoft.com/office/officeart/2005/8/layout/list1"/>
    <dgm:cxn modelId="{A5063FF9-A585-4DB5-83F0-E989D95B214F}" type="presOf" srcId="{87ED63F7-0262-49DE-AEC0-7840CE130B18}" destId="{46836F72-7281-4917-A843-3C5E0E312F55}" srcOrd="1" destOrd="0" presId="urn:microsoft.com/office/officeart/2005/8/layout/list1"/>
    <dgm:cxn modelId="{B4E2DECB-3126-40FF-8556-E70380A55491}" srcId="{1D89063C-E175-49E9-B1CB-53726B9CEEBD}" destId="{75FDCBC8-CBEC-499A-98A2-AD10D1789BAD}" srcOrd="0" destOrd="0" parTransId="{BA937E7C-45E6-4A03-9033-06F0C5E63625}" sibTransId="{13B5A012-9BBE-42BA-BA48-8E58A62A3375}"/>
    <dgm:cxn modelId="{DCFD2D3E-A415-4E96-8021-C63BABB5320C}" type="presOf" srcId="{75FDCBC8-CBEC-499A-98A2-AD10D1789BAD}" destId="{901CAFE8-002B-4300-BBA4-5EFD93C487ED}" srcOrd="1" destOrd="0" presId="urn:microsoft.com/office/officeart/2005/8/layout/list1"/>
    <dgm:cxn modelId="{00215A2F-3C5C-42BD-8638-856E6D820C9A}" type="presOf" srcId="{75FDCBC8-CBEC-499A-98A2-AD10D1789BAD}" destId="{3760B0E5-35C4-4140-8493-63B02AE94521}" srcOrd="0" destOrd="0" presId="urn:microsoft.com/office/officeart/2005/8/layout/list1"/>
    <dgm:cxn modelId="{3A8705F7-4272-47DA-84A1-F7283149B63B}" type="presParOf" srcId="{6618FF49-E5A5-450F-BB85-8AE1960E5FB0}" destId="{C7328312-DA68-4DBF-8C2F-BA01A769D8C5}" srcOrd="0" destOrd="0" presId="urn:microsoft.com/office/officeart/2005/8/layout/list1"/>
    <dgm:cxn modelId="{FB2FE5F8-DB13-499D-9A02-132BA8C1EF96}" type="presParOf" srcId="{C7328312-DA68-4DBF-8C2F-BA01A769D8C5}" destId="{3760B0E5-35C4-4140-8493-63B02AE94521}" srcOrd="0" destOrd="0" presId="urn:microsoft.com/office/officeart/2005/8/layout/list1"/>
    <dgm:cxn modelId="{5C0E64D3-FC7E-4565-8AFA-4D731F5AE52E}" type="presParOf" srcId="{C7328312-DA68-4DBF-8C2F-BA01A769D8C5}" destId="{901CAFE8-002B-4300-BBA4-5EFD93C487ED}" srcOrd="1" destOrd="0" presId="urn:microsoft.com/office/officeart/2005/8/layout/list1"/>
    <dgm:cxn modelId="{CBC821B0-1DE3-4122-B0F3-92779B42B006}" type="presParOf" srcId="{6618FF49-E5A5-450F-BB85-8AE1960E5FB0}" destId="{2BD47811-ED66-40B4-B5DA-E42E24796532}" srcOrd="1" destOrd="0" presId="urn:microsoft.com/office/officeart/2005/8/layout/list1"/>
    <dgm:cxn modelId="{8AC0A5F4-EFD2-4E79-9E27-2D7BCF3FACAF}" type="presParOf" srcId="{6618FF49-E5A5-450F-BB85-8AE1960E5FB0}" destId="{CE11E2E6-34CC-408E-BEAB-1BAFA8F9DA58}" srcOrd="2" destOrd="0" presId="urn:microsoft.com/office/officeart/2005/8/layout/list1"/>
    <dgm:cxn modelId="{A45E9B7E-F886-42AC-BB49-A4CA6EBA89EE}" type="presParOf" srcId="{6618FF49-E5A5-450F-BB85-8AE1960E5FB0}" destId="{5D9CE0A5-29B6-4E5D-9358-42CAEEDDC0A2}" srcOrd="3" destOrd="0" presId="urn:microsoft.com/office/officeart/2005/8/layout/list1"/>
    <dgm:cxn modelId="{02EE56D8-41F3-4748-8375-52E00F5413D3}" type="presParOf" srcId="{6618FF49-E5A5-450F-BB85-8AE1960E5FB0}" destId="{9A4BF244-36DB-4564-BFAA-429E5944660E}" srcOrd="4" destOrd="0" presId="urn:microsoft.com/office/officeart/2005/8/layout/list1"/>
    <dgm:cxn modelId="{7C919761-7307-4CC6-A6D5-5150DA94B238}" type="presParOf" srcId="{9A4BF244-36DB-4564-BFAA-429E5944660E}" destId="{45903A58-37E6-4ABE-B264-4062110C10C4}" srcOrd="0" destOrd="0" presId="urn:microsoft.com/office/officeart/2005/8/layout/list1"/>
    <dgm:cxn modelId="{E080CA88-9459-4A23-9D0B-17F0FB3E5023}" type="presParOf" srcId="{9A4BF244-36DB-4564-BFAA-429E5944660E}" destId="{D1BDF2C0-E217-40A7-8A3B-1D9388B323A6}" srcOrd="1" destOrd="0" presId="urn:microsoft.com/office/officeart/2005/8/layout/list1"/>
    <dgm:cxn modelId="{A5592999-C2D2-4538-B18A-C1F7DF8836EE}" type="presParOf" srcId="{6618FF49-E5A5-450F-BB85-8AE1960E5FB0}" destId="{6AEE7350-7CC9-465C-9814-7FEF4F2E7631}" srcOrd="5" destOrd="0" presId="urn:microsoft.com/office/officeart/2005/8/layout/list1"/>
    <dgm:cxn modelId="{13BF1CE1-F94F-4E1B-BB76-64B470409A36}" type="presParOf" srcId="{6618FF49-E5A5-450F-BB85-8AE1960E5FB0}" destId="{B58EF540-A562-46B9-880B-1EC79949D9CD}" srcOrd="6" destOrd="0" presId="urn:microsoft.com/office/officeart/2005/8/layout/list1"/>
    <dgm:cxn modelId="{660C2D68-7D34-44D1-BA23-15A6119073D9}" type="presParOf" srcId="{6618FF49-E5A5-450F-BB85-8AE1960E5FB0}" destId="{873A6833-FDE3-4750-B4A9-3147910A606A}" srcOrd="7" destOrd="0" presId="urn:microsoft.com/office/officeart/2005/8/layout/list1"/>
    <dgm:cxn modelId="{50384931-118D-4FA3-9A87-4C00B06C6807}" type="presParOf" srcId="{6618FF49-E5A5-450F-BB85-8AE1960E5FB0}" destId="{8DA7B581-BEDC-4464-A25C-EE6193B34F16}" srcOrd="8" destOrd="0" presId="urn:microsoft.com/office/officeart/2005/8/layout/list1"/>
    <dgm:cxn modelId="{657E4B3C-54A5-4B78-9F27-AB526A7AB52A}" type="presParOf" srcId="{8DA7B581-BEDC-4464-A25C-EE6193B34F16}" destId="{6E4D0BA3-8015-4345-AF3B-F045E7780CB2}" srcOrd="0" destOrd="0" presId="urn:microsoft.com/office/officeart/2005/8/layout/list1"/>
    <dgm:cxn modelId="{2E0BB3CE-6B2B-4832-8F43-8ABAE3513712}" type="presParOf" srcId="{8DA7B581-BEDC-4464-A25C-EE6193B34F16}" destId="{46836F72-7281-4917-A843-3C5E0E312F55}" srcOrd="1" destOrd="0" presId="urn:microsoft.com/office/officeart/2005/8/layout/list1"/>
    <dgm:cxn modelId="{C84BCF00-B0FC-4710-8375-0C3395AF43D2}" type="presParOf" srcId="{6618FF49-E5A5-450F-BB85-8AE1960E5FB0}" destId="{8066BDF5-1BAB-448F-B39C-E45CDFB89ADE}" srcOrd="9" destOrd="0" presId="urn:microsoft.com/office/officeart/2005/8/layout/list1"/>
    <dgm:cxn modelId="{ED63A9EF-1BD2-40DF-8546-88919F27E4C3}" type="presParOf" srcId="{6618FF49-E5A5-450F-BB85-8AE1960E5FB0}" destId="{03CFE6F3-EC0E-4116-A188-4DF62CB35291}"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04567-584A-44AB-8181-A06AFD047E1F}">
      <dsp:nvSpPr>
        <dsp:cNvPr id="0" name=""/>
        <dsp:cNvSpPr/>
      </dsp:nvSpPr>
      <dsp:spPr>
        <a:xfrm>
          <a:off x="1179780" y="-26398"/>
          <a:ext cx="4497312" cy="4497312"/>
        </a:xfrm>
        <a:prstGeom prst="circularArrow">
          <a:avLst>
            <a:gd name="adj1" fmla="val 5544"/>
            <a:gd name="adj2" fmla="val 330680"/>
            <a:gd name="adj3" fmla="val 13796515"/>
            <a:gd name="adj4" fmla="val 17373446"/>
            <a:gd name="adj5" fmla="val 5757"/>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FA29901-A1D2-40AD-909E-ACC475D76DED}">
      <dsp:nvSpPr>
        <dsp:cNvPr id="0" name=""/>
        <dsp:cNvSpPr/>
      </dsp:nvSpPr>
      <dsp:spPr>
        <a:xfrm>
          <a:off x="2384839" y="721"/>
          <a:ext cx="2087194" cy="1043597"/>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b="1" kern="1200" dirty="0" smtClean="0">
              <a:solidFill>
                <a:schemeClr val="tx1"/>
              </a:solidFill>
              <a:latin typeface="+mn-lt"/>
            </a:rPr>
            <a:t>SEGURIDAD</a:t>
          </a:r>
        </a:p>
      </dsp:txBody>
      <dsp:txXfrm>
        <a:off x="2435783" y="51665"/>
        <a:ext cx="1985306" cy="941709"/>
      </dsp:txXfrm>
    </dsp:sp>
    <dsp:sp modelId="{776AEE67-0884-482F-A8CB-45EF82F1F9A8}">
      <dsp:nvSpPr>
        <dsp:cNvPr id="0" name=""/>
        <dsp:cNvSpPr/>
      </dsp:nvSpPr>
      <dsp:spPr>
        <a:xfrm>
          <a:off x="4182217" y="1621083"/>
          <a:ext cx="2207020" cy="1137583"/>
        </a:xfrm>
        <a:prstGeom prst="roundRect">
          <a:avLst/>
        </a:prstGeom>
        <a:gradFill rotWithShape="0">
          <a:gsLst>
            <a:gs pos="0">
              <a:schemeClr val="accent4">
                <a:hueOff val="2598923"/>
                <a:satOff val="-11992"/>
                <a:lumOff val="441"/>
                <a:alphaOff val="0"/>
                <a:satMod val="103000"/>
                <a:lumMod val="102000"/>
                <a:tint val="94000"/>
              </a:schemeClr>
            </a:gs>
            <a:gs pos="50000">
              <a:schemeClr val="accent4">
                <a:hueOff val="2598923"/>
                <a:satOff val="-11992"/>
                <a:lumOff val="441"/>
                <a:alphaOff val="0"/>
                <a:satMod val="110000"/>
                <a:lumMod val="100000"/>
                <a:shade val="100000"/>
              </a:schemeClr>
            </a:gs>
            <a:gs pos="100000">
              <a:schemeClr val="accent4">
                <a:hueOff val="2598923"/>
                <a:satOff val="-11992"/>
                <a:lumOff val="44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b="1" kern="1200" dirty="0" smtClean="0">
              <a:solidFill>
                <a:schemeClr val="tx1"/>
              </a:solidFill>
              <a:latin typeface="+mn-lt"/>
            </a:rPr>
            <a:t>EXPERIENCIA EN LA RUTA</a:t>
          </a:r>
        </a:p>
      </dsp:txBody>
      <dsp:txXfrm>
        <a:off x="4237749" y="1676615"/>
        <a:ext cx="2095956" cy="1026519"/>
      </dsp:txXfrm>
    </dsp:sp>
    <dsp:sp modelId="{6FAF625A-4E96-4D57-AB8C-31A91B400A1C}">
      <dsp:nvSpPr>
        <dsp:cNvPr id="0" name=""/>
        <dsp:cNvSpPr/>
      </dsp:nvSpPr>
      <dsp:spPr>
        <a:xfrm>
          <a:off x="3512112" y="3470109"/>
          <a:ext cx="2087194" cy="1043597"/>
        </a:xfrm>
        <a:prstGeom prst="roundRect">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b="1" kern="1200" dirty="0" smtClean="0">
              <a:solidFill>
                <a:schemeClr val="tx1"/>
              </a:solidFill>
              <a:latin typeface="+mn-lt"/>
            </a:rPr>
            <a:t>TRANSPARENCIA</a:t>
          </a:r>
          <a:endParaRPr lang="es-CO" sz="1200" b="1" kern="1200" dirty="0">
            <a:solidFill>
              <a:schemeClr val="tx1"/>
            </a:solidFill>
            <a:latin typeface="+mn-lt"/>
          </a:endParaRPr>
        </a:p>
      </dsp:txBody>
      <dsp:txXfrm>
        <a:off x="3563056" y="3521053"/>
        <a:ext cx="1985306" cy="941709"/>
      </dsp:txXfrm>
    </dsp:sp>
    <dsp:sp modelId="{28B1C44A-4A8C-4673-81FF-C521E977AFCA}">
      <dsp:nvSpPr>
        <dsp:cNvPr id="0" name=""/>
        <dsp:cNvSpPr/>
      </dsp:nvSpPr>
      <dsp:spPr>
        <a:xfrm>
          <a:off x="714266" y="3206357"/>
          <a:ext cx="2087194" cy="1043597"/>
        </a:xfrm>
        <a:prstGeom prst="roundRect">
          <a:avLst/>
        </a:prstGeom>
        <a:gradFill rotWithShape="0">
          <a:gsLst>
            <a:gs pos="0">
              <a:schemeClr val="accent4">
                <a:hueOff val="7796769"/>
                <a:satOff val="-35976"/>
                <a:lumOff val="1324"/>
                <a:alphaOff val="0"/>
                <a:satMod val="103000"/>
                <a:lumMod val="102000"/>
                <a:tint val="94000"/>
              </a:schemeClr>
            </a:gs>
            <a:gs pos="50000">
              <a:schemeClr val="accent4">
                <a:hueOff val="7796769"/>
                <a:satOff val="-35976"/>
                <a:lumOff val="1324"/>
                <a:alphaOff val="0"/>
                <a:satMod val="110000"/>
                <a:lumMod val="100000"/>
                <a:shade val="100000"/>
              </a:schemeClr>
            </a:gs>
            <a:gs pos="100000">
              <a:schemeClr val="accent4">
                <a:hueOff val="7796769"/>
                <a:satOff val="-35976"/>
                <a:lumOff val="132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b="1" kern="1200" dirty="0" smtClean="0">
              <a:solidFill>
                <a:schemeClr val="tx1"/>
              </a:solidFill>
              <a:latin typeface="+mn-lt"/>
            </a:rPr>
            <a:t>TIEMPOS DEL CONCURSO</a:t>
          </a:r>
          <a:endParaRPr lang="es-CO" sz="1200" b="1" kern="1200" dirty="0">
            <a:solidFill>
              <a:schemeClr val="tx1"/>
            </a:solidFill>
            <a:latin typeface="+mn-lt"/>
          </a:endParaRPr>
        </a:p>
      </dsp:txBody>
      <dsp:txXfrm>
        <a:off x="765210" y="3257301"/>
        <a:ext cx="1985306" cy="941709"/>
      </dsp:txXfrm>
    </dsp:sp>
    <dsp:sp modelId="{3EBAC964-F3FA-46DA-A453-C224EF5B674B}">
      <dsp:nvSpPr>
        <dsp:cNvPr id="0" name=""/>
        <dsp:cNvSpPr/>
      </dsp:nvSpPr>
      <dsp:spPr>
        <a:xfrm>
          <a:off x="714441" y="1373427"/>
          <a:ext cx="2087194" cy="1043597"/>
        </a:xfrm>
        <a:prstGeom prst="roundRect">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O" sz="1200" b="1" kern="1200" smtClean="0">
              <a:solidFill>
                <a:schemeClr val="tx1"/>
              </a:solidFill>
              <a:latin typeface="+mn-lt"/>
            </a:rPr>
            <a:t>BUENAS PRÁCTICAS </a:t>
          </a:r>
          <a:endParaRPr lang="es-CO" sz="1200" b="1" kern="1200" dirty="0" smtClean="0">
            <a:solidFill>
              <a:schemeClr val="tx1"/>
            </a:solidFill>
            <a:latin typeface="+mn-lt"/>
          </a:endParaRPr>
        </a:p>
      </dsp:txBody>
      <dsp:txXfrm>
        <a:off x="765385" y="1424371"/>
        <a:ext cx="1985306" cy="9417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858CA-E968-4A93-8877-1206F0366F87}">
      <dsp:nvSpPr>
        <dsp:cNvPr id="0" name=""/>
        <dsp:cNvSpPr/>
      </dsp:nvSpPr>
      <dsp:spPr>
        <a:xfrm>
          <a:off x="0" y="307233"/>
          <a:ext cx="5168565" cy="4284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1A34F0-A7AB-49F6-AA41-85C721E4098B}">
      <dsp:nvSpPr>
        <dsp:cNvPr id="0" name=""/>
        <dsp:cNvSpPr/>
      </dsp:nvSpPr>
      <dsp:spPr>
        <a:xfrm>
          <a:off x="246062" y="56313"/>
          <a:ext cx="4918066" cy="50184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752" tIns="0" rIns="136752" bIns="0" numCol="1" spcCol="1270" anchor="ctr" anchorCtr="0">
          <a:noAutofit/>
        </a:bodyPr>
        <a:lstStyle/>
        <a:p>
          <a:pPr lvl="0" algn="l" defTabSz="622300">
            <a:lnSpc>
              <a:spcPct val="90000"/>
            </a:lnSpc>
            <a:spcBef>
              <a:spcPct val="0"/>
            </a:spcBef>
            <a:spcAft>
              <a:spcPct val="35000"/>
            </a:spcAft>
          </a:pPr>
          <a:r>
            <a:rPr lang="es-CO" sz="1400" kern="1200" dirty="0">
              <a:latin typeface="Montserrat" panose="00000500000000000000" pitchFamily="2" charset="0"/>
            </a:rPr>
            <a:t>Robustecer y ampliar la cobertura de la DITRA y grupos de control vial o agentes de Tránsito</a:t>
          </a:r>
        </a:p>
      </dsp:txBody>
      <dsp:txXfrm>
        <a:off x="270560" y="80811"/>
        <a:ext cx="4869070" cy="452844"/>
      </dsp:txXfrm>
    </dsp:sp>
    <dsp:sp modelId="{20B5ACBC-D095-4475-BB82-3274EB6D8580}">
      <dsp:nvSpPr>
        <dsp:cNvPr id="0" name=""/>
        <dsp:cNvSpPr/>
      </dsp:nvSpPr>
      <dsp:spPr>
        <a:xfrm>
          <a:off x="0" y="1078353"/>
          <a:ext cx="5168565" cy="4284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ECFFD7-E7E6-47B5-943D-570FF2A5A6B3}">
      <dsp:nvSpPr>
        <dsp:cNvPr id="0" name=""/>
        <dsp:cNvSpPr/>
      </dsp:nvSpPr>
      <dsp:spPr>
        <a:xfrm>
          <a:off x="246062" y="827433"/>
          <a:ext cx="4921236" cy="50184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752" tIns="0" rIns="136752" bIns="0" numCol="1" spcCol="1270" anchor="ctr" anchorCtr="0">
          <a:noAutofit/>
        </a:bodyPr>
        <a:lstStyle/>
        <a:p>
          <a:pPr lvl="0" algn="l" defTabSz="622300">
            <a:lnSpc>
              <a:spcPct val="90000"/>
            </a:lnSpc>
            <a:spcBef>
              <a:spcPct val="0"/>
            </a:spcBef>
            <a:spcAft>
              <a:spcPct val="35000"/>
            </a:spcAft>
          </a:pPr>
          <a:r>
            <a:rPr lang="es-CO" sz="1400" kern="1200" dirty="0">
              <a:latin typeface="Montserrat" panose="00000500000000000000" pitchFamily="2" charset="0"/>
            </a:rPr>
            <a:t>Promover la Capacitación para la carrera de Agentes y Autoridades de tránsito</a:t>
          </a:r>
        </a:p>
      </dsp:txBody>
      <dsp:txXfrm>
        <a:off x="270560" y="851931"/>
        <a:ext cx="4872240" cy="452844"/>
      </dsp:txXfrm>
    </dsp:sp>
    <dsp:sp modelId="{A9C443C8-BCCF-4DEB-AE27-424D7F1521DC}">
      <dsp:nvSpPr>
        <dsp:cNvPr id="0" name=""/>
        <dsp:cNvSpPr/>
      </dsp:nvSpPr>
      <dsp:spPr>
        <a:xfrm>
          <a:off x="0" y="1849473"/>
          <a:ext cx="5168565" cy="4284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F3F1C5-78A6-43B1-AE4C-5511A31218EC}">
      <dsp:nvSpPr>
        <dsp:cNvPr id="0" name=""/>
        <dsp:cNvSpPr/>
      </dsp:nvSpPr>
      <dsp:spPr>
        <a:xfrm>
          <a:off x="246062" y="1598553"/>
          <a:ext cx="4921236" cy="50184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752" tIns="0" rIns="136752" bIns="0" numCol="1" spcCol="1270" anchor="ctr" anchorCtr="0">
          <a:noAutofit/>
        </a:bodyPr>
        <a:lstStyle/>
        <a:p>
          <a:pPr lvl="0" algn="l" defTabSz="622300">
            <a:lnSpc>
              <a:spcPct val="90000"/>
            </a:lnSpc>
            <a:spcBef>
              <a:spcPct val="0"/>
            </a:spcBef>
            <a:spcAft>
              <a:spcPct val="35000"/>
            </a:spcAft>
          </a:pPr>
          <a:r>
            <a:rPr lang="es-CO" sz="1400" kern="1200">
              <a:latin typeface="Montserrat" panose="00000500000000000000" pitchFamily="2" charset="0"/>
            </a:rPr>
            <a:t>Seguimiento a las Sanciones y procedimiento administrativo</a:t>
          </a:r>
        </a:p>
      </dsp:txBody>
      <dsp:txXfrm>
        <a:off x="270560" y="1623051"/>
        <a:ext cx="4872240" cy="452844"/>
      </dsp:txXfrm>
    </dsp:sp>
    <dsp:sp modelId="{0A994083-802B-4D39-B957-E9B0A78DF66A}">
      <dsp:nvSpPr>
        <dsp:cNvPr id="0" name=""/>
        <dsp:cNvSpPr/>
      </dsp:nvSpPr>
      <dsp:spPr>
        <a:xfrm>
          <a:off x="0" y="2620593"/>
          <a:ext cx="5168565" cy="4284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35D409-B7D7-4E51-B8A7-33A75045F881}">
      <dsp:nvSpPr>
        <dsp:cNvPr id="0" name=""/>
        <dsp:cNvSpPr/>
      </dsp:nvSpPr>
      <dsp:spPr>
        <a:xfrm>
          <a:off x="246062" y="2369673"/>
          <a:ext cx="4921236" cy="50184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752" tIns="0" rIns="136752" bIns="0" numCol="1" spcCol="1270" anchor="ctr" anchorCtr="0">
          <a:noAutofit/>
        </a:bodyPr>
        <a:lstStyle/>
        <a:p>
          <a:pPr lvl="0" algn="l" defTabSz="622300">
            <a:lnSpc>
              <a:spcPct val="90000"/>
            </a:lnSpc>
            <a:spcBef>
              <a:spcPct val="0"/>
            </a:spcBef>
            <a:spcAft>
              <a:spcPct val="35000"/>
            </a:spcAft>
          </a:pPr>
          <a:r>
            <a:rPr lang="es-CO" sz="1400" kern="1200">
              <a:latin typeface="Montserrat" panose="00000500000000000000" pitchFamily="2" charset="0"/>
            </a:rPr>
            <a:t>Formular los planes locales y departamentales de Seguridad Vial </a:t>
          </a:r>
        </a:p>
      </dsp:txBody>
      <dsp:txXfrm>
        <a:off x="270560" y="2394171"/>
        <a:ext cx="4872240" cy="452844"/>
      </dsp:txXfrm>
    </dsp:sp>
    <dsp:sp modelId="{CE11E2E6-34CC-408E-BEAB-1BAFA8F9DA58}">
      <dsp:nvSpPr>
        <dsp:cNvPr id="0" name=""/>
        <dsp:cNvSpPr/>
      </dsp:nvSpPr>
      <dsp:spPr>
        <a:xfrm>
          <a:off x="0" y="3391713"/>
          <a:ext cx="5168565" cy="4284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1CAFE8-002B-4300-BBA4-5EFD93C487ED}">
      <dsp:nvSpPr>
        <dsp:cNvPr id="0" name=""/>
        <dsp:cNvSpPr/>
      </dsp:nvSpPr>
      <dsp:spPr>
        <a:xfrm>
          <a:off x="246062" y="3140793"/>
          <a:ext cx="4921236" cy="50184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752" tIns="0" rIns="136752" bIns="0" numCol="1" spcCol="1270" anchor="ctr" anchorCtr="0">
          <a:noAutofit/>
        </a:bodyPr>
        <a:lstStyle/>
        <a:p>
          <a:pPr lvl="0" algn="l" defTabSz="622300">
            <a:lnSpc>
              <a:spcPct val="90000"/>
            </a:lnSpc>
            <a:spcBef>
              <a:spcPct val="0"/>
            </a:spcBef>
            <a:spcAft>
              <a:spcPct val="35000"/>
            </a:spcAft>
          </a:pPr>
          <a:r>
            <a:rPr lang="es-CO" sz="1400" kern="1200">
              <a:latin typeface="Montserrat" panose="00000500000000000000" pitchFamily="2" charset="0"/>
            </a:rPr>
            <a:t>Fortalecer la Superintendencia de Puertos y Transporte</a:t>
          </a:r>
        </a:p>
      </dsp:txBody>
      <dsp:txXfrm>
        <a:off x="270560" y="3165291"/>
        <a:ext cx="4872240" cy="452844"/>
      </dsp:txXfrm>
    </dsp:sp>
    <dsp:sp modelId="{0EEFF1BC-8CEE-401B-B441-46BB2CB9392E}">
      <dsp:nvSpPr>
        <dsp:cNvPr id="0" name=""/>
        <dsp:cNvSpPr/>
      </dsp:nvSpPr>
      <dsp:spPr>
        <a:xfrm>
          <a:off x="0" y="4162833"/>
          <a:ext cx="5168565" cy="4284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97A42A-0D84-4BD9-A53F-6C3071DF518D}">
      <dsp:nvSpPr>
        <dsp:cNvPr id="0" name=""/>
        <dsp:cNvSpPr/>
      </dsp:nvSpPr>
      <dsp:spPr>
        <a:xfrm>
          <a:off x="246062" y="3911913"/>
          <a:ext cx="4921236" cy="50184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752" tIns="0" rIns="136752" bIns="0" numCol="1" spcCol="1270" anchor="ctr" anchorCtr="0">
          <a:noAutofit/>
        </a:bodyPr>
        <a:lstStyle/>
        <a:p>
          <a:pPr lvl="0" algn="l" defTabSz="622300">
            <a:lnSpc>
              <a:spcPct val="90000"/>
            </a:lnSpc>
            <a:spcBef>
              <a:spcPct val="0"/>
            </a:spcBef>
            <a:spcAft>
              <a:spcPct val="35000"/>
            </a:spcAft>
          </a:pPr>
          <a:r>
            <a:rPr lang="es-CO" sz="1400" kern="1200" dirty="0">
              <a:latin typeface="Montserrat" panose="00000500000000000000" pitchFamily="2" charset="0"/>
            </a:rPr>
            <a:t>Impulsar la reforma integral al Código Nacional de Tránsito</a:t>
          </a:r>
        </a:p>
      </dsp:txBody>
      <dsp:txXfrm>
        <a:off x="270560" y="3936411"/>
        <a:ext cx="4872240" cy="452844"/>
      </dsp:txXfrm>
    </dsp:sp>
    <dsp:sp modelId="{BEDF040C-33AC-485F-9618-64F1A0204FA8}">
      <dsp:nvSpPr>
        <dsp:cNvPr id="0" name=""/>
        <dsp:cNvSpPr/>
      </dsp:nvSpPr>
      <dsp:spPr>
        <a:xfrm>
          <a:off x="0" y="4933953"/>
          <a:ext cx="5168565" cy="4284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0CA678-A2A4-40F3-BFC5-BE0FCC1842DD}">
      <dsp:nvSpPr>
        <dsp:cNvPr id="0" name=""/>
        <dsp:cNvSpPr/>
      </dsp:nvSpPr>
      <dsp:spPr>
        <a:xfrm>
          <a:off x="246062" y="4683033"/>
          <a:ext cx="4921236" cy="50184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752" tIns="0" rIns="136752" bIns="0" numCol="1" spcCol="1270" anchor="ctr" anchorCtr="0">
          <a:noAutofit/>
        </a:bodyPr>
        <a:lstStyle/>
        <a:p>
          <a:pPr lvl="0" algn="l" defTabSz="622300">
            <a:lnSpc>
              <a:spcPct val="90000"/>
            </a:lnSpc>
            <a:spcBef>
              <a:spcPct val="0"/>
            </a:spcBef>
            <a:spcAft>
              <a:spcPct val="35000"/>
            </a:spcAft>
          </a:pPr>
          <a:r>
            <a:rPr lang="es-CO" sz="1400" kern="1200">
              <a:latin typeface="Montserrat" panose="00000500000000000000" pitchFamily="2" charset="0"/>
            </a:rPr>
            <a:t>Fortalecer la seguridad vial del transporte público y sus modalidades</a:t>
          </a:r>
        </a:p>
      </dsp:txBody>
      <dsp:txXfrm>
        <a:off x="270560" y="4707531"/>
        <a:ext cx="4872240"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1E2E6-34CC-408E-BEAB-1BAFA8F9DA58}">
      <dsp:nvSpPr>
        <dsp:cNvPr id="0" name=""/>
        <dsp:cNvSpPr/>
      </dsp:nvSpPr>
      <dsp:spPr>
        <a:xfrm>
          <a:off x="0" y="307597"/>
          <a:ext cx="5143793" cy="5040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1CAFE8-002B-4300-BBA4-5EFD93C487ED}">
      <dsp:nvSpPr>
        <dsp:cNvPr id="0" name=""/>
        <dsp:cNvSpPr/>
      </dsp:nvSpPr>
      <dsp:spPr>
        <a:xfrm>
          <a:off x="244882" y="12397"/>
          <a:ext cx="4897650" cy="59040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96" tIns="0" rIns="136096" bIns="0" numCol="1" spcCol="1270" anchor="ctr" anchorCtr="0">
          <a:noAutofit/>
        </a:bodyPr>
        <a:lstStyle/>
        <a:p>
          <a:pPr lvl="0" algn="l" defTabSz="666750">
            <a:lnSpc>
              <a:spcPct val="90000"/>
            </a:lnSpc>
            <a:spcBef>
              <a:spcPct val="0"/>
            </a:spcBef>
            <a:spcAft>
              <a:spcPct val="35000"/>
            </a:spcAft>
          </a:pPr>
          <a:r>
            <a:rPr lang="es-CO" sz="1500" kern="1200" smtClean="0">
              <a:latin typeface="Montserrat" panose="00000500000000000000" pitchFamily="2" charset="0"/>
              <a:ea typeface="+mn-ea"/>
              <a:cs typeface="+mn-cs"/>
            </a:rPr>
            <a:t>Trasladar los trámites a un ambiente digital - trazabilidad, combatir corrupción y aumentar la eficiencia.</a:t>
          </a:r>
          <a:endParaRPr lang="es-CO" sz="1500" kern="1200" dirty="0">
            <a:latin typeface="Montserrat" panose="00000500000000000000" pitchFamily="2" charset="0"/>
            <a:ea typeface="+mn-ea"/>
            <a:cs typeface="+mn-cs"/>
          </a:endParaRPr>
        </a:p>
      </dsp:txBody>
      <dsp:txXfrm>
        <a:off x="273703" y="41218"/>
        <a:ext cx="4840008" cy="532758"/>
      </dsp:txXfrm>
    </dsp:sp>
    <dsp:sp modelId="{B58EF540-A562-46B9-880B-1EC79949D9CD}">
      <dsp:nvSpPr>
        <dsp:cNvPr id="0" name=""/>
        <dsp:cNvSpPr/>
      </dsp:nvSpPr>
      <dsp:spPr>
        <a:xfrm>
          <a:off x="0" y="1214797"/>
          <a:ext cx="5143793" cy="5040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BDF2C0-E217-40A7-8A3B-1D9388B323A6}">
      <dsp:nvSpPr>
        <dsp:cNvPr id="0" name=""/>
        <dsp:cNvSpPr/>
      </dsp:nvSpPr>
      <dsp:spPr>
        <a:xfrm>
          <a:off x="244882" y="919597"/>
          <a:ext cx="4897650" cy="59040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96" tIns="0" rIns="136096" bIns="0" numCol="1" spcCol="1270" anchor="ctr" anchorCtr="0">
          <a:noAutofit/>
        </a:bodyPr>
        <a:lstStyle/>
        <a:p>
          <a:pPr lvl="0" algn="l" defTabSz="666750">
            <a:lnSpc>
              <a:spcPct val="90000"/>
            </a:lnSpc>
            <a:spcBef>
              <a:spcPct val="0"/>
            </a:spcBef>
            <a:spcAft>
              <a:spcPct val="35000"/>
            </a:spcAft>
          </a:pPr>
          <a:r>
            <a:rPr lang="es-CO" sz="1500" kern="1200" smtClean="0">
              <a:latin typeface="Montserrat" panose="00000500000000000000" pitchFamily="2" charset="0"/>
              <a:ea typeface="+mn-ea"/>
              <a:cs typeface="+mn-cs"/>
            </a:rPr>
            <a:t>Potenciar la implementación de los ITS dentro del proceso de formulación de política pública</a:t>
          </a:r>
          <a:endParaRPr lang="es-CO" sz="1500" kern="1200" dirty="0">
            <a:latin typeface="Montserrat" panose="00000500000000000000" pitchFamily="2" charset="0"/>
            <a:ea typeface="+mn-ea"/>
            <a:cs typeface="+mn-cs"/>
          </a:endParaRPr>
        </a:p>
      </dsp:txBody>
      <dsp:txXfrm>
        <a:off x="273703" y="948418"/>
        <a:ext cx="4840008" cy="532758"/>
      </dsp:txXfrm>
    </dsp:sp>
    <dsp:sp modelId="{03CFE6F3-EC0E-4116-A188-4DF62CB35291}">
      <dsp:nvSpPr>
        <dsp:cNvPr id="0" name=""/>
        <dsp:cNvSpPr/>
      </dsp:nvSpPr>
      <dsp:spPr>
        <a:xfrm>
          <a:off x="0" y="2121997"/>
          <a:ext cx="5143793" cy="5040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836F72-7281-4917-A843-3C5E0E312F55}">
      <dsp:nvSpPr>
        <dsp:cNvPr id="0" name=""/>
        <dsp:cNvSpPr/>
      </dsp:nvSpPr>
      <dsp:spPr>
        <a:xfrm>
          <a:off x="244882" y="1826797"/>
          <a:ext cx="4897650" cy="59040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96" tIns="0" rIns="136096" bIns="0" numCol="1" spcCol="1270" anchor="ctr" anchorCtr="0">
          <a:noAutofit/>
        </a:bodyPr>
        <a:lstStyle/>
        <a:p>
          <a:pPr lvl="0" algn="l" defTabSz="666750">
            <a:lnSpc>
              <a:spcPct val="90000"/>
            </a:lnSpc>
            <a:spcBef>
              <a:spcPct val="0"/>
            </a:spcBef>
            <a:spcAft>
              <a:spcPct val="35000"/>
            </a:spcAft>
          </a:pPr>
          <a:r>
            <a:rPr lang="es-CO" sz="1500" kern="1200" smtClean="0">
              <a:latin typeface="Montserrat" panose="00000500000000000000" pitchFamily="2" charset="0"/>
              <a:ea typeface="+mn-ea"/>
              <a:cs typeface="+mn-cs"/>
            </a:rPr>
            <a:t>Esta visión ofrecerá tecnologías que fomenten transparencia, celeridad y trazabilidad.</a:t>
          </a:r>
          <a:endParaRPr lang="es-CO" sz="1500" kern="1200" dirty="0">
            <a:latin typeface="Montserrat" panose="00000500000000000000" pitchFamily="2" charset="0"/>
            <a:ea typeface="+mn-ea"/>
            <a:cs typeface="+mn-cs"/>
          </a:endParaRPr>
        </a:p>
      </dsp:txBody>
      <dsp:txXfrm>
        <a:off x="273703" y="1855618"/>
        <a:ext cx="4840008"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823A9661-39D8-4163-943E-557F0837F2C8}" type="datetimeFigureOut">
              <a:rPr lang="es-CO" smtClean="0"/>
              <a:t>4/12/2018</a:t>
            </a:fld>
            <a:endParaRPr lang="es-CO"/>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AC48C92-3D34-42F2-86A5-A2B4F002F553}" type="slidenum">
              <a:rPr lang="es-CO" smtClean="0"/>
              <a:t>‹Nº›</a:t>
            </a:fld>
            <a:endParaRPr lang="es-CO"/>
          </a:p>
        </p:txBody>
      </p:sp>
    </p:spTree>
    <p:extLst>
      <p:ext uri="{BB962C8B-B14F-4D97-AF65-F5344CB8AC3E}">
        <p14:creationId xmlns:p14="http://schemas.microsoft.com/office/powerpoint/2010/main" val="434506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0F9AE348-33FF-4C21-B621-046FDAB5F3C9}" type="slidenum">
              <a:rPr lang="es-CO" smtClean="0">
                <a:solidFill>
                  <a:prstClr val="black"/>
                </a:solidFill>
              </a:rPr>
              <a:pPr/>
              <a:t>2</a:t>
            </a:fld>
            <a:endParaRPr lang="es-CO">
              <a:solidFill>
                <a:prstClr val="black"/>
              </a:solidFill>
            </a:endParaRPr>
          </a:p>
        </p:txBody>
      </p:sp>
    </p:spTree>
    <p:extLst>
      <p:ext uri="{BB962C8B-B14F-4D97-AF65-F5344CB8AC3E}">
        <p14:creationId xmlns:p14="http://schemas.microsoft.com/office/powerpoint/2010/main" val="4292661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DAC48C92-3D34-42F2-86A5-A2B4F002F553}" type="slidenum">
              <a:rPr lang="es-CO" smtClean="0"/>
              <a:t>21</a:t>
            </a:fld>
            <a:endParaRPr lang="es-CO"/>
          </a:p>
        </p:txBody>
      </p:sp>
    </p:spTree>
    <p:extLst>
      <p:ext uri="{BB962C8B-B14F-4D97-AF65-F5344CB8AC3E}">
        <p14:creationId xmlns:p14="http://schemas.microsoft.com/office/powerpoint/2010/main" val="2014947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0F9AE348-33FF-4C21-B621-046FDAB5F3C9}" type="slidenum">
              <a:rPr lang="es-CO" smtClean="0">
                <a:solidFill>
                  <a:prstClr val="black"/>
                </a:solidFill>
              </a:rPr>
              <a:pPr/>
              <a:t>22</a:t>
            </a:fld>
            <a:endParaRPr lang="es-CO">
              <a:solidFill>
                <a:prstClr val="black"/>
              </a:solidFill>
            </a:endParaRPr>
          </a:p>
        </p:txBody>
      </p:sp>
    </p:spTree>
    <p:extLst>
      <p:ext uri="{BB962C8B-B14F-4D97-AF65-F5344CB8AC3E}">
        <p14:creationId xmlns:p14="http://schemas.microsoft.com/office/powerpoint/2010/main" val="1321830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DAC48C92-3D34-42F2-86A5-A2B4F002F553}" type="slidenum">
              <a:rPr lang="es-CO" smtClean="0"/>
              <a:t>23</a:t>
            </a:fld>
            <a:endParaRPr lang="es-CO"/>
          </a:p>
        </p:txBody>
      </p:sp>
    </p:spTree>
    <p:extLst>
      <p:ext uri="{BB962C8B-B14F-4D97-AF65-F5344CB8AC3E}">
        <p14:creationId xmlns:p14="http://schemas.microsoft.com/office/powerpoint/2010/main" val="3664748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DAC48C92-3D34-42F2-86A5-A2B4F002F553}" type="slidenum">
              <a:rPr lang="es-CO" smtClean="0"/>
              <a:t>24</a:t>
            </a:fld>
            <a:endParaRPr lang="es-CO"/>
          </a:p>
        </p:txBody>
      </p:sp>
    </p:spTree>
    <p:extLst>
      <p:ext uri="{BB962C8B-B14F-4D97-AF65-F5344CB8AC3E}">
        <p14:creationId xmlns:p14="http://schemas.microsoft.com/office/powerpoint/2010/main" val="1578365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DAC48C92-3D34-42F2-86A5-A2B4F002F553}" type="slidenum">
              <a:rPr lang="es-CO" smtClean="0"/>
              <a:t>25</a:t>
            </a:fld>
            <a:endParaRPr lang="es-CO"/>
          </a:p>
        </p:txBody>
      </p:sp>
    </p:spTree>
    <p:extLst>
      <p:ext uri="{BB962C8B-B14F-4D97-AF65-F5344CB8AC3E}">
        <p14:creationId xmlns:p14="http://schemas.microsoft.com/office/powerpoint/2010/main" val="2397457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DAC48C92-3D34-42F2-86A5-A2B4F002F553}" type="slidenum">
              <a:rPr lang="es-CO" smtClean="0"/>
              <a:t>26</a:t>
            </a:fld>
            <a:endParaRPr lang="es-CO"/>
          </a:p>
        </p:txBody>
      </p:sp>
    </p:spTree>
    <p:extLst>
      <p:ext uri="{BB962C8B-B14F-4D97-AF65-F5344CB8AC3E}">
        <p14:creationId xmlns:p14="http://schemas.microsoft.com/office/powerpoint/2010/main" val="412603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DAC48C92-3D34-42F2-86A5-A2B4F002F553}" type="slidenum">
              <a:rPr lang="es-CO" smtClean="0"/>
              <a:t>27</a:t>
            </a:fld>
            <a:endParaRPr lang="es-CO"/>
          </a:p>
        </p:txBody>
      </p:sp>
    </p:spTree>
    <p:extLst>
      <p:ext uri="{BB962C8B-B14F-4D97-AF65-F5344CB8AC3E}">
        <p14:creationId xmlns:p14="http://schemas.microsoft.com/office/powerpoint/2010/main" val="2230275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DAC48C92-3D34-42F2-86A5-A2B4F002F553}" type="slidenum">
              <a:rPr lang="es-CO" smtClean="0"/>
              <a:t>37</a:t>
            </a:fld>
            <a:endParaRPr lang="es-CO"/>
          </a:p>
        </p:txBody>
      </p:sp>
    </p:spTree>
    <p:extLst>
      <p:ext uri="{BB962C8B-B14F-4D97-AF65-F5344CB8AC3E}">
        <p14:creationId xmlns:p14="http://schemas.microsoft.com/office/powerpoint/2010/main" val="822864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DAC48C92-3D34-42F2-86A5-A2B4F002F553}" type="slidenum">
              <a:rPr lang="es-CO" smtClean="0"/>
              <a:t>38</a:t>
            </a:fld>
            <a:endParaRPr lang="es-CO"/>
          </a:p>
        </p:txBody>
      </p:sp>
    </p:spTree>
    <p:extLst>
      <p:ext uri="{BB962C8B-B14F-4D97-AF65-F5344CB8AC3E}">
        <p14:creationId xmlns:p14="http://schemas.microsoft.com/office/powerpoint/2010/main" val="2385795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DAC48C92-3D34-42F2-86A5-A2B4F002F553}" type="slidenum">
              <a:rPr lang="es-CO" smtClean="0"/>
              <a:t>39</a:t>
            </a:fld>
            <a:endParaRPr lang="es-CO"/>
          </a:p>
        </p:txBody>
      </p:sp>
    </p:spTree>
    <p:extLst>
      <p:ext uri="{BB962C8B-B14F-4D97-AF65-F5344CB8AC3E}">
        <p14:creationId xmlns:p14="http://schemas.microsoft.com/office/powerpoint/2010/main" val="3963181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0F9AE348-33FF-4C21-B621-046FDAB5F3C9}" type="slidenum">
              <a:rPr lang="es-CO" smtClean="0"/>
              <a:t>3</a:t>
            </a:fld>
            <a:endParaRPr lang="es-CO"/>
          </a:p>
        </p:txBody>
      </p:sp>
    </p:spTree>
    <p:extLst>
      <p:ext uri="{BB962C8B-B14F-4D97-AF65-F5344CB8AC3E}">
        <p14:creationId xmlns:p14="http://schemas.microsoft.com/office/powerpoint/2010/main" val="3894647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0F9AE348-33FF-4C21-B621-046FDAB5F3C9}" type="slidenum">
              <a:rPr lang="es-CO" smtClean="0">
                <a:solidFill>
                  <a:prstClr val="black"/>
                </a:solidFill>
              </a:rPr>
              <a:pPr/>
              <a:t>10</a:t>
            </a:fld>
            <a:endParaRPr lang="es-CO">
              <a:solidFill>
                <a:prstClr val="black"/>
              </a:solidFill>
            </a:endParaRPr>
          </a:p>
        </p:txBody>
      </p:sp>
    </p:spTree>
    <p:extLst>
      <p:ext uri="{BB962C8B-B14F-4D97-AF65-F5344CB8AC3E}">
        <p14:creationId xmlns:p14="http://schemas.microsoft.com/office/powerpoint/2010/main" val="955660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0F9AE348-33FF-4C21-B621-046FDAB5F3C9}" type="slidenum">
              <a:rPr lang="es-CO" smtClean="0"/>
              <a:t>11</a:t>
            </a:fld>
            <a:endParaRPr lang="es-CO"/>
          </a:p>
        </p:txBody>
      </p:sp>
    </p:spTree>
    <p:extLst>
      <p:ext uri="{BB962C8B-B14F-4D97-AF65-F5344CB8AC3E}">
        <p14:creationId xmlns:p14="http://schemas.microsoft.com/office/powerpoint/2010/main" val="3242281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DAC48C92-3D34-42F2-86A5-A2B4F002F553}" type="slidenum">
              <a:rPr lang="es-CO" smtClean="0"/>
              <a:t>12</a:t>
            </a:fld>
            <a:endParaRPr lang="es-CO"/>
          </a:p>
        </p:txBody>
      </p:sp>
    </p:spTree>
    <p:extLst>
      <p:ext uri="{BB962C8B-B14F-4D97-AF65-F5344CB8AC3E}">
        <p14:creationId xmlns:p14="http://schemas.microsoft.com/office/powerpoint/2010/main" val="856498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DAC48C92-3D34-42F2-86A5-A2B4F002F553}" type="slidenum">
              <a:rPr lang="es-CO" smtClean="0"/>
              <a:t>13</a:t>
            </a:fld>
            <a:endParaRPr lang="es-CO"/>
          </a:p>
        </p:txBody>
      </p:sp>
    </p:spTree>
    <p:extLst>
      <p:ext uri="{BB962C8B-B14F-4D97-AF65-F5344CB8AC3E}">
        <p14:creationId xmlns:p14="http://schemas.microsoft.com/office/powerpoint/2010/main" val="1875580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DAC48C92-3D34-42F2-86A5-A2B4F002F553}" type="slidenum">
              <a:rPr lang="es-CO" smtClean="0"/>
              <a:t>14</a:t>
            </a:fld>
            <a:endParaRPr lang="es-CO"/>
          </a:p>
        </p:txBody>
      </p:sp>
    </p:spTree>
    <p:extLst>
      <p:ext uri="{BB962C8B-B14F-4D97-AF65-F5344CB8AC3E}">
        <p14:creationId xmlns:p14="http://schemas.microsoft.com/office/powerpoint/2010/main" val="207871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0F9AE348-33FF-4C21-B621-046FDAB5F3C9}" type="slidenum">
              <a:rPr lang="es-CO" smtClean="0"/>
              <a:t>19</a:t>
            </a:fld>
            <a:endParaRPr lang="es-CO"/>
          </a:p>
        </p:txBody>
      </p:sp>
    </p:spTree>
    <p:extLst>
      <p:ext uri="{BB962C8B-B14F-4D97-AF65-F5344CB8AC3E}">
        <p14:creationId xmlns:p14="http://schemas.microsoft.com/office/powerpoint/2010/main" val="294967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Anotaciones</a:t>
            </a:r>
            <a:r>
              <a:rPr lang="es-CO" baseline="0" dirty="0" smtClean="0"/>
              <a:t> sobre Decreto IVA- CREI</a:t>
            </a:r>
          </a:p>
          <a:p>
            <a:endParaRPr lang="es-CO"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smtClean="0">
                <a:latin typeface="Montserrat" panose="00000500000000000000" pitchFamily="2" charset="0"/>
                <a:ea typeface="Times New Roman" panose="02020603050405020304" pitchFamily="18" charset="0"/>
                <a:cs typeface="Times New Roman" panose="02020603050405020304" pitchFamily="18" charset="0"/>
              </a:rPr>
              <a:t>- Establece las condiciones para acceder al beneficio de exclusión del IVA y</a:t>
            </a:r>
            <a:r>
              <a:rPr lang="es-ES" sz="1200" baseline="0" dirty="0" smtClean="0">
                <a:latin typeface="Montserrat" panose="00000500000000000000" pitchFamily="2" charset="0"/>
                <a:ea typeface="Times New Roman" panose="02020603050405020304" pitchFamily="18" charset="0"/>
                <a:cs typeface="Times New Roman" panose="02020603050405020304" pitchFamily="18" charset="0"/>
              </a:rPr>
              <a:t> </a:t>
            </a:r>
            <a:r>
              <a:rPr lang="es-ES" sz="1200" dirty="0" smtClean="0">
                <a:latin typeface="Montserrat" panose="00000500000000000000" pitchFamily="2" charset="0"/>
                <a:ea typeface="Times New Roman" panose="02020603050405020304" pitchFamily="18" charset="0"/>
                <a:cs typeface="Times New Roman" panose="02020603050405020304" pitchFamily="18" charset="0"/>
              </a:rPr>
              <a:t>el procedimiento para solicitar la desintegración de vehículos  para</a:t>
            </a:r>
            <a:r>
              <a:rPr lang="es-ES" sz="1200" baseline="0" dirty="0" smtClean="0">
                <a:latin typeface="Montserrat" panose="00000500000000000000" pitchFamily="2" charset="0"/>
                <a:ea typeface="Times New Roman" panose="02020603050405020304" pitchFamily="18" charset="0"/>
                <a:cs typeface="Times New Roman" panose="02020603050405020304" pitchFamily="18" charset="0"/>
              </a:rPr>
              <a:t> el </a:t>
            </a:r>
            <a:r>
              <a:rPr lang="es-ES_tradnl" sz="1200" kern="1200" dirty="0" smtClean="0">
                <a:solidFill>
                  <a:schemeClr val="tx1"/>
                </a:solidFill>
                <a:effectLst/>
                <a:latin typeface="+mn-lt"/>
                <a:ea typeface="+mn-ea"/>
                <a:cs typeface="+mn-cs"/>
              </a:rPr>
              <a:t>servicio de transporte público de pasajeros ,</a:t>
            </a:r>
            <a:r>
              <a:rPr lang="es-ES" sz="1200" dirty="0" smtClean="0">
                <a:latin typeface="Montserrat" panose="00000500000000000000" pitchFamily="2" charset="0"/>
                <a:ea typeface="Times New Roman" panose="02020603050405020304" pitchFamily="18" charset="0"/>
                <a:cs typeface="Times New Roman" panose="02020603050405020304" pitchFamily="18" charset="0"/>
              </a:rPr>
              <a:t> con el fin de acceder a dicho beneficio.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smtClean="0">
                <a:latin typeface="Montserrat" panose="00000500000000000000" pitchFamily="2" charset="0"/>
                <a:ea typeface="Times New Roman" panose="02020603050405020304" pitchFamily="18" charset="0"/>
                <a:cs typeface="Times New Roman" panose="02020603050405020304" pitchFamily="18" charset="0"/>
              </a:rPr>
              <a:t>- Los vehículos destinados al servicio de transporte público de pasajeros, que sean adquiridos y matriculados con base en una certificación de cumplimiento de requisitos para el registro inicial de vehículo nuevo en reposición con exclusión de IVA (CREI), se excluyen del impuesto sobre las ventas.</a:t>
            </a:r>
            <a:endParaRPr lang="es-CO" sz="1200" dirty="0" smtClean="0">
              <a:effectLst/>
              <a:latin typeface="Montserrat" panose="00000500000000000000" pitchFamily="2" charset="0"/>
              <a:ea typeface="Times New Roman" panose="02020603050405020304" pitchFamily="18" charset="0"/>
              <a:cs typeface="Times New Roman" panose="02020603050405020304" pitchFamily="18" charset="0"/>
            </a:endParaRPr>
          </a:p>
          <a:p>
            <a:endParaRPr lang="es-CO" dirty="0"/>
          </a:p>
        </p:txBody>
      </p:sp>
      <p:sp>
        <p:nvSpPr>
          <p:cNvPr id="4" name="Marcador de número de diapositiva 3"/>
          <p:cNvSpPr>
            <a:spLocks noGrp="1"/>
          </p:cNvSpPr>
          <p:nvPr>
            <p:ph type="sldNum" sz="quarter" idx="10"/>
          </p:nvPr>
        </p:nvSpPr>
        <p:spPr/>
        <p:txBody>
          <a:bodyPr/>
          <a:lstStyle/>
          <a:p>
            <a:fld id="{DAC48C92-3D34-42F2-86A5-A2B4F002F553}" type="slidenum">
              <a:rPr lang="es-CO" smtClean="0"/>
              <a:t>20</a:t>
            </a:fld>
            <a:endParaRPr lang="es-CO"/>
          </a:p>
        </p:txBody>
      </p:sp>
    </p:spTree>
    <p:extLst>
      <p:ext uri="{BB962C8B-B14F-4D97-AF65-F5344CB8AC3E}">
        <p14:creationId xmlns:p14="http://schemas.microsoft.com/office/powerpoint/2010/main" val="2288314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5C6508E3-C06B-4F74-9723-337CB90398CB}" type="datetimeFigureOut">
              <a:rPr lang="es-CO" smtClean="0"/>
              <a:t>4/12/2018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a:lstStyle/>
          <a:p>
            <a:fld id="{319F1D00-0F7D-401C-A034-981AFB6B8ED9}" type="slidenum">
              <a:rPr lang="es-CO" smtClean="0"/>
              <a:t>‹Nº›</a:t>
            </a:fld>
            <a:endParaRPr lang="es-CO"/>
          </a:p>
        </p:txBody>
      </p:sp>
    </p:spTree>
    <p:extLst>
      <p:ext uri="{BB962C8B-B14F-4D97-AF65-F5344CB8AC3E}">
        <p14:creationId xmlns:p14="http://schemas.microsoft.com/office/powerpoint/2010/main" val="742265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5C6508E3-C06B-4F74-9723-337CB90398CB}" type="datetimeFigureOut">
              <a:rPr lang="es-CO" smtClean="0"/>
              <a:t>4/12/2018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a:lstStyle/>
          <a:p>
            <a:fld id="{319F1D00-0F7D-401C-A034-981AFB6B8ED9}" type="slidenum">
              <a:rPr lang="es-CO" smtClean="0"/>
              <a:t>‹Nº›</a:t>
            </a:fld>
            <a:endParaRPr lang="es-CO"/>
          </a:p>
        </p:txBody>
      </p:sp>
    </p:spTree>
    <p:extLst>
      <p:ext uri="{BB962C8B-B14F-4D97-AF65-F5344CB8AC3E}">
        <p14:creationId xmlns:p14="http://schemas.microsoft.com/office/powerpoint/2010/main" val="234631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5C6508E3-C06B-4F74-9723-337CB90398CB}" type="datetimeFigureOut">
              <a:rPr lang="es-CO" smtClean="0"/>
              <a:t>4/12/2018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a:lstStyle/>
          <a:p>
            <a:fld id="{319F1D00-0F7D-401C-A034-981AFB6B8ED9}" type="slidenum">
              <a:rPr lang="es-CO" smtClean="0"/>
              <a:t>‹Nº›</a:t>
            </a:fld>
            <a:endParaRPr lang="es-CO"/>
          </a:p>
        </p:txBody>
      </p:sp>
    </p:spTree>
    <p:extLst>
      <p:ext uri="{BB962C8B-B14F-4D97-AF65-F5344CB8AC3E}">
        <p14:creationId xmlns:p14="http://schemas.microsoft.com/office/powerpoint/2010/main" val="2773957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pic">
    <p:spTree>
      <p:nvGrpSpPr>
        <p:cNvPr id="1" name=""/>
        <p:cNvGrpSpPr/>
        <p:nvPr/>
      </p:nvGrpSpPr>
      <p:grpSpPr>
        <a:xfrm>
          <a:off x="0" y="0"/>
          <a:ext cx="0" cy="0"/>
          <a:chOff x="0" y="0"/>
          <a:chExt cx="0" cy="0"/>
        </a:xfrm>
      </p:grpSpPr>
      <p:sp>
        <p:nvSpPr>
          <p:cNvPr id="15" name="Oval 14"/>
          <p:cNvSpPr/>
          <p:nvPr userDrawn="1"/>
        </p:nvSpPr>
        <p:spPr>
          <a:xfrm>
            <a:off x="11360149"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Slide Number Placeholder 4"/>
          <p:cNvSpPr txBox="1">
            <a:spLocks/>
          </p:cNvSpPr>
          <p:nvPr userDrawn="1"/>
        </p:nvSpPr>
        <p:spPr>
          <a:xfrm>
            <a:off x="11315702" y="607040"/>
            <a:ext cx="571500" cy="436923"/>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200" smtClean="0"/>
              <a:pPr/>
              <a:t>‹Nº›</a:t>
            </a:fld>
            <a:endParaRPr lang="en-US" sz="1200" dirty="0"/>
          </a:p>
        </p:txBody>
      </p:sp>
      <p:sp>
        <p:nvSpPr>
          <p:cNvPr id="5" name="Picture Placeholder 7"/>
          <p:cNvSpPr>
            <a:spLocks noGrp="1"/>
          </p:cNvSpPr>
          <p:nvPr>
            <p:ph type="pic" sz="quarter" idx="11" hasCustomPrompt="1"/>
          </p:nvPr>
        </p:nvSpPr>
        <p:spPr>
          <a:xfrm>
            <a:off x="0" y="1600200"/>
            <a:ext cx="3430016" cy="3560064"/>
          </a:xfrm>
          <a:prstGeom prst="rect">
            <a:avLst/>
          </a:prstGeom>
          <a:ln>
            <a:noFill/>
          </a:ln>
        </p:spPr>
        <p:txBody>
          <a:bodyPr wrap="none" tIns="0" bIns="731520" anchor="b"/>
          <a:lstStyle>
            <a:lvl1pPr algn="ctr">
              <a:buNone/>
              <a:defRPr sz="1600" b="1">
                <a:solidFill>
                  <a:schemeClr val="tx1">
                    <a:lumMod val="50000"/>
                    <a:lumOff val="50000"/>
                  </a:schemeClr>
                </a:solidFill>
              </a:defRPr>
            </a:lvl1pPr>
          </a:lstStyle>
          <a:p>
            <a:r>
              <a:rPr lang="en-US" dirty="0"/>
              <a:t>Click Icon To Add Image </a:t>
            </a:r>
          </a:p>
        </p:txBody>
      </p:sp>
      <p:sp>
        <p:nvSpPr>
          <p:cNvPr id="6" name="Title 1"/>
          <p:cNvSpPr>
            <a:spLocks noGrp="1"/>
          </p:cNvSpPr>
          <p:nvPr>
            <p:ph type="title" hasCustomPrompt="1"/>
          </p:nvPr>
        </p:nvSpPr>
        <p:spPr>
          <a:xfrm>
            <a:off x="2921000" y="266701"/>
            <a:ext cx="6350000" cy="558843"/>
          </a:xfrm>
          <a:prstGeom prst="rect">
            <a:avLst/>
          </a:prstGeom>
        </p:spPr>
        <p:txBody>
          <a:bodyPr wrap="none" lIns="0" tIns="0" rIns="0" bIns="0" anchor="ctr">
            <a:noAutofit/>
          </a:bodyPr>
          <a:lstStyle>
            <a:lvl1pPr algn="ctr">
              <a:defRPr sz="2800" b="1" i="0" baseline="0">
                <a:solidFill>
                  <a:schemeClr val="tx1">
                    <a:lumMod val="50000"/>
                    <a:lumOff val="50000"/>
                  </a:schemeClr>
                </a:solidFill>
                <a:latin typeface="+mn-lt"/>
              </a:defRPr>
            </a:lvl1pPr>
          </a:lstStyle>
          <a:p>
            <a:r>
              <a:rPr lang="en-US" dirty="0"/>
              <a:t>Click To Edit Master Title Style</a:t>
            </a:r>
          </a:p>
        </p:txBody>
      </p:sp>
      <p:sp>
        <p:nvSpPr>
          <p:cNvPr id="8" name="Text Placeholder 3"/>
          <p:cNvSpPr>
            <a:spLocks noGrp="1"/>
          </p:cNvSpPr>
          <p:nvPr>
            <p:ph type="body" sz="half" idx="2" hasCustomPrompt="1"/>
          </p:nvPr>
        </p:nvSpPr>
        <p:spPr>
          <a:xfrm>
            <a:off x="4362453" y="837240"/>
            <a:ext cx="3467100" cy="267661"/>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16" name="Picture Placeholder 7"/>
          <p:cNvSpPr>
            <a:spLocks noGrp="1"/>
          </p:cNvSpPr>
          <p:nvPr>
            <p:ph type="pic" sz="quarter" idx="12" hasCustomPrompt="1"/>
          </p:nvPr>
        </p:nvSpPr>
        <p:spPr>
          <a:xfrm>
            <a:off x="8761984" y="1600200"/>
            <a:ext cx="3430016" cy="3560064"/>
          </a:xfrm>
          <a:prstGeom prst="rect">
            <a:avLst/>
          </a:prstGeom>
          <a:ln>
            <a:noFill/>
          </a:ln>
        </p:spPr>
        <p:txBody>
          <a:bodyPr wrap="none" tIns="0" bIns="731520" anchor="b"/>
          <a:lstStyle>
            <a:lvl1pPr algn="ctr">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216436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a:xfrm>
            <a:off x="11036300" y="6107180"/>
            <a:ext cx="580980" cy="365125"/>
          </a:xfrm>
          <a:prstGeom prst="rect">
            <a:avLst/>
          </a:prstGeom>
        </p:spPr>
        <p:txBody>
          <a:bodyPr/>
          <a:lstStyle/>
          <a:p>
            <a:fld id="{A8C60B07-C8AD-42C9-BC75-A9155279C204}" type="slidenum">
              <a:rPr lang="es-CO" smtClean="0">
                <a:solidFill>
                  <a:prstClr val="black">
                    <a:tint val="75000"/>
                  </a:prstClr>
                </a:solidFill>
              </a:rPr>
              <a:pPr/>
              <a:t>‹Nº›</a:t>
            </a:fld>
            <a:endParaRPr lang="es-CO" dirty="0">
              <a:solidFill>
                <a:prstClr val="black">
                  <a:tint val="75000"/>
                </a:prstClr>
              </a:solidFill>
            </a:endParaRPr>
          </a:p>
        </p:txBody>
      </p:sp>
      <p:sp>
        <p:nvSpPr>
          <p:cNvPr id="7" name="Marcador de texto 2"/>
          <p:cNvSpPr>
            <a:spLocks noGrp="1"/>
          </p:cNvSpPr>
          <p:nvPr>
            <p:ph type="body" sz="quarter" idx="13"/>
          </p:nvPr>
        </p:nvSpPr>
        <p:spPr>
          <a:xfrm>
            <a:off x="1528549" y="1009934"/>
            <a:ext cx="10154480" cy="4667535"/>
          </a:xfrm>
          <a:prstGeom prst="rect">
            <a:avLst/>
          </a:prstGeom>
        </p:spPr>
        <p:txBody>
          <a:bodyPr/>
          <a:lstStyle>
            <a:lvl1pPr>
              <a:defRPr sz="2000" b="0" i="1">
                <a:solidFill>
                  <a:srgbClr val="8BC44A"/>
                </a:solidFill>
                <a:latin typeface="+mn-lt"/>
              </a:defRPr>
            </a:lvl1pPr>
            <a:lvl2pPr>
              <a:defRPr sz="1800">
                <a:solidFill>
                  <a:schemeClr val="bg2">
                    <a:lumMod val="25000"/>
                  </a:schemeClr>
                </a:solidFill>
                <a:latin typeface="+mn-lt"/>
              </a:defRPr>
            </a:lvl2pPr>
            <a:lvl3pPr>
              <a:defRPr sz="1600">
                <a:solidFill>
                  <a:schemeClr val="bg2">
                    <a:lumMod val="25000"/>
                  </a:schemeClr>
                </a:solidFill>
                <a:latin typeface="+mn-lt"/>
              </a:defRPr>
            </a:lvl3pPr>
            <a:lvl4pPr>
              <a:defRPr sz="1400">
                <a:solidFill>
                  <a:schemeClr val="bg2">
                    <a:lumMod val="25000"/>
                  </a:schemeClr>
                </a:solidFill>
                <a:latin typeface="+mn-lt"/>
              </a:defRPr>
            </a:lvl4pPr>
            <a:lvl5pPr>
              <a:defRPr sz="1400">
                <a:solidFill>
                  <a:schemeClr val="bg2">
                    <a:lumMod val="25000"/>
                  </a:schemeClr>
                </a:solidFill>
                <a:latin typeface="+mn-lt"/>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8" name="Título 5"/>
          <p:cNvSpPr>
            <a:spLocks noGrp="1"/>
          </p:cNvSpPr>
          <p:nvPr>
            <p:ph type="title"/>
          </p:nvPr>
        </p:nvSpPr>
        <p:spPr>
          <a:xfrm>
            <a:off x="1528549" y="178860"/>
            <a:ext cx="10154482" cy="432523"/>
          </a:xfrm>
          <a:prstGeom prst="rect">
            <a:avLst/>
          </a:prstGeom>
        </p:spPr>
        <p:txBody>
          <a:bodyPr/>
          <a:lstStyle>
            <a:lvl1pPr>
              <a:defRPr sz="2800" b="1" i="1" u="none">
                <a:solidFill>
                  <a:schemeClr val="accent6">
                    <a:lumMod val="75000"/>
                  </a:schemeClr>
                </a:solidFill>
                <a:latin typeface="+mn-lt"/>
              </a:defRPr>
            </a:lvl1pPr>
          </a:lstStyle>
          <a:p>
            <a:r>
              <a:rPr lang="es-ES" dirty="0"/>
              <a:t>Haga clic para modificar el estilo de título del patrón</a:t>
            </a:r>
            <a:endParaRPr lang="es-CO" dirty="0"/>
          </a:p>
        </p:txBody>
      </p:sp>
    </p:spTree>
    <p:extLst>
      <p:ext uri="{BB962C8B-B14F-4D97-AF65-F5344CB8AC3E}">
        <p14:creationId xmlns:p14="http://schemas.microsoft.com/office/powerpoint/2010/main" val="3858495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b="1">
                <a:solidFill>
                  <a:srgbClr val="8BC44A"/>
                </a:solidFill>
                <a:latin typeface="+mj-lt"/>
              </a:defRPr>
            </a:lvl1pPr>
          </a:lstStyle>
          <a:p>
            <a:r>
              <a:rPr lang="es-ES" dirty="0"/>
              <a:t>Haga clic para modificar el estilo de título del patrón</a:t>
            </a:r>
            <a:endParaRPr lang="es-CO" dirty="0"/>
          </a:p>
        </p:txBody>
      </p:sp>
      <p:sp>
        <p:nvSpPr>
          <p:cNvPr id="3" name="Marcador de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Editar el estilo de texto del patrón</a:t>
            </a:r>
          </a:p>
        </p:txBody>
      </p:sp>
      <p:sp>
        <p:nvSpPr>
          <p:cNvPr id="6" name="Marcador de número de diapositiva 5"/>
          <p:cNvSpPr>
            <a:spLocks noGrp="1"/>
          </p:cNvSpPr>
          <p:nvPr>
            <p:ph type="sldNum" sz="quarter" idx="12"/>
          </p:nvPr>
        </p:nvSpPr>
        <p:spPr>
          <a:xfrm>
            <a:off x="11036300" y="6107180"/>
            <a:ext cx="580980" cy="365125"/>
          </a:xfrm>
          <a:prstGeom prst="rect">
            <a:avLst/>
          </a:prstGeom>
        </p:spPr>
        <p:txBody>
          <a:bodyPr/>
          <a:lstStyle/>
          <a:p>
            <a:fld id="{A8C60B07-C8AD-42C9-BC75-A9155279C20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943423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endParaRPr lang="es-CO">
              <a:solidFill>
                <a:prstClr val="black"/>
              </a:solidFill>
            </a:endParaRPr>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CO">
              <a:solidFill>
                <a:prstClr val="black"/>
              </a:solidFill>
            </a:endParaRPr>
          </a:p>
        </p:txBody>
      </p:sp>
      <p:sp>
        <p:nvSpPr>
          <p:cNvPr id="4" name="Marcador de número de diapositiva 3"/>
          <p:cNvSpPr>
            <a:spLocks noGrp="1"/>
          </p:cNvSpPr>
          <p:nvPr>
            <p:ph type="sldNum" sz="quarter" idx="12"/>
          </p:nvPr>
        </p:nvSpPr>
        <p:spPr>
          <a:xfrm>
            <a:off x="11036300" y="6107180"/>
            <a:ext cx="580980" cy="365125"/>
          </a:xfrm>
          <a:prstGeom prst="rect">
            <a:avLst/>
          </a:prstGeom>
        </p:spPr>
        <p:txBody>
          <a:bodyPr/>
          <a:lstStyle/>
          <a:p>
            <a:fld id="{A8C60B07-C8AD-42C9-BC75-A9155279C20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107020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ítulo y objetos">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1024" y="6284231"/>
            <a:ext cx="2143127" cy="448296"/>
          </a:xfrm>
          <a:prstGeom prst="rect">
            <a:avLst/>
          </a:prstGeom>
        </p:spPr>
      </p:pic>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6794" y="6220360"/>
            <a:ext cx="1427569" cy="576037"/>
          </a:xfrm>
          <a:prstGeom prst="rect">
            <a:avLst/>
          </a:prstGeom>
        </p:spPr>
      </p:pic>
    </p:spTree>
    <p:extLst>
      <p:ext uri="{BB962C8B-B14F-4D97-AF65-F5344CB8AC3E}">
        <p14:creationId xmlns:p14="http://schemas.microsoft.com/office/powerpoint/2010/main" val="4030511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a:xfrm>
            <a:off x="11036300" y="6107180"/>
            <a:ext cx="580980" cy="365125"/>
          </a:xfrm>
          <a:prstGeom prst="rect">
            <a:avLst/>
          </a:prstGeom>
        </p:spPr>
        <p:txBody>
          <a:bodyPr/>
          <a:lstStyle/>
          <a:p>
            <a:fld id="{A8C60B07-C8AD-42C9-BC75-A9155279C204}" type="slidenum">
              <a:rPr lang="es-CO" smtClean="0">
                <a:solidFill>
                  <a:prstClr val="black">
                    <a:tint val="75000"/>
                  </a:prstClr>
                </a:solidFill>
              </a:rPr>
              <a:pPr/>
              <a:t>‹Nº›</a:t>
            </a:fld>
            <a:endParaRPr lang="es-CO" dirty="0">
              <a:solidFill>
                <a:prstClr val="black">
                  <a:tint val="75000"/>
                </a:prstClr>
              </a:solidFill>
            </a:endParaRPr>
          </a:p>
        </p:txBody>
      </p:sp>
      <p:sp>
        <p:nvSpPr>
          <p:cNvPr id="7" name="Marcador de texto 2"/>
          <p:cNvSpPr>
            <a:spLocks noGrp="1"/>
          </p:cNvSpPr>
          <p:nvPr>
            <p:ph type="body" sz="quarter" idx="13"/>
          </p:nvPr>
        </p:nvSpPr>
        <p:spPr>
          <a:xfrm>
            <a:off x="1528549" y="1009934"/>
            <a:ext cx="10154480" cy="4667535"/>
          </a:xfrm>
          <a:prstGeom prst="rect">
            <a:avLst/>
          </a:prstGeom>
        </p:spPr>
        <p:txBody>
          <a:bodyPr/>
          <a:lstStyle>
            <a:lvl1pPr>
              <a:defRPr sz="2000" b="0" i="1">
                <a:solidFill>
                  <a:srgbClr val="8BC44A"/>
                </a:solidFill>
                <a:latin typeface="+mn-lt"/>
              </a:defRPr>
            </a:lvl1pPr>
            <a:lvl2pPr>
              <a:defRPr sz="1800">
                <a:solidFill>
                  <a:schemeClr val="bg2">
                    <a:lumMod val="25000"/>
                  </a:schemeClr>
                </a:solidFill>
                <a:latin typeface="+mn-lt"/>
              </a:defRPr>
            </a:lvl2pPr>
            <a:lvl3pPr>
              <a:defRPr sz="1600">
                <a:solidFill>
                  <a:schemeClr val="bg2">
                    <a:lumMod val="25000"/>
                  </a:schemeClr>
                </a:solidFill>
                <a:latin typeface="+mn-lt"/>
              </a:defRPr>
            </a:lvl3pPr>
            <a:lvl4pPr>
              <a:defRPr sz="1400">
                <a:solidFill>
                  <a:schemeClr val="bg2">
                    <a:lumMod val="25000"/>
                  </a:schemeClr>
                </a:solidFill>
                <a:latin typeface="+mn-lt"/>
              </a:defRPr>
            </a:lvl4pPr>
            <a:lvl5pPr>
              <a:defRPr sz="1400">
                <a:solidFill>
                  <a:schemeClr val="bg2">
                    <a:lumMod val="25000"/>
                  </a:schemeClr>
                </a:solidFill>
                <a:latin typeface="+mn-lt"/>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8" name="Título 5"/>
          <p:cNvSpPr>
            <a:spLocks noGrp="1"/>
          </p:cNvSpPr>
          <p:nvPr>
            <p:ph type="title"/>
          </p:nvPr>
        </p:nvSpPr>
        <p:spPr>
          <a:xfrm>
            <a:off x="1528549" y="178860"/>
            <a:ext cx="10154482" cy="432523"/>
          </a:xfrm>
          <a:prstGeom prst="rect">
            <a:avLst/>
          </a:prstGeom>
        </p:spPr>
        <p:txBody>
          <a:bodyPr/>
          <a:lstStyle>
            <a:lvl1pPr>
              <a:defRPr sz="2800" b="1" i="1" u="none">
                <a:solidFill>
                  <a:schemeClr val="accent6">
                    <a:lumMod val="75000"/>
                  </a:schemeClr>
                </a:solidFill>
                <a:latin typeface="+mn-lt"/>
              </a:defRPr>
            </a:lvl1pPr>
          </a:lstStyle>
          <a:p>
            <a:r>
              <a:rPr lang="es-ES" dirty="0"/>
              <a:t>Haga clic para modificar el estilo de título del patrón</a:t>
            </a:r>
            <a:endParaRPr lang="es-CO" dirty="0"/>
          </a:p>
        </p:txBody>
      </p:sp>
    </p:spTree>
    <p:extLst>
      <p:ext uri="{BB962C8B-B14F-4D97-AF65-F5344CB8AC3E}">
        <p14:creationId xmlns:p14="http://schemas.microsoft.com/office/powerpoint/2010/main" val="4240285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b="1">
                <a:solidFill>
                  <a:srgbClr val="8BC44A"/>
                </a:solidFill>
                <a:latin typeface="+mj-lt"/>
              </a:defRPr>
            </a:lvl1pPr>
          </a:lstStyle>
          <a:p>
            <a:r>
              <a:rPr lang="es-ES" dirty="0"/>
              <a:t>Haga clic para modificar el estilo de título del patrón</a:t>
            </a:r>
            <a:endParaRPr lang="es-CO" dirty="0"/>
          </a:p>
        </p:txBody>
      </p:sp>
      <p:sp>
        <p:nvSpPr>
          <p:cNvPr id="3" name="Marcador de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Editar el estilo de texto del patrón</a:t>
            </a:r>
          </a:p>
        </p:txBody>
      </p:sp>
      <p:sp>
        <p:nvSpPr>
          <p:cNvPr id="6" name="Marcador de número de diapositiva 5"/>
          <p:cNvSpPr>
            <a:spLocks noGrp="1"/>
          </p:cNvSpPr>
          <p:nvPr>
            <p:ph type="sldNum" sz="quarter" idx="12"/>
          </p:nvPr>
        </p:nvSpPr>
        <p:spPr>
          <a:xfrm>
            <a:off x="11036300" y="6107180"/>
            <a:ext cx="580980" cy="365125"/>
          </a:xfrm>
          <a:prstGeom prst="rect">
            <a:avLst/>
          </a:prstGeom>
        </p:spPr>
        <p:txBody>
          <a:bodyPr/>
          <a:lstStyle/>
          <a:p>
            <a:fld id="{A8C60B07-C8AD-42C9-BC75-A9155279C20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35092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endParaRPr lang="es-CO">
              <a:solidFill>
                <a:prstClr val="black"/>
              </a:solidFill>
            </a:endParaRPr>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CO">
              <a:solidFill>
                <a:prstClr val="black"/>
              </a:solidFill>
            </a:endParaRPr>
          </a:p>
        </p:txBody>
      </p:sp>
      <p:sp>
        <p:nvSpPr>
          <p:cNvPr id="4" name="Marcador de número de diapositiva 3"/>
          <p:cNvSpPr>
            <a:spLocks noGrp="1"/>
          </p:cNvSpPr>
          <p:nvPr>
            <p:ph type="sldNum" sz="quarter" idx="12"/>
          </p:nvPr>
        </p:nvSpPr>
        <p:spPr>
          <a:xfrm>
            <a:off x="11036300" y="6107180"/>
            <a:ext cx="580980" cy="365125"/>
          </a:xfrm>
          <a:prstGeom prst="rect">
            <a:avLst/>
          </a:prstGeom>
        </p:spPr>
        <p:txBody>
          <a:bodyPr/>
          <a:lstStyle/>
          <a:p>
            <a:fld id="{A8C60B07-C8AD-42C9-BC75-A9155279C20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52819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5C6508E3-C06B-4F74-9723-337CB90398CB}" type="datetimeFigureOut">
              <a:rPr lang="es-CO" smtClean="0"/>
              <a:t>4/12/2018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a:lstStyle/>
          <a:p>
            <a:fld id="{319F1D00-0F7D-401C-A034-981AFB6B8ED9}" type="slidenum">
              <a:rPr lang="es-CO" smtClean="0"/>
              <a:t>‹Nº›</a:t>
            </a:fld>
            <a:endParaRPr lang="es-CO"/>
          </a:p>
        </p:txBody>
      </p:sp>
    </p:spTree>
    <p:extLst>
      <p:ext uri="{BB962C8B-B14F-4D97-AF65-F5344CB8AC3E}">
        <p14:creationId xmlns:p14="http://schemas.microsoft.com/office/powerpoint/2010/main" val="10462661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ítulo y objetos">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1024" y="6284231"/>
            <a:ext cx="2143127" cy="448296"/>
          </a:xfrm>
          <a:prstGeom prst="rect">
            <a:avLst/>
          </a:prstGeom>
        </p:spPr>
      </p:pic>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6794" y="6220360"/>
            <a:ext cx="1427569" cy="576037"/>
          </a:xfrm>
          <a:prstGeom prst="rect">
            <a:avLst/>
          </a:prstGeom>
        </p:spPr>
      </p:pic>
    </p:spTree>
    <p:extLst>
      <p:ext uri="{BB962C8B-B14F-4D97-AF65-F5344CB8AC3E}">
        <p14:creationId xmlns:p14="http://schemas.microsoft.com/office/powerpoint/2010/main" val="3545457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C6508E3-C06B-4F74-9723-337CB90398CB}" type="datetimeFigureOut">
              <a:rPr lang="es-CO" smtClean="0"/>
              <a:t>4/12/2018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a:lstStyle/>
          <a:p>
            <a:fld id="{319F1D00-0F7D-401C-A034-981AFB6B8ED9}" type="slidenum">
              <a:rPr lang="es-CO" smtClean="0"/>
              <a:t>‹Nº›</a:t>
            </a:fld>
            <a:endParaRPr lang="es-CO"/>
          </a:p>
        </p:txBody>
      </p:sp>
    </p:spTree>
    <p:extLst>
      <p:ext uri="{BB962C8B-B14F-4D97-AF65-F5344CB8AC3E}">
        <p14:creationId xmlns:p14="http://schemas.microsoft.com/office/powerpoint/2010/main" val="1706508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5C6508E3-C06B-4F74-9723-337CB90398CB}" type="datetimeFigureOut">
              <a:rPr lang="es-CO" smtClean="0"/>
              <a:t>4/12/2018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a:xfrm>
            <a:off x="8737600" y="6356351"/>
            <a:ext cx="2844800" cy="365125"/>
          </a:xfrm>
          <a:prstGeom prst="rect">
            <a:avLst/>
          </a:prstGeom>
        </p:spPr>
        <p:txBody>
          <a:bodyPr/>
          <a:lstStyle/>
          <a:p>
            <a:fld id="{319F1D00-0F7D-401C-A034-981AFB6B8ED9}" type="slidenum">
              <a:rPr lang="es-CO" smtClean="0"/>
              <a:t>‹Nº›</a:t>
            </a:fld>
            <a:endParaRPr lang="es-CO"/>
          </a:p>
        </p:txBody>
      </p:sp>
    </p:spTree>
    <p:extLst>
      <p:ext uri="{BB962C8B-B14F-4D97-AF65-F5344CB8AC3E}">
        <p14:creationId xmlns:p14="http://schemas.microsoft.com/office/powerpoint/2010/main" val="1018219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5C6508E3-C06B-4F74-9723-337CB90398CB}" type="datetimeFigureOut">
              <a:rPr lang="es-CO" smtClean="0"/>
              <a:t>4/12/2018</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a:xfrm>
            <a:off x="8737600" y="6356351"/>
            <a:ext cx="2844800" cy="365125"/>
          </a:xfrm>
          <a:prstGeom prst="rect">
            <a:avLst/>
          </a:prstGeom>
        </p:spPr>
        <p:txBody>
          <a:bodyPr/>
          <a:lstStyle/>
          <a:p>
            <a:fld id="{319F1D00-0F7D-401C-A034-981AFB6B8ED9}" type="slidenum">
              <a:rPr lang="es-CO" smtClean="0"/>
              <a:t>‹Nº›</a:t>
            </a:fld>
            <a:endParaRPr lang="es-CO"/>
          </a:p>
        </p:txBody>
      </p:sp>
    </p:spTree>
    <p:extLst>
      <p:ext uri="{BB962C8B-B14F-4D97-AF65-F5344CB8AC3E}">
        <p14:creationId xmlns:p14="http://schemas.microsoft.com/office/powerpoint/2010/main" val="2696970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5C6508E3-C06B-4F74-9723-337CB90398CB}" type="datetimeFigureOut">
              <a:rPr lang="es-CO" smtClean="0"/>
              <a:t>4/12/2018</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a:xfrm>
            <a:off x="8737600" y="6356351"/>
            <a:ext cx="2844800" cy="365125"/>
          </a:xfrm>
          <a:prstGeom prst="rect">
            <a:avLst/>
          </a:prstGeom>
        </p:spPr>
        <p:txBody>
          <a:bodyPr/>
          <a:lstStyle/>
          <a:p>
            <a:fld id="{319F1D00-0F7D-401C-A034-981AFB6B8ED9}" type="slidenum">
              <a:rPr lang="es-CO" smtClean="0"/>
              <a:t>‹Nº›</a:t>
            </a:fld>
            <a:endParaRPr lang="es-CO"/>
          </a:p>
        </p:txBody>
      </p:sp>
    </p:spTree>
    <p:extLst>
      <p:ext uri="{BB962C8B-B14F-4D97-AF65-F5344CB8AC3E}">
        <p14:creationId xmlns:p14="http://schemas.microsoft.com/office/powerpoint/2010/main" val="1230941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C6508E3-C06B-4F74-9723-337CB90398CB}" type="datetimeFigureOut">
              <a:rPr lang="es-CO" smtClean="0"/>
              <a:t>4/12/2018</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a:xfrm>
            <a:off x="8737600" y="6356351"/>
            <a:ext cx="2844800" cy="365125"/>
          </a:xfrm>
          <a:prstGeom prst="rect">
            <a:avLst/>
          </a:prstGeom>
        </p:spPr>
        <p:txBody>
          <a:bodyPr/>
          <a:lstStyle/>
          <a:p>
            <a:fld id="{319F1D00-0F7D-401C-A034-981AFB6B8ED9}" type="slidenum">
              <a:rPr lang="es-CO" smtClean="0"/>
              <a:t>‹Nº›</a:t>
            </a:fld>
            <a:endParaRPr lang="es-CO"/>
          </a:p>
        </p:txBody>
      </p:sp>
    </p:spTree>
    <p:extLst>
      <p:ext uri="{BB962C8B-B14F-4D97-AF65-F5344CB8AC3E}">
        <p14:creationId xmlns:p14="http://schemas.microsoft.com/office/powerpoint/2010/main" val="3737138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C6508E3-C06B-4F74-9723-337CB90398CB}" type="datetimeFigureOut">
              <a:rPr lang="es-CO" smtClean="0"/>
              <a:t>4/12/2018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a:xfrm>
            <a:off x="8737600" y="6356351"/>
            <a:ext cx="2844800" cy="365125"/>
          </a:xfrm>
          <a:prstGeom prst="rect">
            <a:avLst/>
          </a:prstGeom>
        </p:spPr>
        <p:txBody>
          <a:bodyPr/>
          <a:lstStyle/>
          <a:p>
            <a:fld id="{319F1D00-0F7D-401C-A034-981AFB6B8ED9}" type="slidenum">
              <a:rPr lang="es-CO" smtClean="0"/>
              <a:t>‹Nº›</a:t>
            </a:fld>
            <a:endParaRPr lang="es-CO"/>
          </a:p>
        </p:txBody>
      </p:sp>
    </p:spTree>
    <p:extLst>
      <p:ext uri="{BB962C8B-B14F-4D97-AF65-F5344CB8AC3E}">
        <p14:creationId xmlns:p14="http://schemas.microsoft.com/office/powerpoint/2010/main" val="985271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C6508E3-C06B-4F74-9723-337CB90398CB}" type="datetimeFigureOut">
              <a:rPr lang="es-CO" smtClean="0"/>
              <a:t>4/12/2018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a:xfrm>
            <a:off x="8737600" y="6356351"/>
            <a:ext cx="2844800" cy="365125"/>
          </a:xfrm>
          <a:prstGeom prst="rect">
            <a:avLst/>
          </a:prstGeom>
        </p:spPr>
        <p:txBody>
          <a:bodyPr/>
          <a:lstStyle/>
          <a:p>
            <a:fld id="{319F1D00-0F7D-401C-A034-981AFB6B8ED9}" type="slidenum">
              <a:rPr lang="es-CO" smtClean="0"/>
              <a:t>‹Nº›</a:t>
            </a:fld>
            <a:endParaRPr lang="es-CO"/>
          </a:p>
        </p:txBody>
      </p:sp>
    </p:spTree>
    <p:extLst>
      <p:ext uri="{BB962C8B-B14F-4D97-AF65-F5344CB8AC3E}">
        <p14:creationId xmlns:p14="http://schemas.microsoft.com/office/powerpoint/2010/main" val="3896283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6508E3-C06B-4F74-9723-337CB90398CB}" type="datetimeFigureOut">
              <a:rPr lang="es-CO" smtClean="0"/>
              <a:t>4/12/2018</a:t>
            </a:fld>
            <a:endParaRPr lang="es-CO"/>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Tree>
    <p:extLst>
      <p:ext uri="{BB962C8B-B14F-4D97-AF65-F5344CB8AC3E}">
        <p14:creationId xmlns:p14="http://schemas.microsoft.com/office/powerpoint/2010/main" val="3316706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Marcador de número de diapositiva 5"/>
          <p:cNvSpPr>
            <a:spLocks noGrp="1"/>
          </p:cNvSpPr>
          <p:nvPr>
            <p:ph type="sldNum" sz="quarter" idx="4"/>
          </p:nvPr>
        </p:nvSpPr>
        <p:spPr>
          <a:xfrm>
            <a:off x="10972800" y="6129337"/>
            <a:ext cx="657225" cy="365125"/>
          </a:xfrm>
          <a:prstGeom prst="rect">
            <a:avLst/>
          </a:prstGeom>
        </p:spPr>
        <p:txBody>
          <a:bodyPr vert="horz" lIns="91440" tIns="45720" rIns="91440" bIns="45720" rtlCol="0" anchor="ctr"/>
          <a:lstStyle>
            <a:lvl1pPr algn="ctr">
              <a:defRPr sz="1400" b="1">
                <a:solidFill>
                  <a:schemeClr val="tx1">
                    <a:tint val="75000"/>
                  </a:schemeClr>
                </a:solidFill>
              </a:defRPr>
            </a:lvl1pPr>
          </a:lstStyle>
          <a:p>
            <a:fld id="{20820178-E7D7-4D33-90AB-CDF58B7BA165}"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25733622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Marcador de número de diapositiva 5"/>
          <p:cNvSpPr>
            <a:spLocks noGrp="1"/>
          </p:cNvSpPr>
          <p:nvPr>
            <p:ph type="sldNum" sz="quarter" idx="4"/>
          </p:nvPr>
        </p:nvSpPr>
        <p:spPr>
          <a:xfrm>
            <a:off x="10972800" y="6129337"/>
            <a:ext cx="657225" cy="365125"/>
          </a:xfrm>
          <a:prstGeom prst="rect">
            <a:avLst/>
          </a:prstGeom>
        </p:spPr>
        <p:txBody>
          <a:bodyPr vert="horz" lIns="91440" tIns="45720" rIns="91440" bIns="45720" rtlCol="0" anchor="ctr"/>
          <a:lstStyle>
            <a:lvl1pPr algn="ctr">
              <a:defRPr sz="1400" b="1">
                <a:solidFill>
                  <a:schemeClr val="tx1">
                    <a:tint val="75000"/>
                  </a:schemeClr>
                </a:solidFill>
              </a:defRPr>
            </a:lvl1pPr>
          </a:lstStyle>
          <a:p>
            <a:fld id="{20820178-E7D7-4D33-90AB-CDF58B7BA165}"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244486405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14.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9.xml"/><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image" Target="../media/image22.jpeg"/><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7.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terminales de buses colombia"/>
          <p:cNvPicPr>
            <a:picLocks noChangeAspect="1" noChangeArrowheads="1"/>
          </p:cNvPicPr>
          <p:nvPr/>
        </p:nvPicPr>
        <p:blipFill rotWithShape="1">
          <a:blip r:embed="rId2">
            <a:extLst>
              <a:ext uri="{28A0092B-C50C-407E-A947-70E740481C1C}">
                <a14:useLocalDpi xmlns:a14="http://schemas.microsoft.com/office/drawing/2010/main" val="0"/>
              </a:ext>
            </a:extLst>
          </a:blip>
          <a:srcRect b="11158"/>
          <a:stretch/>
        </p:blipFill>
        <p:spPr bwMode="auto">
          <a:xfrm>
            <a:off x="0" y="1"/>
            <a:ext cx="12192000" cy="6862048"/>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3"/>
          <p:cNvSpPr txBox="1">
            <a:spLocks/>
          </p:cNvSpPr>
          <p:nvPr/>
        </p:nvSpPr>
        <p:spPr>
          <a:xfrm>
            <a:off x="1892300" y="4901203"/>
            <a:ext cx="9582113" cy="1068429"/>
          </a:xfrm>
          <a:prstGeom prst="rect">
            <a:avLst/>
          </a:prstGeom>
          <a:solidFill>
            <a:srgbClr val="8BC44A"/>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O" sz="2400" dirty="0" smtClean="0">
                <a:solidFill>
                  <a:schemeClr val="bg1"/>
                </a:solidFill>
                <a:latin typeface="Arial" panose="020B0604020202020204" pitchFamily="34" charset="0"/>
                <a:ea typeface="Verdana" panose="020B0604030504040204" pitchFamily="34" charset="0"/>
                <a:cs typeface="Arial" panose="020B0604020202020204" pitchFamily="34" charset="0"/>
              </a:rPr>
              <a:t>POLÍTICAS PÚBLICAS DE TRANSPORTE PARA EL PERÍODO 2018-2022</a:t>
            </a:r>
            <a:endParaRPr lang="es-CO" sz="240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760CEB72-CFEE-BE40-B128-8025C3FAE2DC}"/>
              </a:ext>
            </a:extLst>
          </p:cNvPr>
          <p:cNvSpPr/>
          <p:nvPr/>
        </p:nvSpPr>
        <p:spPr>
          <a:xfrm>
            <a:off x="1892301" y="5787390"/>
            <a:ext cx="9582113" cy="71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Marcador de texto 7"/>
          <p:cNvSpPr txBox="1">
            <a:spLocks/>
          </p:cNvSpPr>
          <p:nvPr/>
        </p:nvSpPr>
        <p:spPr>
          <a:xfrm>
            <a:off x="6267416" y="6002157"/>
            <a:ext cx="5080000" cy="270498"/>
          </a:xfrm>
          <a:prstGeom prst="rect">
            <a:avLst/>
          </a:prstGeom>
        </p:spPr>
        <p:txBody>
          <a:bodyPr vert="horz" lIns="91440" tIns="45720" rIns="91440" bIns="45720" rtlCol="0" anchor="ctr"/>
          <a:lstStyle>
            <a:defPPr>
              <a:defRPr lang="es-C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2400" dirty="0" smtClean="0">
                <a:latin typeface="Arial" panose="020B0604020202020204" pitchFamily="34" charset="0"/>
                <a:ea typeface="Verdana" panose="020B0604030504040204" pitchFamily="34" charset="0"/>
                <a:cs typeface="Arial" panose="020B0604020202020204" pitchFamily="34" charset="0"/>
              </a:rPr>
              <a:t>Ministro </a:t>
            </a:r>
            <a:r>
              <a:rPr lang="es-CO" sz="2400" dirty="0">
                <a:latin typeface="Arial" panose="020B0604020202020204" pitchFamily="34" charset="0"/>
                <a:ea typeface="Verdana" panose="020B0604030504040204" pitchFamily="34" charset="0"/>
                <a:cs typeface="Arial" panose="020B0604020202020204" pitchFamily="34" charset="0"/>
              </a:rPr>
              <a:t>de </a:t>
            </a:r>
            <a:r>
              <a:rPr lang="es-CO" sz="2400" dirty="0" smtClean="0">
                <a:latin typeface="Arial" panose="020B0604020202020204" pitchFamily="34" charset="0"/>
                <a:ea typeface="Verdana" panose="020B0604030504040204" pitchFamily="34" charset="0"/>
                <a:cs typeface="Arial" panose="020B0604020202020204" pitchFamily="34" charset="0"/>
              </a:rPr>
              <a:t>Transporte</a:t>
            </a:r>
            <a:endParaRPr lang="es-CO" sz="2400" dirty="0">
              <a:latin typeface="Arial" panose="020B0604020202020204" pitchFamily="34" charset="0"/>
              <a:ea typeface="Verdana" panose="020B0604030504040204" pitchFamily="34" charset="0"/>
              <a:cs typeface="Arial" panose="020B0604020202020204" pitchFamily="34" charset="0"/>
            </a:endParaRPr>
          </a:p>
        </p:txBody>
      </p:sp>
      <p:pic>
        <p:nvPicPr>
          <p:cNvPr id="6" name="Imagen 5">
            <a:extLst>
              <a:ext uri="{FF2B5EF4-FFF2-40B4-BE49-F238E27FC236}">
                <a16:creationId xmlns:a16="http://schemas.microsoft.com/office/drawing/2014/main" id="{28F88D30-2000-3446-9F55-61548028B917}"/>
              </a:ext>
            </a:extLst>
          </p:cNvPr>
          <p:cNvPicPr>
            <a:picLocks noChangeAspect="1"/>
          </p:cNvPicPr>
          <p:nvPr/>
        </p:nvPicPr>
        <p:blipFill rotWithShape="1">
          <a:blip r:embed="rId3">
            <a:extLst>
              <a:ext uri="{28A0092B-C50C-407E-A947-70E740481C1C}">
                <a14:useLocalDpi xmlns:a14="http://schemas.microsoft.com/office/drawing/2010/main" val="0"/>
              </a:ext>
            </a:extLst>
          </a:blip>
          <a:srcRect l="1" r="1566" b="4445"/>
          <a:stretch/>
        </p:blipFill>
        <p:spPr>
          <a:xfrm rot="10800000">
            <a:off x="0" y="-18287"/>
            <a:ext cx="5111496" cy="1801368"/>
          </a:xfrm>
          <a:prstGeom prst="rect">
            <a:avLst/>
          </a:prstGeom>
        </p:spPr>
      </p:pic>
      <p:pic>
        <p:nvPicPr>
          <p:cNvPr id="7" name="Imagen 6">
            <a:extLst>
              <a:ext uri="{FF2B5EF4-FFF2-40B4-BE49-F238E27FC236}">
                <a16:creationId xmlns:a16="http://schemas.microsoft.com/office/drawing/2014/main" id="{3E6CCA28-CC65-0F41-9B19-042E5269F8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670" y="255020"/>
            <a:ext cx="3089225" cy="613661"/>
          </a:xfrm>
          <a:prstGeom prst="rect">
            <a:avLst/>
          </a:prstGeom>
        </p:spPr>
      </p:pic>
      <p:sp>
        <p:nvSpPr>
          <p:cNvPr id="8" name="Rectángulo 7">
            <a:extLst>
              <a:ext uri="{FF2B5EF4-FFF2-40B4-BE49-F238E27FC236}">
                <a16:creationId xmlns:a16="http://schemas.microsoft.com/office/drawing/2014/main" id="{C2B85274-59D5-2348-BC5D-7CA3432EAD04}"/>
              </a:ext>
            </a:extLst>
          </p:cNvPr>
          <p:cNvSpPr/>
          <p:nvPr/>
        </p:nvSpPr>
        <p:spPr>
          <a:xfrm>
            <a:off x="11473377" y="4941168"/>
            <a:ext cx="383263" cy="158720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CuadroTexto 1"/>
          <p:cNvSpPr txBox="1"/>
          <p:nvPr/>
        </p:nvSpPr>
        <p:spPr>
          <a:xfrm>
            <a:off x="8331214" y="4519"/>
            <a:ext cx="4104456" cy="307777"/>
          </a:xfrm>
          <a:prstGeom prst="rect">
            <a:avLst/>
          </a:prstGeom>
          <a:noFill/>
        </p:spPr>
        <p:txBody>
          <a:bodyPr wrap="square" rtlCol="0">
            <a:spAutoFit/>
          </a:bodyPr>
          <a:lstStyle/>
          <a:p>
            <a:r>
              <a:rPr lang="es-CO" sz="1400" dirty="0" smtClean="0">
                <a:solidFill>
                  <a:schemeClr val="bg1"/>
                </a:solidFill>
                <a:latin typeface="Montserrat" panose="00000500000000000000" pitchFamily="2" charset="0"/>
              </a:rPr>
              <a:t>Tomada de </a:t>
            </a:r>
            <a:r>
              <a:rPr lang="es-CO" sz="1400" dirty="0">
                <a:solidFill>
                  <a:schemeClr val="bg1"/>
                </a:solidFill>
                <a:latin typeface="Montserrat" panose="00000500000000000000" pitchFamily="2" charset="0"/>
              </a:rPr>
              <a:t>www.bigstock.com 2</a:t>
            </a:r>
            <a:r>
              <a:rPr lang="es-CO" sz="1400" dirty="0" smtClean="0">
                <a:solidFill>
                  <a:schemeClr val="bg1"/>
                </a:solidFill>
                <a:latin typeface="Montserrat" panose="00000500000000000000" pitchFamily="2" charset="0"/>
              </a:rPr>
              <a:t>45534221</a:t>
            </a:r>
            <a:endParaRPr lang="es-CO" sz="1400"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2917783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Resultado de imagen para TRANSPORTE"/>
          <p:cNvPicPr>
            <a:picLocks noChangeAspect="1" noChangeArrowheads="1"/>
          </p:cNvPicPr>
          <p:nvPr/>
        </p:nvPicPr>
        <p:blipFill rotWithShape="1">
          <a:blip r:embed="rId3">
            <a:extLst>
              <a:ext uri="{28A0092B-C50C-407E-A947-70E740481C1C}">
                <a14:useLocalDpi xmlns:a14="http://schemas.microsoft.com/office/drawing/2010/main" val="0"/>
              </a:ext>
            </a:extLst>
          </a:blip>
          <a:srcRect r="34127"/>
          <a:stretch/>
        </p:blipFill>
        <p:spPr bwMode="auto">
          <a:xfrm>
            <a:off x="8472264" y="-1"/>
            <a:ext cx="3719736"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1"/>
          <p:cNvSpPr>
            <a:spLocks noGrp="1"/>
          </p:cNvSpPr>
          <p:nvPr>
            <p:ph type="sldNum" sz="quarter" idx="12"/>
          </p:nvPr>
        </p:nvSpPr>
        <p:spPr/>
        <p:txBody>
          <a:bodyPr/>
          <a:lstStyle/>
          <a:p>
            <a:fld id="{A8C60B07-C8AD-42C9-BC75-A9155279C204}" type="slidenum">
              <a:rPr lang="es-CO" smtClean="0">
                <a:solidFill>
                  <a:prstClr val="black">
                    <a:tint val="75000"/>
                  </a:prstClr>
                </a:solidFill>
              </a:rPr>
              <a:pPr/>
              <a:t>10</a:t>
            </a:fld>
            <a:endParaRPr lang="es-CO" dirty="0">
              <a:solidFill>
                <a:prstClr val="black">
                  <a:tint val="75000"/>
                </a:prstClr>
              </a:solidFill>
            </a:endParaRPr>
          </a:p>
        </p:txBody>
      </p:sp>
      <p:sp>
        <p:nvSpPr>
          <p:cNvPr id="5" name="Título 4"/>
          <p:cNvSpPr>
            <a:spLocks noGrp="1"/>
          </p:cNvSpPr>
          <p:nvPr>
            <p:ph type="title"/>
          </p:nvPr>
        </p:nvSpPr>
        <p:spPr>
          <a:xfrm>
            <a:off x="756602" y="192220"/>
            <a:ext cx="6875248" cy="504000"/>
          </a:xfrm>
          <a:solidFill>
            <a:srgbClr val="5B862E"/>
          </a:solidFill>
        </p:spPr>
        <p:txBody>
          <a:bodyPr anchor="ctr"/>
          <a:lstStyle/>
          <a:p>
            <a:r>
              <a:rPr lang="es-CO" sz="2400" i="0" dirty="0" smtClean="0">
                <a:solidFill>
                  <a:schemeClr val="bg1"/>
                </a:solidFill>
                <a:latin typeface="Arial" panose="020B0604020202020204" pitchFamily="34" charset="0"/>
                <a:cs typeface="Arial" panose="020B0604020202020204" pitchFamily="34" charset="0"/>
              </a:rPr>
              <a:t>¿QUÉ ENCONTRAMOS?</a:t>
            </a:r>
            <a:endParaRPr lang="es-CO" sz="2400" b="0" i="0" dirty="0">
              <a:solidFill>
                <a:schemeClr val="bg1"/>
              </a:solidFill>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AB9BBB21-55D4-C442-88EC-79B61A550E22}"/>
              </a:ext>
            </a:extLst>
          </p:cNvPr>
          <p:cNvSpPr>
            <a:spLocks/>
          </p:cNvSpPr>
          <p:nvPr/>
        </p:nvSpPr>
        <p:spPr>
          <a:xfrm>
            <a:off x="252602" y="192220"/>
            <a:ext cx="504000" cy="504000"/>
          </a:xfrm>
          <a:prstGeom prst="rect">
            <a:avLst/>
          </a:prstGeom>
          <a:solidFill>
            <a:srgbClr val="8BC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pic>
        <p:nvPicPr>
          <p:cNvPr id="10" name="Imagen 9">
            <a:extLst>
              <a:ext uri="{FF2B5EF4-FFF2-40B4-BE49-F238E27FC236}">
                <a16:creationId xmlns:a16="http://schemas.microsoft.com/office/drawing/2014/main" id="{59C44833-5CA0-9441-A014-2990F74FBE33}"/>
              </a:ext>
            </a:extLst>
          </p:cNvPr>
          <p:cNvPicPr>
            <a:picLocks noChangeAspect="1"/>
          </p:cNvPicPr>
          <p:nvPr/>
        </p:nvPicPr>
        <p:blipFill rotWithShape="1">
          <a:blip r:embed="rId4">
            <a:extLst>
              <a:ext uri="{28A0092B-C50C-407E-A947-70E740481C1C}">
                <a14:useLocalDpi xmlns:a14="http://schemas.microsoft.com/office/drawing/2010/main" val="0"/>
              </a:ext>
            </a:extLst>
          </a:blip>
          <a:srcRect l="1" r="1566" b="4445"/>
          <a:stretch/>
        </p:blipFill>
        <p:spPr>
          <a:xfrm>
            <a:off x="7896358" y="5056633"/>
            <a:ext cx="4292594" cy="1801368"/>
          </a:xfrm>
          <a:prstGeom prst="rect">
            <a:avLst/>
          </a:prstGeom>
        </p:spPr>
      </p:pic>
      <p:pic>
        <p:nvPicPr>
          <p:cNvPr id="7" name="Imagen 6">
            <a:extLst>
              <a:ext uri="{FF2B5EF4-FFF2-40B4-BE49-F238E27FC236}">
                <a16:creationId xmlns:a16="http://schemas.microsoft.com/office/drawing/2014/main" id="{77B5C408-F52E-E844-9E98-B9DD487DEC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9342" y="6107179"/>
            <a:ext cx="2641090" cy="524641"/>
          </a:xfrm>
          <a:prstGeom prst="rect">
            <a:avLst/>
          </a:prstGeom>
        </p:spPr>
      </p:pic>
      <p:sp>
        <p:nvSpPr>
          <p:cNvPr id="12" name="Marcador de texto 2">
            <a:extLst>
              <a:ext uri="{FF2B5EF4-FFF2-40B4-BE49-F238E27FC236}">
                <a16:creationId xmlns:a16="http://schemas.microsoft.com/office/drawing/2014/main" id="{9A66C950-8106-A048-8508-8EE8D1331106}"/>
              </a:ext>
            </a:extLst>
          </p:cNvPr>
          <p:cNvSpPr txBox="1">
            <a:spLocks/>
          </p:cNvSpPr>
          <p:nvPr/>
        </p:nvSpPr>
        <p:spPr>
          <a:xfrm>
            <a:off x="373271" y="2699108"/>
            <a:ext cx="3310129" cy="2708434"/>
          </a:xfrm>
          <a:prstGeom prst="rect">
            <a:avLst/>
          </a:prstGeom>
          <a:solidFill>
            <a:sysClr val="window" lastClr="FFFFFF"/>
          </a:solidFill>
          <a:ln w="28575" cap="flat" cmpd="sng" algn="ctr">
            <a:solidFill>
              <a:srgbClr val="4BACC6"/>
            </a:solidFill>
            <a:prstDash val="solid"/>
          </a:ln>
          <a:effectLst>
            <a:glow rad="63500">
              <a:srgbClr val="9BBB59">
                <a:satMod val="175000"/>
                <a:alpha val="40000"/>
              </a:srgbClr>
            </a:glow>
          </a:effectLst>
        </p:spPr>
        <p:txBody>
          <a:bodyPr wrap="square">
            <a:spAutoFit/>
          </a:bodyPr>
          <a:lstStyle>
            <a:defPPr>
              <a:defRPr lang="es-CO"/>
            </a:defPPr>
            <a:lvl1pPr lvl="0" algn="just">
              <a:defRPr sz="2000" b="1" kern="0">
                <a:solidFill>
                  <a:srgbClr val="009999"/>
                </a:solidFill>
                <a:latin typeface="Montserrat" panose="00000500000000000000" pitchFamily="2" charset="0"/>
              </a:defRPr>
            </a:lvl1pPr>
          </a:lstStyle>
          <a:p>
            <a:pPr lvl="1"/>
            <a:r>
              <a:rPr lang="es-CO" dirty="0">
                <a:latin typeface="Montserrat" panose="00000500000000000000" pitchFamily="2" charset="0"/>
              </a:rPr>
              <a:t>Se está a la espera de realizar un proceso de </a:t>
            </a:r>
            <a:r>
              <a:rPr lang="es-CO" sz="2000" b="1" kern="0" dirty="0">
                <a:solidFill>
                  <a:srgbClr val="009999"/>
                </a:solidFill>
                <a:latin typeface="Montserrat" panose="00000500000000000000" pitchFamily="2" charset="0"/>
              </a:rPr>
              <a:t>licitación pública para escoger el nuevo operador </a:t>
            </a:r>
            <a:r>
              <a:rPr lang="es-CO" dirty="0">
                <a:latin typeface="Montserrat" panose="00000500000000000000" pitchFamily="2" charset="0"/>
              </a:rPr>
              <a:t>bajo esquema de Concesión del </a:t>
            </a:r>
            <a:r>
              <a:rPr lang="pt-BR" dirty="0">
                <a:latin typeface="Montserrat" panose="00000500000000000000" pitchFamily="2" charset="0"/>
              </a:rPr>
              <a:t>Registro Único Nacional de </a:t>
            </a:r>
            <a:r>
              <a:rPr lang="pt-BR" dirty="0" err="1">
                <a:latin typeface="Montserrat" panose="00000500000000000000" pitchFamily="2" charset="0"/>
              </a:rPr>
              <a:t>Tránsito</a:t>
            </a:r>
            <a:r>
              <a:rPr lang="pt-BR" dirty="0">
                <a:latin typeface="Montserrat" panose="00000500000000000000" pitchFamily="2" charset="0"/>
              </a:rPr>
              <a:t> - RUNT</a:t>
            </a:r>
            <a:r>
              <a:rPr lang="es-CO" dirty="0">
                <a:latin typeface="Montserrat" panose="00000500000000000000" pitchFamily="2" charset="0"/>
              </a:rPr>
              <a:t>.</a:t>
            </a:r>
          </a:p>
        </p:txBody>
      </p:sp>
      <p:sp>
        <p:nvSpPr>
          <p:cNvPr id="16" name="Recortar rectángulo de esquina diagonal 15">
            <a:extLst>
              <a:ext uri="{FF2B5EF4-FFF2-40B4-BE49-F238E27FC236}">
                <a16:creationId xmlns:a16="http://schemas.microsoft.com/office/drawing/2014/main" id="{F484D005-1DD7-484B-AA7A-BB0B4F63D1C7}"/>
              </a:ext>
            </a:extLst>
          </p:cNvPr>
          <p:cNvSpPr/>
          <p:nvPr/>
        </p:nvSpPr>
        <p:spPr>
          <a:xfrm>
            <a:off x="3947620" y="2191761"/>
            <a:ext cx="3780717" cy="45719"/>
          </a:xfrm>
          <a:prstGeom prst="snip2DiagRect">
            <a:avLst>
              <a:gd name="adj1" fmla="val 0"/>
              <a:gd name="adj2" fmla="val 38667"/>
            </a:avLst>
          </a:prstGeom>
          <a:solidFill>
            <a:srgbClr val="8BC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18" name="Recortar rectángulo de esquina diagonal 17">
            <a:extLst>
              <a:ext uri="{FF2B5EF4-FFF2-40B4-BE49-F238E27FC236}">
                <a16:creationId xmlns:a16="http://schemas.microsoft.com/office/drawing/2014/main" id="{F1237EB7-7896-134D-B4C2-395663C5FA90}"/>
              </a:ext>
            </a:extLst>
          </p:cNvPr>
          <p:cNvSpPr/>
          <p:nvPr/>
        </p:nvSpPr>
        <p:spPr>
          <a:xfrm>
            <a:off x="373271" y="6292162"/>
            <a:ext cx="7308000" cy="36000"/>
          </a:xfrm>
          <a:prstGeom prst="snip2DiagRect">
            <a:avLst>
              <a:gd name="adj1" fmla="val 0"/>
              <a:gd name="adj2" fmla="val 38667"/>
            </a:avLst>
          </a:prstGeom>
          <a:solidFill>
            <a:srgbClr val="8BC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pic>
        <p:nvPicPr>
          <p:cNvPr id="26" name="Imagen 25">
            <a:extLst>
              <a:ext uri="{FF2B5EF4-FFF2-40B4-BE49-F238E27FC236}">
                <a16:creationId xmlns:a16="http://schemas.microsoft.com/office/drawing/2014/main" id="{023CA97C-433D-5D4E-AFE4-70EEB3B4D8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4612" y="9058388"/>
            <a:ext cx="218709" cy="218709"/>
          </a:xfrm>
          <a:prstGeom prst="rect">
            <a:avLst/>
          </a:prstGeom>
        </p:spPr>
      </p:pic>
      <p:pic>
        <p:nvPicPr>
          <p:cNvPr id="18434" name="Picture 2" descr="Resultado de imagen para proces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99456" y="1057970"/>
            <a:ext cx="1967471" cy="1532313"/>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18"/>
          <p:cNvSpPr/>
          <p:nvPr/>
        </p:nvSpPr>
        <p:spPr>
          <a:xfrm>
            <a:off x="4495099" y="3131824"/>
            <a:ext cx="3401260" cy="1200329"/>
          </a:xfrm>
          <a:prstGeom prst="rect">
            <a:avLst/>
          </a:prstGeom>
          <a:ln>
            <a:solidFill>
              <a:srgbClr val="009999"/>
            </a:solidFill>
          </a:ln>
        </p:spPr>
        <p:txBody>
          <a:bodyPr wrap="square">
            <a:spAutoFit/>
          </a:bodyPr>
          <a:lstStyle/>
          <a:p>
            <a:pPr lvl="1"/>
            <a:r>
              <a:rPr lang="es-CO" dirty="0" smtClean="0">
                <a:latin typeface="Montserrat" panose="00000500000000000000"/>
              </a:rPr>
              <a:t>Proceso </a:t>
            </a:r>
            <a:r>
              <a:rPr lang="es-CO" dirty="0">
                <a:latin typeface="Montserrat" panose="00000500000000000000"/>
              </a:rPr>
              <a:t>de </a:t>
            </a:r>
            <a:r>
              <a:rPr lang="es-CO" dirty="0" smtClean="0">
                <a:latin typeface="Montserrat" panose="00000500000000000000"/>
              </a:rPr>
              <a:t>arbitraje - </a:t>
            </a:r>
            <a:r>
              <a:rPr lang="es-CO" dirty="0">
                <a:latin typeface="Montserrat" panose="00000500000000000000"/>
              </a:rPr>
              <a:t>Laudo condenatorio por </a:t>
            </a:r>
            <a:r>
              <a:rPr lang="es-CO" dirty="0" smtClean="0">
                <a:latin typeface="Montserrat" panose="00000500000000000000"/>
              </a:rPr>
              <a:t>aprox. 25 </a:t>
            </a:r>
            <a:r>
              <a:rPr lang="es-CO" dirty="0">
                <a:latin typeface="Montserrat" panose="00000500000000000000"/>
              </a:rPr>
              <a:t>mil millones</a:t>
            </a:r>
          </a:p>
        </p:txBody>
      </p:sp>
      <p:sp>
        <p:nvSpPr>
          <p:cNvPr id="20" name="Cheurón 19"/>
          <p:cNvSpPr/>
          <p:nvPr/>
        </p:nvSpPr>
        <p:spPr>
          <a:xfrm>
            <a:off x="3946148" y="3258260"/>
            <a:ext cx="409350" cy="656565"/>
          </a:xfrm>
          <a:prstGeom prst="chevr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a:solidFill>
                <a:schemeClr val="tx1"/>
              </a:solidFill>
            </a:endParaRPr>
          </a:p>
        </p:txBody>
      </p:sp>
    </p:spTree>
    <p:extLst>
      <p:ext uri="{BB962C8B-B14F-4D97-AF65-F5344CB8AC3E}">
        <p14:creationId xmlns:p14="http://schemas.microsoft.com/office/powerpoint/2010/main" val="6438190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909211" y="192220"/>
            <a:ext cx="10947510" cy="504000"/>
          </a:xfrm>
          <a:solidFill>
            <a:srgbClr val="0070C0"/>
          </a:solidFill>
        </p:spPr>
        <p:txBody>
          <a:bodyPr anchor="ctr">
            <a:normAutofit fontScale="90000"/>
          </a:bodyPr>
          <a:lstStyle/>
          <a:p>
            <a:r>
              <a:rPr lang="es-CO" b="0" i="0" dirty="0" smtClean="0">
                <a:solidFill>
                  <a:schemeClr val="bg1"/>
                </a:solidFill>
                <a:latin typeface="Arial" panose="020B0604020202020204" pitchFamily="34" charset="0"/>
                <a:cs typeface="Arial" panose="020B0604020202020204" pitchFamily="34" charset="0"/>
              </a:rPr>
              <a:t> </a:t>
            </a:r>
            <a:endParaRPr lang="es-CO" b="0" i="0" dirty="0">
              <a:solidFill>
                <a:schemeClr val="bg1"/>
              </a:solidFill>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AB9BBB21-55D4-C442-88EC-79B61A550E22}"/>
              </a:ext>
            </a:extLst>
          </p:cNvPr>
          <p:cNvSpPr/>
          <p:nvPr/>
        </p:nvSpPr>
        <p:spPr>
          <a:xfrm>
            <a:off x="405210" y="192220"/>
            <a:ext cx="504000" cy="50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 name="Imagen 9">
            <a:extLst>
              <a:ext uri="{FF2B5EF4-FFF2-40B4-BE49-F238E27FC236}">
                <a16:creationId xmlns:a16="http://schemas.microsoft.com/office/drawing/2014/main" id="{59C44833-5CA0-9441-A014-2990F74FBE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24" y="5056633"/>
            <a:ext cx="4145316" cy="1801368"/>
          </a:xfrm>
          <a:prstGeom prst="rect">
            <a:avLst/>
          </a:prstGeom>
        </p:spPr>
      </p:pic>
      <p:pic>
        <p:nvPicPr>
          <p:cNvPr id="7" name="Imagen 6">
            <a:extLst>
              <a:ext uri="{FF2B5EF4-FFF2-40B4-BE49-F238E27FC236}">
                <a16:creationId xmlns:a16="http://schemas.microsoft.com/office/drawing/2014/main" id="{77B5C408-F52E-E844-9E98-B9DD487DEC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211" y="6107179"/>
            <a:ext cx="2641090" cy="524641"/>
          </a:xfrm>
          <a:prstGeom prst="rect">
            <a:avLst/>
          </a:prstGeom>
        </p:spPr>
      </p:pic>
      <p:sp>
        <p:nvSpPr>
          <p:cNvPr id="22" name="Título 1"/>
          <p:cNvSpPr txBox="1">
            <a:spLocks/>
          </p:cNvSpPr>
          <p:nvPr/>
        </p:nvSpPr>
        <p:spPr>
          <a:xfrm>
            <a:off x="831850" y="1709738"/>
            <a:ext cx="10515600" cy="2852737"/>
          </a:xfrm>
          <a:prstGeom prst="rect">
            <a:avLst/>
          </a:prstGeom>
        </p:spPr>
        <p:txBody>
          <a:bodyPr anchor="b"/>
          <a:lstStyle>
            <a:lvl1pPr algn="l" defTabSz="914400" rtl="0" eaLnBrk="1" latinLnBrk="0" hangingPunct="1">
              <a:lnSpc>
                <a:spcPct val="90000"/>
              </a:lnSpc>
              <a:spcBef>
                <a:spcPct val="0"/>
              </a:spcBef>
              <a:buNone/>
              <a:defRPr sz="2800" b="1" i="1" u="none" kern="1200">
                <a:solidFill>
                  <a:schemeClr val="accent6">
                    <a:lumMod val="75000"/>
                  </a:schemeClr>
                </a:solidFill>
                <a:latin typeface="+mn-lt"/>
                <a:ea typeface="+mj-ea"/>
                <a:cs typeface="+mj-cs"/>
              </a:defRPr>
            </a:lvl1pPr>
          </a:lstStyle>
          <a:p>
            <a:pPr algn="r"/>
            <a:r>
              <a:rPr lang="es-CO" sz="6000" i="0" dirty="0" smtClean="0">
                <a:solidFill>
                  <a:schemeClr val="accent5">
                    <a:lumMod val="75000"/>
                  </a:schemeClr>
                </a:solidFill>
              </a:rPr>
              <a:t>¿Qué vamos a hacer?</a:t>
            </a:r>
            <a:endParaRPr lang="es-CO" sz="6000" i="0" dirty="0">
              <a:solidFill>
                <a:schemeClr val="accent5">
                  <a:lumMod val="75000"/>
                </a:schemeClr>
              </a:solidFill>
            </a:endParaRPr>
          </a:p>
        </p:txBody>
      </p:sp>
    </p:spTree>
    <p:extLst>
      <p:ext uri="{BB962C8B-B14F-4D97-AF65-F5344CB8AC3E}">
        <p14:creationId xmlns:p14="http://schemas.microsoft.com/office/powerpoint/2010/main" val="15766621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txBox="1">
            <a:spLocks/>
          </p:cNvSpPr>
          <p:nvPr/>
        </p:nvSpPr>
        <p:spPr>
          <a:xfrm>
            <a:off x="623336" y="192220"/>
            <a:ext cx="5957729" cy="504000"/>
          </a:xfrm>
          <a:prstGeom prst="rect">
            <a:avLst/>
          </a:prstGeom>
          <a:solidFill>
            <a:srgbClr val="5B862E"/>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000" b="1" dirty="0">
                <a:solidFill>
                  <a:schemeClr val="bg1"/>
                </a:solidFill>
                <a:latin typeface="Arial" panose="020B0604020202020204" pitchFamily="34" charset="0"/>
                <a:cs typeface="Arial" panose="020B0604020202020204" pitchFamily="34" charset="0"/>
              </a:rPr>
              <a:t>1. Regulación Inteligente y Seguridad </a:t>
            </a:r>
            <a:r>
              <a:rPr lang="es-CO" sz="2000" b="1" dirty="0" smtClean="0">
                <a:solidFill>
                  <a:schemeClr val="bg1"/>
                </a:solidFill>
                <a:latin typeface="Arial" panose="020B0604020202020204" pitchFamily="34" charset="0"/>
                <a:cs typeface="Arial" panose="020B0604020202020204" pitchFamily="34" charset="0"/>
              </a:rPr>
              <a:t>Jurídica</a:t>
            </a:r>
            <a:endParaRPr lang="es-CO" sz="2000" b="1" dirty="0">
              <a:solidFill>
                <a:schemeClr val="bg1"/>
              </a:solidFill>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AB9BBB21-55D4-C442-88EC-79B61A550E22}"/>
              </a:ext>
            </a:extLst>
          </p:cNvPr>
          <p:cNvSpPr/>
          <p:nvPr/>
        </p:nvSpPr>
        <p:spPr>
          <a:xfrm>
            <a:off x="119336" y="192220"/>
            <a:ext cx="504000" cy="504000"/>
          </a:xfrm>
          <a:prstGeom prst="rect">
            <a:avLst/>
          </a:prstGeom>
          <a:solidFill>
            <a:srgbClr val="8BC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8BC44A"/>
              </a:solidFill>
            </a:endParaRPr>
          </a:p>
        </p:txBody>
      </p:sp>
      <p:pic>
        <p:nvPicPr>
          <p:cNvPr id="7" name="Imagen 6">
            <a:extLst>
              <a:ext uri="{FF2B5EF4-FFF2-40B4-BE49-F238E27FC236}">
                <a16:creationId xmlns:a16="http://schemas.microsoft.com/office/drawing/2014/main" id="{59C44833-5CA0-9441-A014-2990F74FBE33}"/>
              </a:ext>
            </a:extLst>
          </p:cNvPr>
          <p:cNvPicPr>
            <a:picLocks noChangeAspect="1"/>
          </p:cNvPicPr>
          <p:nvPr/>
        </p:nvPicPr>
        <p:blipFill rotWithShape="1">
          <a:blip r:embed="rId3">
            <a:extLst>
              <a:ext uri="{28A0092B-C50C-407E-A947-70E740481C1C}">
                <a14:useLocalDpi xmlns:a14="http://schemas.microsoft.com/office/drawing/2010/main" val="0"/>
              </a:ext>
            </a:extLst>
          </a:blip>
          <a:srcRect l="1" r="1566" b="4445"/>
          <a:stretch/>
        </p:blipFill>
        <p:spPr>
          <a:xfrm flipH="1">
            <a:off x="0" y="5056633"/>
            <a:ext cx="4933990" cy="1801368"/>
          </a:xfrm>
          <a:prstGeom prst="rect">
            <a:avLst/>
          </a:prstGeom>
        </p:spPr>
      </p:pic>
      <p:pic>
        <p:nvPicPr>
          <p:cNvPr id="8" name="Imagen 7">
            <a:extLst>
              <a:ext uri="{FF2B5EF4-FFF2-40B4-BE49-F238E27FC236}">
                <a16:creationId xmlns:a16="http://schemas.microsoft.com/office/drawing/2014/main" id="{77B5C408-F52E-E844-9E98-B9DD487DEC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483" y="6107179"/>
            <a:ext cx="2641090" cy="524641"/>
          </a:xfrm>
          <a:prstGeom prst="rect">
            <a:avLst/>
          </a:prstGeom>
        </p:spPr>
      </p:pic>
      <p:sp>
        <p:nvSpPr>
          <p:cNvPr id="10" name="Rectángulo 9"/>
          <p:cNvSpPr/>
          <p:nvPr/>
        </p:nvSpPr>
        <p:spPr>
          <a:xfrm>
            <a:off x="1529038" y="1319431"/>
            <a:ext cx="4526491" cy="964431"/>
          </a:xfrm>
          <a:prstGeom prst="rect">
            <a:avLst/>
          </a:prstGeom>
        </p:spPr>
        <p:txBody>
          <a:bodyPr wrap="square">
            <a:spAutoFit/>
          </a:bodyPr>
          <a:lstStyle/>
          <a:p>
            <a:pPr algn="just">
              <a:lnSpc>
                <a:spcPct val="107000"/>
              </a:lnSpc>
              <a:spcAft>
                <a:spcPts val="800"/>
              </a:spcAft>
            </a:pPr>
            <a:r>
              <a:rPr lang="es-CO" dirty="0">
                <a:latin typeface="Montserrat" panose="00000500000000000000" pitchFamily="2" charset="0"/>
                <a:ea typeface="Calibri" panose="020F0502020204030204" pitchFamily="34" charset="0"/>
                <a:cs typeface="Times New Roman" panose="02020603050405020304" pitchFamily="18" charset="0"/>
              </a:rPr>
              <a:t>Revisión de la regulación para actualizarla y hacer el sector más productivo.</a:t>
            </a:r>
            <a:endParaRPr lang="es-CO" sz="1600" dirty="0">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11" name="Elipse 10"/>
          <p:cNvSpPr/>
          <p:nvPr/>
        </p:nvSpPr>
        <p:spPr bwMode="auto">
          <a:xfrm>
            <a:off x="478918" y="1251872"/>
            <a:ext cx="800100" cy="820175"/>
          </a:xfrm>
          <a:prstGeom prst="ellipse">
            <a:avLst/>
          </a:prstGeom>
          <a:solidFill>
            <a:schemeClr val="accent6">
              <a:lumMod val="20000"/>
              <a:lumOff val="80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r>
              <a:rPr lang="es-CO" sz="4000" b="1" dirty="0"/>
              <a:t>1</a:t>
            </a:r>
            <a:endParaRPr lang="en-US" sz="4000" b="1" dirty="0"/>
          </a:p>
        </p:txBody>
      </p:sp>
      <p:grpSp>
        <p:nvGrpSpPr>
          <p:cNvPr id="12" name="Grupo 11"/>
          <p:cNvGrpSpPr/>
          <p:nvPr/>
        </p:nvGrpSpPr>
        <p:grpSpPr>
          <a:xfrm>
            <a:off x="6866067" y="696220"/>
            <a:ext cx="4627772" cy="2480502"/>
            <a:chOff x="273341" y="1549655"/>
            <a:chExt cx="2164675" cy="1014528"/>
          </a:xfrm>
          <a:scene3d>
            <a:camera prst="orthographicFront">
              <a:rot lat="0" lon="0" rev="0"/>
            </a:camera>
            <a:lightRig rig="soft" dir="t">
              <a:rot lat="0" lon="0" rev="0"/>
            </a:lightRig>
          </a:scene3d>
        </p:grpSpPr>
        <p:sp>
          <p:nvSpPr>
            <p:cNvPr id="13" name="Rectángulo redondeado 12"/>
            <p:cNvSpPr/>
            <p:nvPr/>
          </p:nvSpPr>
          <p:spPr>
            <a:xfrm>
              <a:off x="273341" y="1549655"/>
              <a:ext cx="2164675" cy="1014528"/>
            </a:xfrm>
            <a:prstGeom prst="roundRect">
              <a:avLst>
                <a:gd name="adj" fmla="val 10000"/>
              </a:avLst>
            </a:prstGeom>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sp>
        <p:sp>
          <p:nvSpPr>
            <p:cNvPr id="14" name="CuadroTexto 13"/>
            <p:cNvSpPr txBox="1"/>
            <p:nvPr/>
          </p:nvSpPr>
          <p:spPr>
            <a:xfrm>
              <a:off x="303056" y="1579370"/>
              <a:ext cx="2105245" cy="955098"/>
            </a:xfrm>
            <a:prstGeom prst="rect">
              <a:avLst/>
            </a:prstGeom>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s-ES" sz="2300" dirty="0">
                  <a:solidFill>
                    <a:srgbClr val="009999"/>
                  </a:solidFill>
                  <a:latin typeface="Montserrat" panose="00000500000000000000" pitchFamily="2" charset="0"/>
                </a:rPr>
                <a:t>Garantizar la estabilidad de la regulación en el largo plazo, de manera que contribuya con un ambiente predecible para los </a:t>
              </a:r>
              <a:r>
                <a:rPr lang="es-ES" sz="2300" dirty="0" smtClean="0">
                  <a:solidFill>
                    <a:srgbClr val="009999"/>
                  </a:solidFill>
                  <a:latin typeface="Montserrat" panose="00000500000000000000" pitchFamily="2" charset="0"/>
                </a:rPr>
                <a:t>inversionista</a:t>
              </a:r>
              <a:endParaRPr lang="es-ES" sz="2300" dirty="0">
                <a:solidFill>
                  <a:srgbClr val="009999"/>
                </a:solidFill>
                <a:latin typeface="Montserrat" panose="00000500000000000000" pitchFamily="2" charset="0"/>
              </a:endParaRPr>
            </a:p>
          </p:txBody>
        </p:sp>
      </p:grpSp>
      <p:sp>
        <p:nvSpPr>
          <p:cNvPr id="15" name="Rectángulo 14"/>
          <p:cNvSpPr/>
          <p:nvPr/>
        </p:nvSpPr>
        <p:spPr>
          <a:xfrm>
            <a:off x="1529038" y="3979945"/>
            <a:ext cx="4526492" cy="981423"/>
          </a:xfrm>
          <a:prstGeom prst="rect">
            <a:avLst/>
          </a:prstGeom>
        </p:spPr>
        <p:txBody>
          <a:bodyPr wrap="square">
            <a:spAutoFit/>
          </a:bodyPr>
          <a:lstStyle/>
          <a:p>
            <a:pPr algn="just">
              <a:lnSpc>
                <a:spcPct val="107000"/>
              </a:lnSpc>
              <a:spcAft>
                <a:spcPts val="800"/>
              </a:spcAft>
            </a:pPr>
            <a:r>
              <a:rPr lang="es-CO" dirty="0">
                <a:latin typeface="Montserrat" panose="00000500000000000000" pitchFamily="2" charset="0"/>
                <a:ea typeface="Calibri" panose="020F0502020204030204" pitchFamily="34" charset="0"/>
                <a:cs typeface="Times New Roman" panose="02020603050405020304" pitchFamily="18" charset="0"/>
              </a:rPr>
              <a:t>Flexibilización normativa para facilitar la integración y promover la </a:t>
            </a:r>
            <a:r>
              <a:rPr lang="es-CO" dirty="0" err="1">
                <a:latin typeface="Montserrat" panose="00000500000000000000" pitchFamily="2" charset="0"/>
                <a:ea typeface="Calibri" panose="020F0502020204030204" pitchFamily="34" charset="0"/>
                <a:cs typeface="Times New Roman" panose="02020603050405020304" pitchFamily="18" charset="0"/>
              </a:rPr>
              <a:t>multimodalidad</a:t>
            </a:r>
            <a:endParaRPr lang="es-CO" dirty="0">
              <a:latin typeface="Montserrat" panose="00000500000000000000" pitchFamily="2" charset="0"/>
              <a:ea typeface="Calibri" panose="020F0502020204030204" pitchFamily="34" charset="0"/>
              <a:cs typeface="Times New Roman" panose="02020603050405020304" pitchFamily="18" charset="0"/>
            </a:endParaRPr>
          </a:p>
        </p:txBody>
      </p:sp>
      <p:sp>
        <p:nvSpPr>
          <p:cNvPr id="16" name="Elipse 15"/>
          <p:cNvSpPr/>
          <p:nvPr/>
        </p:nvSpPr>
        <p:spPr bwMode="auto">
          <a:xfrm>
            <a:off x="478918" y="3979945"/>
            <a:ext cx="800100" cy="820175"/>
          </a:xfrm>
          <a:prstGeom prst="ellipse">
            <a:avLst/>
          </a:prstGeom>
          <a:solidFill>
            <a:schemeClr val="accent6">
              <a:lumMod val="20000"/>
              <a:lumOff val="80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r>
              <a:rPr lang="es-CO" sz="4000" b="1" dirty="0"/>
              <a:t>2</a:t>
            </a:r>
            <a:endParaRPr lang="en-US" sz="4000" b="1" dirty="0"/>
          </a:p>
        </p:txBody>
      </p:sp>
      <p:grpSp>
        <p:nvGrpSpPr>
          <p:cNvPr id="17" name="Grupo 16"/>
          <p:cNvGrpSpPr/>
          <p:nvPr/>
        </p:nvGrpSpPr>
        <p:grpSpPr>
          <a:xfrm>
            <a:off x="6840687" y="3674045"/>
            <a:ext cx="4759028" cy="2252149"/>
            <a:chOff x="273341" y="1549655"/>
            <a:chExt cx="2164675" cy="1014528"/>
          </a:xfrm>
          <a:scene3d>
            <a:camera prst="orthographicFront">
              <a:rot lat="0" lon="0" rev="0"/>
            </a:camera>
            <a:lightRig rig="soft" dir="t">
              <a:rot lat="0" lon="0" rev="0"/>
            </a:lightRig>
          </a:scene3d>
        </p:grpSpPr>
        <p:sp>
          <p:nvSpPr>
            <p:cNvPr id="18" name="Rectángulo redondeado 17"/>
            <p:cNvSpPr/>
            <p:nvPr/>
          </p:nvSpPr>
          <p:spPr>
            <a:xfrm>
              <a:off x="273341" y="1549655"/>
              <a:ext cx="2164675" cy="1014528"/>
            </a:xfrm>
            <a:prstGeom prst="roundRect">
              <a:avLst>
                <a:gd name="adj" fmla="val 10000"/>
              </a:avLst>
            </a:prstGeom>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sp>
        <p:sp>
          <p:nvSpPr>
            <p:cNvPr id="19" name="CuadroTexto 18"/>
            <p:cNvSpPr txBox="1"/>
            <p:nvPr/>
          </p:nvSpPr>
          <p:spPr>
            <a:xfrm>
              <a:off x="284613" y="1585356"/>
              <a:ext cx="2105245" cy="955098"/>
            </a:xfrm>
            <a:prstGeom prst="rect">
              <a:avLst/>
            </a:prstGeom>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s-ES" sz="2300" dirty="0">
                  <a:solidFill>
                    <a:srgbClr val="009999"/>
                  </a:solidFill>
                  <a:latin typeface="Montserrat" panose="00000500000000000000" pitchFamily="2" charset="0"/>
                </a:rPr>
                <a:t>Normatividad que esté alineada con lo establecido en el Plan Maestro de Transporte Intermodal </a:t>
              </a:r>
              <a:r>
                <a:rPr lang="es-ES" sz="2300" b="1" dirty="0">
                  <a:solidFill>
                    <a:schemeClr val="accent1">
                      <a:lumMod val="50000"/>
                    </a:schemeClr>
                  </a:solidFill>
                  <a:latin typeface="Montserrat" panose="00000500000000000000" pitchFamily="2" charset="0"/>
                </a:rPr>
                <a:t>(PMTI) </a:t>
              </a:r>
              <a:r>
                <a:rPr lang="es-ES" sz="2300" dirty="0">
                  <a:solidFill>
                    <a:srgbClr val="009999"/>
                  </a:solidFill>
                  <a:latin typeface="Montserrat" panose="00000500000000000000" pitchFamily="2" charset="0"/>
                </a:rPr>
                <a:t>y el Plan Maestro Fluvial </a:t>
              </a:r>
              <a:r>
                <a:rPr lang="es-ES" sz="2300" b="1" dirty="0">
                  <a:solidFill>
                    <a:schemeClr val="accent1">
                      <a:lumMod val="50000"/>
                    </a:schemeClr>
                  </a:solidFill>
                  <a:latin typeface="Montserrat" panose="00000500000000000000" pitchFamily="2" charset="0"/>
                </a:rPr>
                <a:t>(PMF)</a:t>
              </a:r>
            </a:p>
          </p:txBody>
        </p:sp>
      </p:grpSp>
    </p:spTree>
    <p:extLst>
      <p:ext uri="{BB962C8B-B14F-4D97-AF65-F5344CB8AC3E}">
        <p14:creationId xmlns:p14="http://schemas.microsoft.com/office/powerpoint/2010/main" val="1501566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txBox="1">
            <a:spLocks/>
          </p:cNvSpPr>
          <p:nvPr/>
        </p:nvSpPr>
        <p:spPr>
          <a:xfrm>
            <a:off x="623336" y="192220"/>
            <a:ext cx="5957729" cy="504000"/>
          </a:xfrm>
          <a:prstGeom prst="rect">
            <a:avLst/>
          </a:prstGeom>
          <a:solidFill>
            <a:srgbClr val="5B862E"/>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000" b="1" dirty="0">
                <a:solidFill>
                  <a:schemeClr val="bg1"/>
                </a:solidFill>
                <a:latin typeface="Arial" panose="020B0604020202020204" pitchFamily="34" charset="0"/>
                <a:cs typeface="Arial" panose="020B0604020202020204" pitchFamily="34" charset="0"/>
              </a:rPr>
              <a:t>1. Regulación Inteligente y Seguridad </a:t>
            </a:r>
            <a:r>
              <a:rPr lang="es-CO" sz="2000" b="1" dirty="0" smtClean="0">
                <a:solidFill>
                  <a:schemeClr val="bg1"/>
                </a:solidFill>
                <a:latin typeface="Arial" panose="020B0604020202020204" pitchFamily="34" charset="0"/>
                <a:cs typeface="Arial" panose="020B0604020202020204" pitchFamily="34" charset="0"/>
              </a:rPr>
              <a:t>Jurídica</a:t>
            </a:r>
            <a:endParaRPr lang="es-CO" sz="2000" b="1" dirty="0">
              <a:solidFill>
                <a:schemeClr val="bg1"/>
              </a:solidFill>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AB9BBB21-55D4-C442-88EC-79B61A550E22}"/>
              </a:ext>
            </a:extLst>
          </p:cNvPr>
          <p:cNvSpPr/>
          <p:nvPr/>
        </p:nvSpPr>
        <p:spPr>
          <a:xfrm>
            <a:off x="119336" y="192220"/>
            <a:ext cx="504000" cy="504000"/>
          </a:xfrm>
          <a:prstGeom prst="rect">
            <a:avLst/>
          </a:prstGeom>
          <a:solidFill>
            <a:srgbClr val="8BC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8BC44A"/>
              </a:solidFill>
            </a:endParaRPr>
          </a:p>
        </p:txBody>
      </p:sp>
      <p:pic>
        <p:nvPicPr>
          <p:cNvPr id="7" name="Imagen 6">
            <a:extLst>
              <a:ext uri="{FF2B5EF4-FFF2-40B4-BE49-F238E27FC236}">
                <a16:creationId xmlns:a16="http://schemas.microsoft.com/office/drawing/2014/main" id="{59C44833-5CA0-9441-A014-2990F74FBE33}"/>
              </a:ext>
            </a:extLst>
          </p:cNvPr>
          <p:cNvPicPr>
            <a:picLocks noChangeAspect="1"/>
          </p:cNvPicPr>
          <p:nvPr/>
        </p:nvPicPr>
        <p:blipFill rotWithShape="1">
          <a:blip r:embed="rId3">
            <a:extLst>
              <a:ext uri="{28A0092B-C50C-407E-A947-70E740481C1C}">
                <a14:useLocalDpi xmlns:a14="http://schemas.microsoft.com/office/drawing/2010/main" val="0"/>
              </a:ext>
            </a:extLst>
          </a:blip>
          <a:srcRect l="1" r="1566" b="4445"/>
          <a:stretch/>
        </p:blipFill>
        <p:spPr>
          <a:xfrm flipH="1">
            <a:off x="0" y="5056633"/>
            <a:ext cx="4933990" cy="1801368"/>
          </a:xfrm>
          <a:prstGeom prst="rect">
            <a:avLst/>
          </a:prstGeom>
        </p:spPr>
      </p:pic>
      <p:pic>
        <p:nvPicPr>
          <p:cNvPr id="8" name="Imagen 7">
            <a:extLst>
              <a:ext uri="{FF2B5EF4-FFF2-40B4-BE49-F238E27FC236}">
                <a16:creationId xmlns:a16="http://schemas.microsoft.com/office/drawing/2014/main" id="{77B5C408-F52E-E844-9E98-B9DD487DEC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483" y="6107179"/>
            <a:ext cx="2641090" cy="524641"/>
          </a:xfrm>
          <a:prstGeom prst="rect">
            <a:avLst/>
          </a:prstGeom>
        </p:spPr>
      </p:pic>
      <p:sp>
        <p:nvSpPr>
          <p:cNvPr id="25" name="Rectángulo 24"/>
          <p:cNvSpPr/>
          <p:nvPr/>
        </p:nvSpPr>
        <p:spPr>
          <a:xfrm>
            <a:off x="1529038" y="1319431"/>
            <a:ext cx="4526491" cy="976614"/>
          </a:xfrm>
          <a:prstGeom prst="rect">
            <a:avLst/>
          </a:prstGeom>
        </p:spPr>
        <p:txBody>
          <a:bodyPr wrap="square">
            <a:spAutoFit/>
          </a:bodyPr>
          <a:lstStyle/>
          <a:p>
            <a:pPr>
              <a:lnSpc>
                <a:spcPct val="107000"/>
              </a:lnSpc>
              <a:spcAft>
                <a:spcPts val="800"/>
              </a:spcAft>
            </a:pPr>
            <a:r>
              <a:rPr lang="es-ES" dirty="0">
                <a:latin typeface="Montserrat" panose="00000500000000000000" pitchFamily="2" charset="0"/>
                <a:ea typeface="Calibri" panose="020F0502020204030204" pitchFamily="34" charset="0"/>
                <a:cs typeface="Times New Roman" panose="02020603050405020304" pitchFamily="18" charset="0"/>
              </a:rPr>
              <a:t>Análisis de las brechas regulatorias para cerrarlas y ser más competitivos.</a:t>
            </a:r>
            <a:endParaRPr lang="es-CO" sz="1600" dirty="0">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26" name="Elipse 25"/>
          <p:cNvSpPr/>
          <p:nvPr/>
        </p:nvSpPr>
        <p:spPr bwMode="auto">
          <a:xfrm>
            <a:off x="478918" y="1251872"/>
            <a:ext cx="800100" cy="820175"/>
          </a:xfrm>
          <a:prstGeom prst="ellipse">
            <a:avLst/>
          </a:prstGeom>
          <a:solidFill>
            <a:schemeClr val="accent6">
              <a:lumMod val="20000"/>
              <a:lumOff val="80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r>
              <a:rPr lang="es-CO" sz="4000" b="1" dirty="0"/>
              <a:t>3</a:t>
            </a:r>
            <a:endParaRPr lang="en-US" sz="4000" b="1" dirty="0"/>
          </a:p>
        </p:txBody>
      </p:sp>
      <p:sp>
        <p:nvSpPr>
          <p:cNvPr id="30" name="Rectángulo 29"/>
          <p:cNvSpPr/>
          <p:nvPr/>
        </p:nvSpPr>
        <p:spPr>
          <a:xfrm>
            <a:off x="1529038" y="3490295"/>
            <a:ext cx="4526492" cy="976614"/>
          </a:xfrm>
          <a:prstGeom prst="rect">
            <a:avLst/>
          </a:prstGeom>
        </p:spPr>
        <p:txBody>
          <a:bodyPr wrap="square">
            <a:spAutoFit/>
          </a:bodyPr>
          <a:lstStyle/>
          <a:p>
            <a:pPr>
              <a:lnSpc>
                <a:spcPct val="107000"/>
              </a:lnSpc>
              <a:spcAft>
                <a:spcPts val="800"/>
              </a:spcAft>
            </a:pPr>
            <a:r>
              <a:rPr lang="es-ES" dirty="0">
                <a:latin typeface="Montserrat" panose="00000500000000000000" pitchFamily="2" charset="0"/>
                <a:ea typeface="Calibri" panose="020F0502020204030204" pitchFamily="34" charset="0"/>
                <a:cs typeface="Times New Roman" panose="02020603050405020304" pitchFamily="18" charset="0"/>
              </a:rPr>
              <a:t>Brindar garantías de asegurabilidad para el sector de transporte. </a:t>
            </a:r>
            <a:endParaRPr lang="es-CO" dirty="0">
              <a:latin typeface="Montserrat" panose="00000500000000000000" pitchFamily="2" charset="0"/>
              <a:ea typeface="Calibri" panose="020F0502020204030204" pitchFamily="34" charset="0"/>
              <a:cs typeface="Times New Roman" panose="02020603050405020304" pitchFamily="18" charset="0"/>
            </a:endParaRPr>
          </a:p>
        </p:txBody>
      </p:sp>
      <p:sp>
        <p:nvSpPr>
          <p:cNvPr id="31" name="Elipse 30"/>
          <p:cNvSpPr/>
          <p:nvPr/>
        </p:nvSpPr>
        <p:spPr bwMode="auto">
          <a:xfrm>
            <a:off x="478918" y="3537224"/>
            <a:ext cx="800100" cy="820175"/>
          </a:xfrm>
          <a:prstGeom prst="ellipse">
            <a:avLst/>
          </a:prstGeom>
          <a:solidFill>
            <a:schemeClr val="accent6">
              <a:lumMod val="20000"/>
              <a:lumOff val="80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r>
              <a:rPr lang="en-US" sz="4000" b="1" dirty="0"/>
              <a:t>4</a:t>
            </a:r>
          </a:p>
        </p:txBody>
      </p:sp>
      <p:sp>
        <p:nvSpPr>
          <p:cNvPr id="32" name="Rectángulo 31"/>
          <p:cNvSpPr/>
          <p:nvPr/>
        </p:nvSpPr>
        <p:spPr>
          <a:xfrm>
            <a:off x="3260809" y="4998222"/>
            <a:ext cx="2647950" cy="646331"/>
          </a:xfrm>
          <a:prstGeom prst="rect">
            <a:avLst/>
          </a:prstGeom>
          <a:ln w="28575">
            <a:solidFill>
              <a:srgbClr val="009999"/>
            </a:solidFill>
          </a:ln>
          <a:effectLst>
            <a:glow rad="63500">
              <a:schemeClr val="accent3">
                <a:satMod val="175000"/>
                <a:alpha val="40000"/>
              </a:schemeClr>
            </a:glow>
          </a:effectLst>
        </p:spPr>
        <p:txBody>
          <a:bodyPr wrap="square">
            <a:spAutoFit/>
          </a:bodyPr>
          <a:lstStyle/>
          <a:p>
            <a:pPr algn="ctr"/>
            <a:r>
              <a:rPr lang="es-CO" dirty="0">
                <a:solidFill>
                  <a:schemeClr val="accent3">
                    <a:lumMod val="50000"/>
                  </a:schemeClr>
                </a:solidFill>
                <a:latin typeface="Arial Narrow" panose="020B0606020202030204" pitchFamily="34" charset="0"/>
                <a:ea typeface="Calibri" panose="020F0502020204030204" pitchFamily="34" charset="0"/>
                <a:cs typeface="Times New Roman" panose="02020603050405020304" pitchFamily="18" charset="0"/>
              </a:rPr>
              <a:t>Agenda con el gremio asegurador</a:t>
            </a:r>
            <a:endParaRPr lang="es-CO" dirty="0">
              <a:solidFill>
                <a:schemeClr val="accent3">
                  <a:lumMod val="50000"/>
                </a:schemeClr>
              </a:solidFill>
            </a:endParaRPr>
          </a:p>
        </p:txBody>
      </p:sp>
      <p:sp>
        <p:nvSpPr>
          <p:cNvPr id="33" name="Rectángulo 32"/>
          <p:cNvSpPr/>
          <p:nvPr/>
        </p:nvSpPr>
        <p:spPr>
          <a:xfrm>
            <a:off x="6410874" y="3212348"/>
            <a:ext cx="5229742" cy="3317831"/>
          </a:xfrm>
          <a:prstGeom prst="rect">
            <a:avLst/>
          </a:prstGeom>
          <a:noFill/>
          <a:ln>
            <a:solidFill>
              <a:srgbClr val="74B95E"/>
            </a:solidFill>
          </a:ln>
        </p:spPr>
        <p:txBody>
          <a:bodyPr wrap="square">
            <a:spAutoFit/>
          </a:bodyPr>
          <a:lstStyle/>
          <a:p>
            <a:pPr marL="342900" lvl="0" indent="-342900" algn="just" defTabSz="1022350">
              <a:lnSpc>
                <a:spcPct val="90000"/>
              </a:lnSpc>
              <a:spcBef>
                <a:spcPct val="0"/>
              </a:spcBef>
              <a:spcAft>
                <a:spcPct val="35000"/>
              </a:spcAft>
              <a:buFont typeface="Arial" panose="020B0604020202020204" pitchFamily="34" charset="0"/>
              <a:buChar char="•"/>
            </a:pPr>
            <a:r>
              <a:rPr lang="es-CO" sz="1600" dirty="0">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rPr>
              <a:t>Convenio con </a:t>
            </a:r>
            <a:r>
              <a:rPr lang="es-CO" sz="1600" dirty="0" err="1">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rPr>
              <a:t>Fasecolda</a:t>
            </a:r>
            <a:r>
              <a:rPr lang="es-CO" sz="1600" dirty="0">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rPr>
              <a:t> </a:t>
            </a:r>
            <a:r>
              <a:rPr lang="es-CO" sz="1600" dirty="0" smtClean="0">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rPr>
              <a:t>por el cual la </a:t>
            </a:r>
            <a:r>
              <a:rPr lang="es-CO" sz="1600" dirty="0">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rPr>
              <a:t>ANSV </a:t>
            </a:r>
            <a:r>
              <a:rPr lang="es-CO" sz="1600" dirty="0" smtClean="0">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rPr>
              <a:t>podrá acceder a la plataforma SIRAS a </a:t>
            </a:r>
            <a:r>
              <a:rPr lang="es-CO" sz="1600" dirty="0">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rPr>
              <a:t>través del Observatorio de Seguridad vial. Listo para </a:t>
            </a:r>
            <a:r>
              <a:rPr lang="es-CO" sz="1600" dirty="0" smtClean="0">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rPr>
              <a:t>firmar</a:t>
            </a:r>
          </a:p>
          <a:p>
            <a:pPr lvl="0" algn="just" defTabSz="1022350">
              <a:lnSpc>
                <a:spcPct val="90000"/>
              </a:lnSpc>
              <a:spcBef>
                <a:spcPct val="0"/>
              </a:spcBef>
              <a:spcAft>
                <a:spcPct val="35000"/>
              </a:spcAft>
            </a:pPr>
            <a:endParaRPr lang="es-CO" sz="1600" dirty="0">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endParaRPr>
          </a:p>
          <a:p>
            <a:pPr marL="342900" lvl="0" indent="-342900" algn="just" defTabSz="1022350">
              <a:lnSpc>
                <a:spcPct val="90000"/>
              </a:lnSpc>
              <a:spcBef>
                <a:spcPct val="0"/>
              </a:spcBef>
              <a:spcAft>
                <a:spcPct val="35000"/>
              </a:spcAft>
              <a:buFont typeface="Arial" panose="020B0604020202020204" pitchFamily="34" charset="0"/>
              <a:buChar char="•"/>
            </a:pPr>
            <a:r>
              <a:rPr lang="es-CO" sz="1600" dirty="0">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rPr>
              <a:t>Está en marcha plan piloto para la solución en la expedición de las Pólizas de Responsabilidad Civil Extracontractual y contractual de </a:t>
            </a:r>
            <a:r>
              <a:rPr lang="es-CO" sz="1600" dirty="0" smtClean="0">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rPr>
              <a:t>pasajeros</a:t>
            </a:r>
          </a:p>
          <a:p>
            <a:pPr lvl="0" algn="just" defTabSz="1022350">
              <a:lnSpc>
                <a:spcPct val="90000"/>
              </a:lnSpc>
              <a:spcBef>
                <a:spcPct val="0"/>
              </a:spcBef>
              <a:spcAft>
                <a:spcPct val="35000"/>
              </a:spcAft>
            </a:pPr>
            <a:endParaRPr lang="es-CO" sz="1600" dirty="0">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endParaRPr>
          </a:p>
          <a:p>
            <a:pPr marL="342900" lvl="0" indent="-342900" algn="just" defTabSz="1022350">
              <a:lnSpc>
                <a:spcPct val="90000"/>
              </a:lnSpc>
              <a:spcBef>
                <a:spcPct val="0"/>
              </a:spcBef>
              <a:spcAft>
                <a:spcPct val="35000"/>
              </a:spcAft>
              <a:buFont typeface="Arial" panose="020B0604020202020204" pitchFamily="34" charset="0"/>
              <a:buChar char="•"/>
            </a:pPr>
            <a:r>
              <a:rPr lang="es-CO" sz="1600" dirty="0">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rPr>
              <a:t>Se está trabando con </a:t>
            </a:r>
            <a:r>
              <a:rPr lang="es-CO" sz="1600" dirty="0" err="1">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rPr>
              <a:t>Fasecolda</a:t>
            </a:r>
            <a:r>
              <a:rPr lang="es-CO" sz="1600" dirty="0">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rPr>
              <a:t> la identificación de vehículos mal </a:t>
            </a:r>
            <a:r>
              <a:rPr lang="es-CO" sz="1600" dirty="0" smtClean="0">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rPr>
              <a:t>matriculados para dar solución a la expedición de pólizas</a:t>
            </a:r>
            <a:endParaRPr lang="es-ES" sz="1600" dirty="0">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endParaRPr>
          </a:p>
        </p:txBody>
      </p:sp>
      <p:sp>
        <p:nvSpPr>
          <p:cNvPr id="34" name="Flecha derecha 33"/>
          <p:cNvSpPr/>
          <p:nvPr/>
        </p:nvSpPr>
        <p:spPr>
          <a:xfrm>
            <a:off x="6055529" y="5108503"/>
            <a:ext cx="342900" cy="342383"/>
          </a:xfrm>
          <a:prstGeom prst="rightArrow">
            <a:avLst/>
          </a:prstGeom>
          <a:solidFill>
            <a:schemeClr val="accent1">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O"/>
          </a:p>
        </p:txBody>
      </p:sp>
      <p:sp>
        <p:nvSpPr>
          <p:cNvPr id="35" name="CuadroTexto 34"/>
          <p:cNvSpPr txBox="1"/>
          <p:nvPr/>
        </p:nvSpPr>
        <p:spPr>
          <a:xfrm>
            <a:off x="6405497" y="1052736"/>
            <a:ext cx="4790646" cy="1697259"/>
          </a:xfrm>
          <a:prstGeom prst="rect">
            <a:avLst/>
          </a:prstGeom>
          <a:ln w="38100">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wrap="square">
            <a:spAutoFit/>
          </a:bodyPr>
          <a:lstStyle>
            <a:defPPr>
              <a:defRPr lang="es-CO"/>
            </a:defPPr>
            <a:lvl1pPr marL="285750" indent="-285750">
              <a:lnSpc>
                <a:spcPct val="107000"/>
              </a:lnSpc>
              <a:spcAft>
                <a:spcPts val="800"/>
              </a:spcAft>
              <a:buFont typeface="Arial" panose="020B0604020202020204" pitchFamily="34" charset="0"/>
              <a:buChar char="•"/>
              <a:defRPr sz="1700">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S" dirty="0"/>
              <a:t>Trabajo conjunto con los gremios del sector</a:t>
            </a:r>
          </a:p>
          <a:p>
            <a:r>
              <a:rPr lang="es-ES" dirty="0"/>
              <a:t>Identificar y analizar las brechas</a:t>
            </a:r>
          </a:p>
          <a:p>
            <a:r>
              <a:rPr lang="es-ES" dirty="0"/>
              <a:t>Plantear estrategias</a:t>
            </a:r>
          </a:p>
        </p:txBody>
      </p:sp>
    </p:spTree>
    <p:extLst>
      <p:ext uri="{BB962C8B-B14F-4D97-AF65-F5344CB8AC3E}">
        <p14:creationId xmlns:p14="http://schemas.microsoft.com/office/powerpoint/2010/main" val="29140322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txBox="1">
            <a:spLocks/>
          </p:cNvSpPr>
          <p:nvPr/>
        </p:nvSpPr>
        <p:spPr>
          <a:xfrm>
            <a:off x="623336" y="192220"/>
            <a:ext cx="5957729" cy="504000"/>
          </a:xfrm>
          <a:prstGeom prst="rect">
            <a:avLst/>
          </a:prstGeom>
          <a:solidFill>
            <a:srgbClr val="5B862E"/>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000" b="1" dirty="0">
                <a:solidFill>
                  <a:schemeClr val="bg1"/>
                </a:solidFill>
                <a:latin typeface="Arial" panose="020B0604020202020204" pitchFamily="34" charset="0"/>
                <a:cs typeface="Arial" panose="020B0604020202020204" pitchFamily="34" charset="0"/>
              </a:rPr>
              <a:t>1. Regulación Inteligente y Seguridad </a:t>
            </a:r>
            <a:r>
              <a:rPr lang="es-CO" sz="2000" b="1" dirty="0" smtClean="0">
                <a:solidFill>
                  <a:schemeClr val="bg1"/>
                </a:solidFill>
                <a:latin typeface="Arial" panose="020B0604020202020204" pitchFamily="34" charset="0"/>
                <a:cs typeface="Arial" panose="020B0604020202020204" pitchFamily="34" charset="0"/>
              </a:rPr>
              <a:t>Jurídica</a:t>
            </a:r>
            <a:endParaRPr lang="es-CO" sz="2000" b="1" dirty="0">
              <a:solidFill>
                <a:schemeClr val="bg1"/>
              </a:solidFill>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AB9BBB21-55D4-C442-88EC-79B61A550E22}"/>
              </a:ext>
            </a:extLst>
          </p:cNvPr>
          <p:cNvSpPr/>
          <p:nvPr/>
        </p:nvSpPr>
        <p:spPr>
          <a:xfrm>
            <a:off x="119336" y="192220"/>
            <a:ext cx="504000" cy="504000"/>
          </a:xfrm>
          <a:prstGeom prst="rect">
            <a:avLst/>
          </a:prstGeom>
          <a:solidFill>
            <a:srgbClr val="8BC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8BC44A"/>
              </a:solidFill>
            </a:endParaRPr>
          </a:p>
        </p:txBody>
      </p:sp>
      <p:pic>
        <p:nvPicPr>
          <p:cNvPr id="7" name="Imagen 6">
            <a:extLst>
              <a:ext uri="{FF2B5EF4-FFF2-40B4-BE49-F238E27FC236}">
                <a16:creationId xmlns:a16="http://schemas.microsoft.com/office/drawing/2014/main" id="{59C44833-5CA0-9441-A014-2990F74FBE33}"/>
              </a:ext>
            </a:extLst>
          </p:cNvPr>
          <p:cNvPicPr>
            <a:picLocks noChangeAspect="1"/>
          </p:cNvPicPr>
          <p:nvPr/>
        </p:nvPicPr>
        <p:blipFill rotWithShape="1">
          <a:blip r:embed="rId3">
            <a:extLst>
              <a:ext uri="{28A0092B-C50C-407E-A947-70E740481C1C}">
                <a14:useLocalDpi xmlns:a14="http://schemas.microsoft.com/office/drawing/2010/main" val="0"/>
              </a:ext>
            </a:extLst>
          </a:blip>
          <a:srcRect l="1" r="1566" b="4445"/>
          <a:stretch/>
        </p:blipFill>
        <p:spPr>
          <a:xfrm flipH="1">
            <a:off x="0" y="5056633"/>
            <a:ext cx="4933990" cy="1801368"/>
          </a:xfrm>
          <a:prstGeom prst="rect">
            <a:avLst/>
          </a:prstGeom>
        </p:spPr>
      </p:pic>
      <p:pic>
        <p:nvPicPr>
          <p:cNvPr id="8" name="Imagen 7">
            <a:extLst>
              <a:ext uri="{FF2B5EF4-FFF2-40B4-BE49-F238E27FC236}">
                <a16:creationId xmlns:a16="http://schemas.microsoft.com/office/drawing/2014/main" id="{77B5C408-F52E-E844-9E98-B9DD487DEC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483" y="6107179"/>
            <a:ext cx="2641090" cy="524641"/>
          </a:xfrm>
          <a:prstGeom prst="rect">
            <a:avLst/>
          </a:prstGeom>
        </p:spPr>
      </p:pic>
      <p:sp>
        <p:nvSpPr>
          <p:cNvPr id="20" name="Rectángulo 19"/>
          <p:cNvSpPr/>
          <p:nvPr/>
        </p:nvSpPr>
        <p:spPr>
          <a:xfrm>
            <a:off x="1701384" y="1359218"/>
            <a:ext cx="4526491" cy="1277786"/>
          </a:xfrm>
          <a:prstGeom prst="rect">
            <a:avLst/>
          </a:prstGeom>
        </p:spPr>
        <p:txBody>
          <a:bodyPr wrap="square">
            <a:spAutoFit/>
          </a:bodyPr>
          <a:lstStyle/>
          <a:p>
            <a:pPr algn="just">
              <a:lnSpc>
                <a:spcPct val="107000"/>
              </a:lnSpc>
              <a:spcAft>
                <a:spcPts val="800"/>
              </a:spcAft>
            </a:pPr>
            <a:r>
              <a:rPr lang="es-ES" dirty="0">
                <a:latin typeface="Montserrat" panose="00000500000000000000" pitchFamily="2" charset="0"/>
                <a:ea typeface="Calibri" panose="020F0502020204030204" pitchFamily="34" charset="0"/>
                <a:cs typeface="Times New Roman" panose="02020603050405020304" pitchFamily="18" charset="0"/>
              </a:rPr>
              <a:t>Poner en marcha la Comisión Regulatoria de Infraestructura y </a:t>
            </a:r>
            <a:r>
              <a:rPr lang="es-ES" dirty="0" smtClean="0">
                <a:latin typeface="Montserrat" panose="00000500000000000000" pitchFamily="2" charset="0"/>
                <a:ea typeface="Calibri" panose="020F0502020204030204" pitchFamily="34" charset="0"/>
                <a:cs typeface="Times New Roman" panose="02020603050405020304" pitchFamily="18" charset="0"/>
              </a:rPr>
              <a:t>Transporte </a:t>
            </a:r>
            <a:r>
              <a:rPr lang="es-ES" dirty="0">
                <a:latin typeface="Montserrat" panose="00000500000000000000" pitchFamily="2" charset="0"/>
                <a:ea typeface="Calibri" panose="020F0502020204030204" pitchFamily="34" charset="0"/>
                <a:cs typeface="Times New Roman" panose="02020603050405020304" pitchFamily="18" charset="0"/>
              </a:rPr>
              <a:t>para brindar confianza y seguridad jurídica.</a:t>
            </a:r>
            <a:endParaRPr lang="es-CO" sz="1600" dirty="0">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21" name="Elipse 20"/>
          <p:cNvSpPr/>
          <p:nvPr/>
        </p:nvSpPr>
        <p:spPr bwMode="auto">
          <a:xfrm>
            <a:off x="651264" y="1291659"/>
            <a:ext cx="800100" cy="820175"/>
          </a:xfrm>
          <a:prstGeom prst="ellipse">
            <a:avLst/>
          </a:prstGeom>
          <a:solidFill>
            <a:schemeClr val="accent6">
              <a:lumMod val="20000"/>
              <a:lumOff val="80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r>
              <a:rPr lang="en-US" sz="4000" b="1" dirty="0"/>
              <a:t>5</a:t>
            </a:r>
          </a:p>
        </p:txBody>
      </p:sp>
      <p:grpSp>
        <p:nvGrpSpPr>
          <p:cNvPr id="22" name="Grupo 21"/>
          <p:cNvGrpSpPr/>
          <p:nvPr/>
        </p:nvGrpSpPr>
        <p:grpSpPr>
          <a:xfrm>
            <a:off x="6980975" y="893169"/>
            <a:ext cx="4659641" cy="1743835"/>
            <a:chOff x="273341" y="1549655"/>
            <a:chExt cx="2164675" cy="1014528"/>
          </a:xfrm>
          <a:scene3d>
            <a:camera prst="orthographicFront">
              <a:rot lat="0" lon="0" rev="0"/>
            </a:camera>
            <a:lightRig rig="soft" dir="t">
              <a:rot lat="0" lon="0" rev="0"/>
            </a:lightRig>
          </a:scene3d>
        </p:grpSpPr>
        <p:sp>
          <p:nvSpPr>
            <p:cNvPr id="23" name="Rectángulo redondeado 22"/>
            <p:cNvSpPr/>
            <p:nvPr/>
          </p:nvSpPr>
          <p:spPr>
            <a:xfrm>
              <a:off x="273341" y="1549655"/>
              <a:ext cx="2164675" cy="1014528"/>
            </a:xfrm>
            <a:prstGeom prst="roundRect">
              <a:avLst>
                <a:gd name="adj" fmla="val 10000"/>
              </a:avLst>
            </a:prstGeom>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sp>
        <p:sp>
          <p:nvSpPr>
            <p:cNvPr id="24" name="CuadroTexto 23"/>
            <p:cNvSpPr txBox="1"/>
            <p:nvPr/>
          </p:nvSpPr>
          <p:spPr>
            <a:xfrm>
              <a:off x="303056" y="1579370"/>
              <a:ext cx="2105245" cy="955098"/>
            </a:xfrm>
            <a:prstGeom prst="rect">
              <a:avLst/>
            </a:prstGeom>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s-ES" sz="2000" dirty="0">
                  <a:solidFill>
                    <a:srgbClr val="009999"/>
                  </a:solidFill>
                  <a:latin typeface="Montserrat" panose="00000500000000000000" pitchFamily="2" charset="0"/>
                </a:rPr>
                <a:t>Entidad especializada en la formulación de la regulación del sector para todos los modos (con excepción del aéreo) y la </a:t>
              </a:r>
              <a:r>
                <a:rPr lang="es-ES" sz="2000" dirty="0" err="1">
                  <a:solidFill>
                    <a:srgbClr val="009999"/>
                  </a:solidFill>
                  <a:latin typeface="Montserrat" panose="00000500000000000000" pitchFamily="2" charset="0"/>
                </a:rPr>
                <a:t>intermodalidad</a:t>
              </a:r>
              <a:r>
                <a:rPr lang="es-ES" sz="2000" dirty="0" smtClean="0">
                  <a:solidFill>
                    <a:srgbClr val="009999"/>
                  </a:solidFill>
                  <a:latin typeface="Montserrat" panose="00000500000000000000" pitchFamily="2" charset="0"/>
                </a:rPr>
                <a:t>. </a:t>
              </a:r>
              <a:endParaRPr lang="es-ES" sz="2000" kern="1200" dirty="0">
                <a:solidFill>
                  <a:srgbClr val="009999"/>
                </a:solidFill>
                <a:latin typeface="Montserrat" panose="00000500000000000000" pitchFamily="2" charset="0"/>
              </a:endParaRPr>
            </a:p>
          </p:txBody>
        </p:sp>
      </p:grpSp>
      <p:sp>
        <p:nvSpPr>
          <p:cNvPr id="11" name="Elipse 10"/>
          <p:cNvSpPr/>
          <p:nvPr/>
        </p:nvSpPr>
        <p:spPr bwMode="auto">
          <a:xfrm>
            <a:off x="760851" y="3938902"/>
            <a:ext cx="800100" cy="820175"/>
          </a:xfrm>
          <a:prstGeom prst="ellipse">
            <a:avLst/>
          </a:prstGeom>
          <a:solidFill>
            <a:srgbClr val="70AD47">
              <a:lumMod val="20000"/>
              <a:lumOff val="80000"/>
            </a:srgbClr>
          </a:solidFill>
          <a:ln w="19050">
            <a:noFill/>
            <a:round/>
            <a:headEnd/>
            <a:tailEnd/>
          </a:ln>
        </p:spPr>
        <p:txBody>
          <a:bodyPr vert="horz" wrap="none" lIns="91440" tIns="45720" rIns="91440" bIns="45720" numCol="1" rtlCol="0" anchor="ctr" anchorCtr="1"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000" b="1" kern="0" noProof="0" dirty="0">
                <a:solidFill>
                  <a:prstClr val="black"/>
                </a:solidFill>
              </a:rPr>
              <a:t>6</a:t>
            </a:r>
            <a:endParaRPr kumimoji="0" lang="en-US" sz="4000" b="1" i="0" u="none" strike="noStrike" kern="0" cap="none" spc="0" normalizeH="0" baseline="0" noProof="0" dirty="0" smtClean="0">
              <a:ln>
                <a:noFill/>
              </a:ln>
              <a:solidFill>
                <a:prstClr val="black"/>
              </a:solidFill>
              <a:effectLst/>
              <a:uLnTx/>
              <a:uFillTx/>
            </a:endParaRPr>
          </a:p>
        </p:txBody>
      </p:sp>
      <p:sp>
        <p:nvSpPr>
          <p:cNvPr id="12" name="Rectángulo 11"/>
          <p:cNvSpPr/>
          <p:nvPr/>
        </p:nvSpPr>
        <p:spPr>
          <a:xfrm>
            <a:off x="7248128" y="3401846"/>
            <a:ext cx="4038273" cy="271446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285750" indent="-285750">
              <a:lnSpc>
                <a:spcPct val="107000"/>
              </a:lnSpc>
              <a:spcAft>
                <a:spcPts val="800"/>
              </a:spcAft>
              <a:buFont typeface="Arial" panose="020B0604020202020204" pitchFamily="34" charset="0"/>
              <a:buChar char="•"/>
            </a:pPr>
            <a:r>
              <a:rPr lang="es-CO" sz="1700" dirty="0" smtClean="0">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rPr>
              <a:t>Proyecto de Resolución de pliegos tipo para adjudicación de rutas de transporte de pasajeros por carretera.</a:t>
            </a:r>
          </a:p>
          <a:p>
            <a:pPr marL="285750" indent="-285750">
              <a:lnSpc>
                <a:spcPct val="107000"/>
              </a:lnSpc>
              <a:spcAft>
                <a:spcPts val="800"/>
              </a:spcAft>
              <a:buFont typeface="Arial" panose="020B0604020202020204" pitchFamily="34" charset="0"/>
              <a:buChar char="•"/>
            </a:pPr>
            <a:r>
              <a:rPr lang="es-CO" sz="1700" b="1" dirty="0" smtClean="0">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rPr>
              <a:t>Procesos de descongestión: </a:t>
            </a:r>
            <a:r>
              <a:rPr lang="es-CO" sz="1700" dirty="0" smtClean="0">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rPr>
              <a:t>Los criterios de priorización de rutas son: recursos interpuestos, demanda cubierta y zonas de operación.</a:t>
            </a:r>
            <a:endParaRPr lang="es-CO" sz="1700" dirty="0">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endParaRPr>
          </a:p>
        </p:txBody>
      </p:sp>
      <p:sp>
        <p:nvSpPr>
          <p:cNvPr id="13" name="Rectángulo 12"/>
          <p:cNvSpPr/>
          <p:nvPr/>
        </p:nvSpPr>
        <p:spPr>
          <a:xfrm>
            <a:off x="1756500" y="3938902"/>
            <a:ext cx="4138002" cy="981423"/>
          </a:xfrm>
          <a:prstGeom prst="rect">
            <a:avLst/>
          </a:prstGeom>
        </p:spPr>
        <p:txBody>
          <a:bodyPr wrap="square">
            <a:spAutoFit/>
          </a:bodyPr>
          <a:lstStyle/>
          <a:p>
            <a:pPr algn="just">
              <a:lnSpc>
                <a:spcPct val="107000"/>
              </a:lnSpc>
              <a:spcAft>
                <a:spcPts val="800"/>
              </a:spcAft>
            </a:pPr>
            <a:r>
              <a:rPr lang="es-CO" dirty="0">
                <a:solidFill>
                  <a:prstClr val="black"/>
                </a:solidFill>
                <a:latin typeface="Montserrat" panose="00000500000000000000" pitchFamily="2" charset="0"/>
                <a:ea typeface="Calibri" panose="020F0502020204030204" pitchFamily="34" charset="0"/>
                <a:cs typeface="Times New Roman" panose="02020603050405020304" pitchFamily="18" charset="0"/>
              </a:rPr>
              <a:t>Pliegos tipo para la asignación de rutas de transporte. </a:t>
            </a:r>
          </a:p>
        </p:txBody>
      </p:sp>
      <p:pic>
        <p:nvPicPr>
          <p:cNvPr id="14" name="Imagen 13"/>
          <p:cNvPicPr>
            <a:picLocks noChangeAspect="1"/>
          </p:cNvPicPr>
          <p:nvPr/>
        </p:nvPicPr>
        <p:blipFill rotWithShape="1">
          <a:blip r:embed="rId5"/>
          <a:srcRect l="84778" t="42524" r="2819" b="41718"/>
          <a:stretch/>
        </p:blipFill>
        <p:spPr>
          <a:xfrm>
            <a:off x="6106325" y="3938902"/>
            <a:ext cx="936367" cy="668834"/>
          </a:xfrm>
          <a:prstGeom prst="rect">
            <a:avLst/>
          </a:prstGeom>
        </p:spPr>
      </p:pic>
    </p:spTree>
    <p:extLst>
      <p:ext uri="{BB962C8B-B14F-4D97-AF65-F5344CB8AC3E}">
        <p14:creationId xmlns:p14="http://schemas.microsoft.com/office/powerpoint/2010/main" val="709290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1"/>
          <p:cNvSpPr>
            <a:spLocks noGrp="1"/>
          </p:cNvSpPr>
          <p:nvPr>
            <p:ph type="sldNum" sz="quarter" idx="12"/>
          </p:nvPr>
        </p:nvSpPr>
        <p:spPr>
          <a:xfrm>
            <a:off x="11611020" y="6449257"/>
            <a:ext cx="580980" cy="365125"/>
          </a:xfrm>
        </p:spPr>
        <p:txBody>
          <a:bodyPr/>
          <a:lstStyle/>
          <a:p>
            <a:fld id="{A8C60B07-C8AD-42C9-BC75-A9155279C204}" type="slidenum">
              <a:rPr lang="es-CO" smtClean="0"/>
              <a:t>15</a:t>
            </a:fld>
            <a:endParaRPr lang="es-CO" dirty="0"/>
          </a:p>
        </p:txBody>
      </p:sp>
      <p:pic>
        <p:nvPicPr>
          <p:cNvPr id="8" name="Imagen 7">
            <a:extLst>
              <a:ext uri="{FF2B5EF4-FFF2-40B4-BE49-F238E27FC236}">
                <a16:creationId xmlns:a16="http://schemas.microsoft.com/office/drawing/2014/main" id="{59C44833-5CA0-9441-A014-2990F74FBE33}"/>
              </a:ext>
            </a:extLst>
          </p:cNvPr>
          <p:cNvPicPr>
            <a:picLocks noChangeAspect="1"/>
          </p:cNvPicPr>
          <p:nvPr/>
        </p:nvPicPr>
        <p:blipFill rotWithShape="1">
          <a:blip r:embed="rId2">
            <a:extLst>
              <a:ext uri="{28A0092B-C50C-407E-A947-70E740481C1C}">
                <a14:useLocalDpi xmlns:a14="http://schemas.microsoft.com/office/drawing/2010/main" val="0"/>
              </a:ext>
            </a:extLst>
          </a:blip>
          <a:srcRect l="1" r="1566" b="4445"/>
          <a:stretch/>
        </p:blipFill>
        <p:spPr>
          <a:xfrm flipH="1">
            <a:off x="0" y="5056633"/>
            <a:ext cx="4933990" cy="1801368"/>
          </a:xfrm>
          <a:prstGeom prst="rect">
            <a:avLst/>
          </a:prstGeom>
        </p:spPr>
      </p:pic>
      <p:pic>
        <p:nvPicPr>
          <p:cNvPr id="9" name="Imagen 8">
            <a:extLst>
              <a:ext uri="{FF2B5EF4-FFF2-40B4-BE49-F238E27FC236}">
                <a16:creationId xmlns:a16="http://schemas.microsoft.com/office/drawing/2014/main" id="{77B5C408-F52E-E844-9E98-B9DD487DE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483" y="6107179"/>
            <a:ext cx="2641090" cy="524641"/>
          </a:xfrm>
          <a:prstGeom prst="rect">
            <a:avLst/>
          </a:prstGeom>
        </p:spPr>
      </p:pic>
      <p:sp>
        <p:nvSpPr>
          <p:cNvPr id="11" name="Rectangle 22"/>
          <p:cNvSpPr>
            <a:spLocks noChangeArrowheads="1"/>
          </p:cNvSpPr>
          <p:nvPr/>
        </p:nvSpPr>
        <p:spPr bwMode="blackWhite">
          <a:xfrm>
            <a:off x="3163774" y="4700683"/>
            <a:ext cx="888296" cy="969496"/>
          </a:xfrm>
          <a:prstGeom prst="rect">
            <a:avLst/>
          </a:prstGeom>
          <a:noFill/>
          <a:ln w="9525">
            <a:noFill/>
            <a:miter lim="800000"/>
            <a:headEnd/>
            <a:tailEnd/>
          </a:ln>
          <a:effectLst/>
        </p:spPr>
        <p:txBody>
          <a:bodyPr wrap="square" lIns="0" tIns="0" rIns="0" bIns="0" anchor="ctr" anchorCtr="1">
            <a:spAutoFit/>
          </a:bodyPr>
          <a:lstStyle/>
          <a:p>
            <a:pPr algn="r" defTabSz="803384" eaLnBrk="0" hangingPunct="0">
              <a:buSzPct val="120000"/>
            </a:pPr>
            <a:r>
              <a:rPr lang="es-CO" sz="1050" dirty="0">
                <a:latin typeface="Montserrat" panose="00000500000000000000" pitchFamily="2" charset="0"/>
              </a:rPr>
              <a:t>Se definen previamente los plazos para cada etapa del concurso .</a:t>
            </a:r>
            <a:endParaRPr lang="es-ES_tradnl" sz="1050" dirty="0">
              <a:latin typeface="Montserrat" panose="00000500000000000000" pitchFamily="2" charset="0"/>
            </a:endParaRPr>
          </a:p>
        </p:txBody>
      </p:sp>
      <p:graphicFrame>
        <p:nvGraphicFramePr>
          <p:cNvPr id="12" name="12 Diagrama"/>
          <p:cNvGraphicFramePr/>
          <p:nvPr>
            <p:extLst>
              <p:ext uri="{D42A27DB-BD31-4B8C-83A1-F6EECF244321}">
                <p14:modId xmlns:p14="http://schemas.microsoft.com/office/powerpoint/2010/main" val="941330883"/>
              </p:ext>
            </p:extLst>
          </p:nvPr>
        </p:nvGraphicFramePr>
        <p:xfrm>
          <a:off x="4151784" y="847255"/>
          <a:ext cx="6916786" cy="45144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Rectangle 22"/>
          <p:cNvSpPr>
            <a:spLocks noChangeArrowheads="1"/>
          </p:cNvSpPr>
          <p:nvPr/>
        </p:nvSpPr>
        <p:spPr bwMode="blackWhite">
          <a:xfrm>
            <a:off x="10447907" y="4033972"/>
            <a:ext cx="1197551" cy="1292662"/>
          </a:xfrm>
          <a:prstGeom prst="rect">
            <a:avLst/>
          </a:prstGeom>
          <a:noFill/>
          <a:ln w="9525">
            <a:noFill/>
            <a:miter lim="800000"/>
            <a:headEnd/>
            <a:tailEnd/>
          </a:ln>
          <a:effectLst/>
        </p:spPr>
        <p:txBody>
          <a:bodyPr wrap="square" lIns="0" tIns="0" rIns="0" bIns="0" anchor="ctr" anchorCtr="1">
            <a:spAutoFit/>
          </a:bodyPr>
          <a:lstStyle/>
          <a:p>
            <a:pPr lvl="0"/>
            <a:r>
              <a:rPr lang="es-ES" sz="1050" dirty="0">
                <a:latin typeface="Montserrat" panose="00000500000000000000" pitchFamily="2" charset="0"/>
              </a:rPr>
              <a:t>Creación del comité de evaluación con generación de informes de evaluación  para cada puntaje otorgado.</a:t>
            </a:r>
          </a:p>
        </p:txBody>
      </p:sp>
      <p:sp>
        <p:nvSpPr>
          <p:cNvPr id="14" name="Rectangle 22"/>
          <p:cNvSpPr>
            <a:spLocks noChangeArrowheads="1"/>
          </p:cNvSpPr>
          <p:nvPr/>
        </p:nvSpPr>
        <p:spPr bwMode="blackWhite">
          <a:xfrm>
            <a:off x="9842485" y="715305"/>
            <a:ext cx="1802973" cy="646331"/>
          </a:xfrm>
          <a:prstGeom prst="rect">
            <a:avLst/>
          </a:prstGeom>
          <a:noFill/>
          <a:ln w="9525">
            <a:noFill/>
            <a:miter lim="800000"/>
            <a:headEnd/>
            <a:tailEnd/>
          </a:ln>
          <a:effectLst/>
        </p:spPr>
        <p:txBody>
          <a:bodyPr wrap="square" lIns="0" tIns="0" rIns="0" bIns="0" anchor="ctr" anchorCtr="1">
            <a:spAutoFit/>
          </a:bodyPr>
          <a:lstStyle/>
          <a:p>
            <a:pPr lvl="0"/>
            <a:r>
              <a:rPr lang="es-ES" sz="1050" dirty="0">
                <a:latin typeface="Montserrat" panose="00000500000000000000" pitchFamily="2" charset="0"/>
              </a:rPr>
              <a:t>Evaluación con reconocimiento a factores de experiencia, calidad y seguridad vial </a:t>
            </a:r>
          </a:p>
        </p:txBody>
      </p:sp>
      <p:cxnSp>
        <p:nvCxnSpPr>
          <p:cNvPr id="15" name="Conector angular 14"/>
          <p:cNvCxnSpPr/>
          <p:nvPr/>
        </p:nvCxnSpPr>
        <p:spPr>
          <a:xfrm flipV="1">
            <a:off x="8621388" y="1038470"/>
            <a:ext cx="1221096" cy="323167"/>
          </a:xfrm>
          <a:prstGeom prst="bentConnector3">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angular 15"/>
          <p:cNvCxnSpPr/>
          <p:nvPr/>
        </p:nvCxnSpPr>
        <p:spPr>
          <a:xfrm flipV="1">
            <a:off x="9842485" y="2138437"/>
            <a:ext cx="682221" cy="251590"/>
          </a:xfrm>
          <a:prstGeom prst="bentConnector3">
            <a:avLst>
              <a:gd name="adj1" fmla="val 50000"/>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22"/>
          <p:cNvSpPr>
            <a:spLocks noChangeArrowheads="1"/>
          </p:cNvSpPr>
          <p:nvPr/>
        </p:nvSpPr>
        <p:spPr bwMode="blackWhite">
          <a:xfrm>
            <a:off x="10524706" y="1774475"/>
            <a:ext cx="1238019" cy="615553"/>
          </a:xfrm>
          <a:prstGeom prst="rect">
            <a:avLst/>
          </a:prstGeom>
          <a:noFill/>
          <a:ln w="9525">
            <a:noFill/>
            <a:miter lim="800000"/>
            <a:headEnd/>
            <a:tailEnd/>
          </a:ln>
          <a:effectLst/>
        </p:spPr>
        <p:txBody>
          <a:bodyPr wrap="square" lIns="0" tIns="0" rIns="0" bIns="0" anchor="ctr" anchorCtr="1">
            <a:spAutoFit/>
          </a:bodyPr>
          <a:lstStyle/>
          <a:p>
            <a:pPr defTabSz="803384" eaLnBrk="0" hangingPunct="0">
              <a:buSzPct val="120000"/>
            </a:pPr>
            <a:r>
              <a:rPr lang="es-ES_tradnl" sz="1000" dirty="0">
                <a:latin typeface="Montserrat" panose="00000500000000000000" pitchFamily="2" charset="0"/>
              </a:rPr>
              <a:t>Se reconoce la experiencia en la prestación del servicio en la ruta</a:t>
            </a:r>
          </a:p>
        </p:txBody>
      </p:sp>
      <p:cxnSp>
        <p:nvCxnSpPr>
          <p:cNvPr id="18" name="Conector angular 17"/>
          <p:cNvCxnSpPr/>
          <p:nvPr/>
        </p:nvCxnSpPr>
        <p:spPr>
          <a:xfrm flipV="1">
            <a:off x="9733447" y="4680304"/>
            <a:ext cx="791258" cy="169611"/>
          </a:xfrm>
          <a:prstGeom prst="bentConnector3">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angular 18"/>
          <p:cNvCxnSpPr/>
          <p:nvPr/>
        </p:nvCxnSpPr>
        <p:spPr>
          <a:xfrm rot="10800000" flipV="1">
            <a:off x="4151788" y="4592416"/>
            <a:ext cx="666653" cy="504843"/>
          </a:xfrm>
          <a:prstGeom prst="bentConnector3">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22"/>
          <p:cNvSpPr>
            <a:spLocks noChangeArrowheads="1"/>
          </p:cNvSpPr>
          <p:nvPr/>
        </p:nvSpPr>
        <p:spPr bwMode="blackWhite">
          <a:xfrm>
            <a:off x="2778744" y="1239722"/>
            <a:ext cx="1189983" cy="2100575"/>
          </a:xfrm>
          <a:prstGeom prst="rect">
            <a:avLst/>
          </a:prstGeom>
          <a:noFill/>
          <a:ln w="9525">
            <a:noFill/>
            <a:miter lim="800000"/>
            <a:headEnd/>
            <a:tailEnd/>
          </a:ln>
          <a:effectLst/>
        </p:spPr>
        <p:txBody>
          <a:bodyPr wrap="square" lIns="0" tIns="0" rIns="0" bIns="0" anchor="ctr" anchorCtr="1">
            <a:spAutoFit/>
          </a:bodyPr>
          <a:lstStyle/>
          <a:p>
            <a:pPr algn="r" defTabSz="803384" eaLnBrk="0" hangingPunct="0">
              <a:buSzPct val="120000"/>
            </a:pPr>
            <a:r>
              <a:rPr lang="es-CO" sz="1050" dirty="0">
                <a:latin typeface="Montserrat" panose="00000500000000000000" pitchFamily="2" charset="0"/>
              </a:rPr>
              <a:t>Se incentivan las mejores prácticas empresariales en relación al equipo humano y capacitación de conductores,  mantenimiento de equipos, y gestión y control de la operación y el seguimiento en vía..</a:t>
            </a:r>
            <a:endParaRPr lang="es-ES_tradnl" sz="1050" dirty="0">
              <a:latin typeface="Montserrat" panose="00000500000000000000" pitchFamily="2" charset="0"/>
            </a:endParaRPr>
          </a:p>
        </p:txBody>
      </p:sp>
      <p:cxnSp>
        <p:nvCxnSpPr>
          <p:cNvPr id="21" name="Conector angular 20"/>
          <p:cNvCxnSpPr/>
          <p:nvPr/>
        </p:nvCxnSpPr>
        <p:spPr>
          <a:xfrm rot="10800000">
            <a:off x="3981198" y="2271010"/>
            <a:ext cx="837245" cy="498767"/>
          </a:xfrm>
          <a:prstGeom prst="bentConnector3">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ángulo 21"/>
          <p:cNvSpPr/>
          <p:nvPr/>
        </p:nvSpPr>
        <p:spPr>
          <a:xfrm>
            <a:off x="291854" y="1013541"/>
            <a:ext cx="2175141" cy="1015663"/>
          </a:xfrm>
          <a:prstGeom prst="rect">
            <a:avLst/>
          </a:prstGeom>
          <a:ln w="28575">
            <a:solidFill>
              <a:srgbClr val="009999"/>
            </a:solidFill>
          </a:ln>
          <a:effectLst>
            <a:glow rad="63500">
              <a:schemeClr val="accent3">
                <a:satMod val="175000"/>
                <a:alpha val="40000"/>
              </a:schemeClr>
            </a:glow>
          </a:effectLst>
        </p:spPr>
        <p:txBody>
          <a:bodyPr wrap="square">
            <a:spAutoFit/>
          </a:bodyPr>
          <a:lstStyle/>
          <a:p>
            <a:pPr algn="ctr"/>
            <a:r>
              <a:rPr lang="es-CO" sz="2000" b="1" dirty="0" smtClean="0">
                <a:solidFill>
                  <a:schemeClr val="bg1">
                    <a:lumMod val="50000"/>
                  </a:schemeClr>
                </a:solidFill>
                <a:latin typeface="Arial Narrow" panose="020B0606020202030204" pitchFamily="34" charset="0"/>
                <a:ea typeface="Calibri" panose="020F0502020204030204" pitchFamily="34" charset="0"/>
                <a:cs typeface="Times New Roman" panose="02020603050405020304" pitchFamily="18" charset="0"/>
              </a:rPr>
              <a:t>ESTRUCTURACIÓN DE PLIEGOS TIPO CON BASE EN:</a:t>
            </a:r>
            <a:endParaRPr lang="es-CO" sz="2000" b="1" dirty="0">
              <a:solidFill>
                <a:schemeClr val="bg1">
                  <a:lumMod val="50000"/>
                </a:schemeClr>
              </a:solidFill>
            </a:endParaRPr>
          </a:p>
        </p:txBody>
      </p:sp>
      <p:sp>
        <p:nvSpPr>
          <p:cNvPr id="23" name="Título 4"/>
          <p:cNvSpPr txBox="1">
            <a:spLocks/>
          </p:cNvSpPr>
          <p:nvPr/>
        </p:nvSpPr>
        <p:spPr>
          <a:xfrm>
            <a:off x="623336" y="192220"/>
            <a:ext cx="5957729" cy="504000"/>
          </a:xfrm>
          <a:prstGeom prst="rect">
            <a:avLst/>
          </a:prstGeom>
          <a:solidFill>
            <a:srgbClr val="5B862E"/>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000" b="1" dirty="0">
                <a:solidFill>
                  <a:schemeClr val="bg1"/>
                </a:solidFill>
                <a:latin typeface="Arial" panose="020B0604020202020204" pitchFamily="34" charset="0"/>
                <a:cs typeface="Arial" panose="020B0604020202020204" pitchFamily="34" charset="0"/>
              </a:rPr>
              <a:t>1. Regulación Inteligente y Seguridad </a:t>
            </a:r>
            <a:r>
              <a:rPr lang="es-CO" sz="2000" b="1" dirty="0" smtClean="0">
                <a:solidFill>
                  <a:schemeClr val="bg1"/>
                </a:solidFill>
                <a:latin typeface="Arial" panose="020B0604020202020204" pitchFamily="34" charset="0"/>
                <a:cs typeface="Arial" panose="020B0604020202020204" pitchFamily="34" charset="0"/>
              </a:rPr>
              <a:t>Jurídica</a:t>
            </a:r>
            <a:endParaRPr lang="es-CO" sz="2000" b="1" dirty="0">
              <a:solidFill>
                <a:schemeClr val="bg1"/>
              </a:solidFill>
              <a:latin typeface="Arial" panose="020B0604020202020204" pitchFamily="34" charset="0"/>
              <a:cs typeface="Arial" panose="020B0604020202020204" pitchFamily="34" charset="0"/>
            </a:endParaRPr>
          </a:p>
        </p:txBody>
      </p:sp>
      <p:sp>
        <p:nvSpPr>
          <p:cNvPr id="24" name="Rectángulo 23">
            <a:extLst>
              <a:ext uri="{FF2B5EF4-FFF2-40B4-BE49-F238E27FC236}">
                <a16:creationId xmlns:a16="http://schemas.microsoft.com/office/drawing/2014/main" id="{AB9BBB21-55D4-C442-88EC-79B61A550E22}"/>
              </a:ext>
            </a:extLst>
          </p:cNvPr>
          <p:cNvSpPr/>
          <p:nvPr/>
        </p:nvSpPr>
        <p:spPr>
          <a:xfrm>
            <a:off x="119336" y="192220"/>
            <a:ext cx="504000" cy="504000"/>
          </a:xfrm>
          <a:prstGeom prst="rect">
            <a:avLst/>
          </a:prstGeom>
          <a:solidFill>
            <a:srgbClr val="8BC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8BC44A"/>
              </a:solidFill>
            </a:endParaRPr>
          </a:p>
        </p:txBody>
      </p:sp>
    </p:spTree>
    <p:extLst>
      <p:ext uri="{BB962C8B-B14F-4D97-AF65-F5344CB8AC3E}">
        <p14:creationId xmlns:p14="http://schemas.microsoft.com/office/powerpoint/2010/main" val="40534330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Paralelogramo 13">
            <a:extLst>
              <a:ext uri="{FF2B5EF4-FFF2-40B4-BE49-F238E27FC236}">
                <a16:creationId xmlns:a16="http://schemas.microsoft.com/office/drawing/2014/main" id="{323634E8-0C11-416B-BE2B-5695F57040B6}"/>
              </a:ext>
            </a:extLst>
          </p:cNvPr>
          <p:cNvSpPr/>
          <p:nvPr/>
        </p:nvSpPr>
        <p:spPr>
          <a:xfrm flipH="1">
            <a:off x="285647" y="2803257"/>
            <a:ext cx="2227130" cy="940653"/>
          </a:xfrm>
          <a:prstGeom prst="parallelogram">
            <a:avLst/>
          </a:prstGeom>
          <a:ln w="28575">
            <a:solidFill>
              <a:srgbClr val="009999"/>
            </a:solidFill>
          </a:ln>
          <a:effectLst>
            <a:glow rad="63500">
              <a:schemeClr val="accent3">
                <a:satMod val="175000"/>
                <a:alpha val="40000"/>
              </a:schemeClr>
            </a:glow>
          </a:effectLst>
        </p:spPr>
        <p:txBody>
          <a:bodyPr wrap="square">
            <a:spAutoFit/>
          </a:bodyPr>
          <a:lstStyle/>
          <a:p>
            <a:pPr algn="ctr"/>
            <a:r>
              <a:rPr lang="es-ES" sz="2000" b="1" dirty="0">
                <a:solidFill>
                  <a:schemeClr val="bg1">
                    <a:lumMod val="50000"/>
                  </a:schemeClr>
                </a:solidFill>
                <a:latin typeface="Arial Narrow" panose="020B0606020202030204" pitchFamily="34" charset="0"/>
                <a:ea typeface="Calibri" panose="020F0502020204030204" pitchFamily="34" charset="0"/>
                <a:cs typeface="Times New Roman" panose="02020603050405020304" pitchFamily="18" charset="0"/>
              </a:rPr>
              <a:t>PRINCIPALES CAMBIOS</a:t>
            </a:r>
          </a:p>
        </p:txBody>
      </p:sp>
      <p:graphicFrame>
        <p:nvGraphicFramePr>
          <p:cNvPr id="13" name="Tabla 12">
            <a:extLst>
              <a:ext uri="{FF2B5EF4-FFF2-40B4-BE49-F238E27FC236}">
                <a16:creationId xmlns:a16="http://schemas.microsoft.com/office/drawing/2014/main" id="{7F50038A-DEE3-4478-A1BC-F8A64090D415}"/>
              </a:ext>
            </a:extLst>
          </p:cNvPr>
          <p:cNvGraphicFramePr>
            <a:graphicFrameLocks noGrp="1"/>
          </p:cNvGraphicFramePr>
          <p:nvPr>
            <p:extLst/>
          </p:nvPr>
        </p:nvGraphicFramePr>
        <p:xfrm>
          <a:off x="3071664" y="1124744"/>
          <a:ext cx="8358216" cy="4297680"/>
        </p:xfrm>
        <a:graphic>
          <a:graphicData uri="http://schemas.openxmlformats.org/drawingml/2006/table">
            <a:tbl>
              <a:tblPr firstRow="1" bandRow="1">
                <a:tableStyleId>{3B4B98B0-60AC-42C2-AFA5-B58CD77FA1E5}</a:tableStyleId>
              </a:tblPr>
              <a:tblGrid>
                <a:gridCol w="1688120">
                  <a:extLst>
                    <a:ext uri="{9D8B030D-6E8A-4147-A177-3AD203B41FA5}">
                      <a16:colId xmlns:a16="http://schemas.microsoft.com/office/drawing/2014/main" val="638794644"/>
                    </a:ext>
                  </a:extLst>
                </a:gridCol>
                <a:gridCol w="2799471">
                  <a:extLst>
                    <a:ext uri="{9D8B030D-6E8A-4147-A177-3AD203B41FA5}">
                      <a16:colId xmlns:a16="http://schemas.microsoft.com/office/drawing/2014/main" val="2278946892"/>
                    </a:ext>
                  </a:extLst>
                </a:gridCol>
                <a:gridCol w="3870625">
                  <a:extLst>
                    <a:ext uri="{9D8B030D-6E8A-4147-A177-3AD203B41FA5}">
                      <a16:colId xmlns:a16="http://schemas.microsoft.com/office/drawing/2014/main" val="538364198"/>
                    </a:ext>
                  </a:extLst>
                </a:gridCol>
              </a:tblGrid>
              <a:tr h="387774">
                <a:tc>
                  <a:txBody>
                    <a:bodyPr/>
                    <a:lstStyle/>
                    <a:p>
                      <a:pPr algn="ctr"/>
                      <a:r>
                        <a:rPr lang="es-CO" sz="1200" dirty="0">
                          <a:latin typeface="Montserrat" panose="00000500000000000000" pitchFamily="2" charset="0"/>
                        </a:rPr>
                        <a:t>FACTOR DE EVALUACIÓN</a:t>
                      </a:r>
                      <a:endParaRPr lang="es-CO" sz="1200" dirty="0">
                        <a:solidFill>
                          <a:schemeClr val="tx1"/>
                        </a:solidFill>
                        <a:latin typeface="Montserrat" panose="00000500000000000000" pitchFamily="2" charset="0"/>
                      </a:endParaRPr>
                    </a:p>
                  </a:txBody>
                  <a:tcPr anchor="ctr"/>
                </a:tc>
                <a:tc>
                  <a:txBody>
                    <a:bodyPr/>
                    <a:lstStyle/>
                    <a:p>
                      <a:pPr algn="ctr"/>
                      <a:r>
                        <a:rPr lang="es-CO" sz="1200" dirty="0">
                          <a:latin typeface="Montserrat" panose="00000500000000000000" pitchFamily="2" charset="0"/>
                        </a:rPr>
                        <a:t>ANTES</a:t>
                      </a:r>
                      <a:endParaRPr lang="es-CO" sz="1200" dirty="0">
                        <a:solidFill>
                          <a:schemeClr val="tx1"/>
                        </a:solidFill>
                        <a:latin typeface="Montserrat" panose="00000500000000000000" pitchFamily="2" charset="0"/>
                      </a:endParaRPr>
                    </a:p>
                  </a:txBody>
                  <a:tcPr anchor="ctr"/>
                </a:tc>
                <a:tc>
                  <a:txBody>
                    <a:bodyPr/>
                    <a:lstStyle/>
                    <a:p>
                      <a:pPr algn="ctr"/>
                      <a:r>
                        <a:rPr lang="es-CO" sz="1200" dirty="0">
                          <a:latin typeface="Montserrat" panose="00000500000000000000" pitchFamily="2" charset="0"/>
                        </a:rPr>
                        <a:t>AHORA</a:t>
                      </a:r>
                      <a:endParaRPr lang="es-CO" sz="1200" dirty="0">
                        <a:solidFill>
                          <a:schemeClr val="tx1"/>
                        </a:solidFill>
                        <a:latin typeface="Montserrat" panose="00000500000000000000" pitchFamily="2" charset="0"/>
                      </a:endParaRPr>
                    </a:p>
                  </a:txBody>
                  <a:tcPr anchor="ctr"/>
                </a:tc>
                <a:extLst>
                  <a:ext uri="{0D108BD9-81ED-4DB2-BD59-A6C34878D82A}">
                    <a16:rowId xmlns:a16="http://schemas.microsoft.com/office/drawing/2014/main" val="1661217281"/>
                  </a:ext>
                </a:extLst>
              </a:tr>
              <a:tr h="387774">
                <a:tc>
                  <a:txBody>
                    <a:bodyPr/>
                    <a:lstStyle/>
                    <a:p>
                      <a:pPr algn="ctr"/>
                      <a:r>
                        <a:rPr lang="es-CO" sz="1200" b="1" dirty="0">
                          <a:solidFill>
                            <a:srgbClr val="006666"/>
                          </a:solidFill>
                          <a:latin typeface="Montserrat" panose="00000500000000000000" pitchFamily="2" charset="0"/>
                        </a:rPr>
                        <a:t>Seguridad.</a:t>
                      </a:r>
                    </a:p>
                    <a:p>
                      <a:pPr algn="ctr"/>
                      <a:r>
                        <a:rPr lang="es-CO" sz="1200" b="1" dirty="0">
                          <a:solidFill>
                            <a:srgbClr val="006666"/>
                          </a:solidFill>
                          <a:latin typeface="Montserrat" panose="00000500000000000000" pitchFamily="2" charset="0"/>
                        </a:rPr>
                        <a:t>Programa de mantenimiento y revisión técnica</a:t>
                      </a:r>
                    </a:p>
                    <a:p>
                      <a:pPr algn="ctr"/>
                      <a:r>
                        <a:rPr lang="es-CO" sz="1200" dirty="0">
                          <a:solidFill>
                            <a:schemeClr val="tx2"/>
                          </a:solidFill>
                          <a:latin typeface="Montserrat" panose="00000500000000000000" pitchFamily="2" charset="0"/>
                        </a:rPr>
                        <a:t>(25 PUNTOS)</a:t>
                      </a:r>
                    </a:p>
                  </a:txBody>
                  <a:tcPr anchor="ctr"/>
                </a:tc>
                <a:tc>
                  <a:txBody>
                    <a:bodyPr/>
                    <a:lstStyle/>
                    <a:p>
                      <a:pPr marL="285750" indent="-285750" algn="just">
                        <a:buFont typeface="Arial" panose="020B0604020202020204" pitchFamily="34" charset="0"/>
                        <a:buChar char="•"/>
                      </a:pPr>
                      <a:r>
                        <a:rPr lang="es-CO" sz="1200" b="0" dirty="0">
                          <a:latin typeface="Montserrat" panose="00000500000000000000" pitchFamily="2" charset="0"/>
                        </a:rPr>
                        <a:t>Se </a:t>
                      </a:r>
                      <a:r>
                        <a:rPr lang="es-CO" sz="1200" b="0" dirty="0" smtClean="0">
                          <a:latin typeface="Montserrat" panose="00000500000000000000" pitchFamily="2" charset="0"/>
                        </a:rPr>
                        <a:t>otorgaba </a:t>
                      </a:r>
                      <a:r>
                        <a:rPr lang="es-CO" sz="1200" b="0" dirty="0">
                          <a:solidFill>
                            <a:schemeClr val="tx2"/>
                          </a:solidFill>
                          <a:latin typeface="Montserrat" panose="00000500000000000000" pitchFamily="2" charset="0"/>
                        </a:rPr>
                        <a:t>puntaje si acreditaba taller propio o arrendado.</a:t>
                      </a:r>
                    </a:p>
                    <a:p>
                      <a:pPr marL="285750" indent="-285750" algn="just">
                        <a:buFont typeface="Arial" panose="020B0604020202020204" pitchFamily="34" charset="0"/>
                        <a:buChar char="•"/>
                      </a:pPr>
                      <a:r>
                        <a:rPr lang="es-CO" sz="1200" b="0" dirty="0">
                          <a:solidFill>
                            <a:schemeClr val="tx2"/>
                          </a:solidFill>
                          <a:latin typeface="Montserrat" panose="00000500000000000000" pitchFamily="2" charset="0"/>
                        </a:rPr>
                        <a:t>No era claro el porcentaje de  fichas </a:t>
                      </a:r>
                      <a:r>
                        <a:rPr lang="es-CO" sz="1200" b="0" dirty="0">
                          <a:latin typeface="Montserrat" panose="00000500000000000000" pitchFamily="2" charset="0"/>
                        </a:rPr>
                        <a:t>de revisión a entregar.</a:t>
                      </a:r>
                    </a:p>
                    <a:p>
                      <a:pPr marL="285750" indent="-285750" algn="just">
                        <a:buFont typeface="Arial" panose="020B0604020202020204" pitchFamily="34" charset="0"/>
                        <a:buChar char="•"/>
                      </a:pPr>
                      <a:r>
                        <a:rPr lang="es-CO" sz="1200" b="0" dirty="0">
                          <a:latin typeface="Montserrat" panose="00000500000000000000" pitchFamily="2" charset="0"/>
                        </a:rPr>
                        <a:t>Las fichas de revisión contenían </a:t>
                      </a:r>
                      <a:r>
                        <a:rPr lang="es-CO" sz="1200" b="0" dirty="0">
                          <a:solidFill>
                            <a:schemeClr val="tx2"/>
                          </a:solidFill>
                          <a:latin typeface="Montserrat" panose="00000500000000000000" pitchFamily="2" charset="0"/>
                        </a:rPr>
                        <a:t>definiciones poco técnicas</a:t>
                      </a:r>
                      <a:r>
                        <a:rPr lang="es-CO" sz="1200" b="0" dirty="0">
                          <a:latin typeface="Montserrat" panose="00000500000000000000" pitchFamily="2" charset="0"/>
                        </a:rPr>
                        <a:t> y el contenido de la misma era de carácter general.</a:t>
                      </a:r>
                    </a:p>
                  </a:txBody>
                  <a:tcPr/>
                </a:tc>
                <a:tc>
                  <a:txBody>
                    <a:bodyPr/>
                    <a:lstStyle/>
                    <a:p>
                      <a:pPr marL="285750" indent="-285750" algn="just">
                        <a:buFont typeface="Arial" panose="020B0604020202020204" pitchFamily="34" charset="0"/>
                        <a:buChar char="•"/>
                      </a:pPr>
                      <a:r>
                        <a:rPr lang="es-CO" sz="1200" b="0" dirty="0" smtClean="0">
                          <a:latin typeface="Montserrat" panose="00000500000000000000" pitchFamily="2" charset="0"/>
                        </a:rPr>
                        <a:t>Se otorga </a:t>
                      </a:r>
                      <a:r>
                        <a:rPr lang="es-CO" sz="1200" b="0" dirty="0" smtClean="0">
                          <a:solidFill>
                            <a:schemeClr val="tx2"/>
                          </a:solidFill>
                          <a:latin typeface="Montserrat" panose="00000500000000000000" pitchFamily="2" charset="0"/>
                        </a:rPr>
                        <a:t>puntaje</a:t>
                      </a:r>
                      <a:r>
                        <a:rPr lang="es-CO" sz="1200" b="0" baseline="0" dirty="0" smtClean="0">
                          <a:solidFill>
                            <a:schemeClr val="tx2"/>
                          </a:solidFill>
                          <a:latin typeface="Montserrat" panose="00000500000000000000" pitchFamily="2" charset="0"/>
                        </a:rPr>
                        <a:t> diferenciado </a:t>
                      </a:r>
                      <a:r>
                        <a:rPr lang="es-CO" sz="1200" b="0" baseline="0" dirty="0" smtClean="0">
                          <a:latin typeface="Montserrat" panose="00000500000000000000" pitchFamily="2" charset="0"/>
                        </a:rPr>
                        <a:t>al que tiene taller propio, taller arrendado, e ingeniero vinculado.</a:t>
                      </a:r>
                      <a:endParaRPr lang="es-CO" sz="1200" b="0" dirty="0" smtClean="0">
                        <a:latin typeface="Montserrat" panose="00000500000000000000" pitchFamily="2" charset="0"/>
                      </a:endParaRPr>
                    </a:p>
                    <a:p>
                      <a:pPr marL="285750" indent="-285750" algn="just">
                        <a:buFont typeface="Arial" panose="020B0604020202020204" pitchFamily="34" charset="0"/>
                        <a:buChar char="•"/>
                      </a:pPr>
                      <a:r>
                        <a:rPr lang="es-CO" sz="1200" b="0" dirty="0" smtClean="0">
                          <a:latin typeface="Montserrat" panose="00000500000000000000" pitchFamily="2" charset="0"/>
                        </a:rPr>
                        <a:t>Se </a:t>
                      </a:r>
                      <a:r>
                        <a:rPr lang="es-CO" sz="1200" b="0" dirty="0">
                          <a:latin typeface="Montserrat" panose="00000500000000000000" pitchFamily="2" charset="0"/>
                        </a:rPr>
                        <a:t>otorga </a:t>
                      </a:r>
                      <a:r>
                        <a:rPr lang="es-CO" sz="1200" b="0" dirty="0">
                          <a:solidFill>
                            <a:schemeClr val="tx2"/>
                          </a:solidFill>
                          <a:latin typeface="Montserrat" panose="00000500000000000000" pitchFamily="2" charset="0"/>
                        </a:rPr>
                        <a:t>puntaje al programa y a las fichas técnicas de revisión y mantenimiento.</a:t>
                      </a:r>
                    </a:p>
                    <a:p>
                      <a:pPr marL="285750" indent="-285750" algn="just">
                        <a:buFont typeface="Arial" panose="020B0604020202020204" pitchFamily="34" charset="0"/>
                        <a:buChar char="•"/>
                      </a:pPr>
                      <a:r>
                        <a:rPr lang="es-CO" sz="1200" b="0" dirty="0">
                          <a:latin typeface="Montserrat" panose="00000500000000000000" pitchFamily="2" charset="0"/>
                        </a:rPr>
                        <a:t>Se solicita el </a:t>
                      </a:r>
                      <a:r>
                        <a:rPr lang="es-CO" sz="1200" b="0" dirty="0" smtClean="0">
                          <a:solidFill>
                            <a:schemeClr val="tx2"/>
                          </a:solidFill>
                          <a:latin typeface="Montserrat" panose="00000500000000000000" pitchFamily="2" charset="0"/>
                        </a:rPr>
                        <a:t>10% </a:t>
                      </a:r>
                      <a:r>
                        <a:rPr lang="es-CO" sz="1200" b="0" dirty="0">
                          <a:solidFill>
                            <a:schemeClr val="tx2"/>
                          </a:solidFill>
                          <a:latin typeface="Montserrat" panose="00000500000000000000" pitchFamily="2" charset="0"/>
                        </a:rPr>
                        <a:t>de  las fichas de revisión, </a:t>
                      </a:r>
                      <a:r>
                        <a:rPr lang="es-CO" sz="1200" b="0" dirty="0">
                          <a:latin typeface="Montserrat" panose="00000500000000000000" pitchFamily="2" charset="0"/>
                        </a:rPr>
                        <a:t>para garantizar una evaluación </a:t>
                      </a:r>
                      <a:r>
                        <a:rPr lang="es-CO" sz="1200" b="0" dirty="0" smtClean="0">
                          <a:latin typeface="Montserrat" panose="00000500000000000000" pitchFamily="2" charset="0"/>
                        </a:rPr>
                        <a:t>objetiva</a:t>
                      </a:r>
                      <a:r>
                        <a:rPr lang="es-CO" sz="1200" b="0" dirty="0">
                          <a:latin typeface="Montserrat" panose="00000500000000000000" pitchFamily="2" charset="0"/>
                        </a:rPr>
                        <a:t>.</a:t>
                      </a:r>
                    </a:p>
                    <a:p>
                      <a:pPr marL="285750" indent="-285750" algn="just">
                        <a:buFont typeface="Arial" panose="020B0604020202020204" pitchFamily="34" charset="0"/>
                        <a:buChar char="•"/>
                      </a:pPr>
                      <a:r>
                        <a:rPr lang="es-CO" sz="1200" b="0" dirty="0">
                          <a:latin typeface="Montserrat" panose="00000500000000000000" pitchFamily="2" charset="0"/>
                        </a:rPr>
                        <a:t>Se establece una tabla de </a:t>
                      </a:r>
                      <a:r>
                        <a:rPr lang="es-CO" sz="1200" b="0" dirty="0">
                          <a:solidFill>
                            <a:schemeClr val="tx2"/>
                          </a:solidFill>
                          <a:latin typeface="Montserrat" panose="00000500000000000000" pitchFamily="2" charset="0"/>
                        </a:rPr>
                        <a:t>disminución de puntaje </a:t>
                      </a:r>
                      <a:r>
                        <a:rPr lang="es-CO" sz="1200" b="0" dirty="0">
                          <a:latin typeface="Montserrat" panose="00000500000000000000" pitchFamily="2" charset="0"/>
                        </a:rPr>
                        <a:t>en función de </a:t>
                      </a:r>
                      <a:r>
                        <a:rPr lang="es-CO" sz="1200" b="0" dirty="0">
                          <a:solidFill>
                            <a:schemeClr val="tx2"/>
                          </a:solidFill>
                          <a:latin typeface="Montserrat" panose="00000500000000000000" pitchFamily="2" charset="0"/>
                        </a:rPr>
                        <a:t>fichas incompletas.</a:t>
                      </a:r>
                    </a:p>
                    <a:p>
                      <a:pPr marL="285750" indent="-285750" algn="just">
                        <a:buFont typeface="Arial" panose="020B0604020202020204" pitchFamily="34" charset="0"/>
                        <a:buChar char="•"/>
                      </a:pPr>
                      <a:r>
                        <a:rPr lang="es-CO" sz="1200" b="0" dirty="0">
                          <a:latin typeface="Montserrat" panose="00000500000000000000" pitchFamily="2" charset="0"/>
                        </a:rPr>
                        <a:t>Las fichas de revisión se adecúan a la norma técnica y se exige una </a:t>
                      </a:r>
                      <a:r>
                        <a:rPr lang="es-CO" sz="1200" b="0" dirty="0">
                          <a:solidFill>
                            <a:schemeClr val="tx2"/>
                          </a:solidFill>
                          <a:latin typeface="Montserrat" panose="00000500000000000000" pitchFamily="2" charset="0"/>
                        </a:rPr>
                        <a:t>revisión más detallada de los vehículos.</a:t>
                      </a:r>
                    </a:p>
                  </a:txBody>
                  <a:tcPr/>
                </a:tc>
                <a:extLst>
                  <a:ext uri="{0D108BD9-81ED-4DB2-BD59-A6C34878D82A}">
                    <a16:rowId xmlns:a16="http://schemas.microsoft.com/office/drawing/2014/main" val="3097548298"/>
                  </a:ext>
                </a:extLst>
              </a:tr>
              <a:tr h="387774">
                <a:tc>
                  <a:txBody>
                    <a:bodyPr/>
                    <a:lstStyle/>
                    <a:p>
                      <a:pPr algn="ctr"/>
                      <a:r>
                        <a:rPr lang="es-CO" sz="1200" b="1" dirty="0">
                          <a:solidFill>
                            <a:srgbClr val="006666"/>
                          </a:solidFill>
                          <a:latin typeface="Montserrat" panose="00000500000000000000" pitchFamily="2" charset="0"/>
                        </a:rPr>
                        <a:t>Seguridad.</a:t>
                      </a:r>
                    </a:p>
                    <a:p>
                      <a:pPr algn="ctr"/>
                      <a:r>
                        <a:rPr lang="es-CO" sz="1200" b="1" dirty="0">
                          <a:solidFill>
                            <a:srgbClr val="006666"/>
                          </a:solidFill>
                          <a:latin typeface="Montserrat" panose="00000500000000000000" pitchFamily="2" charset="0"/>
                        </a:rPr>
                        <a:t>Capacitación a conductores</a:t>
                      </a:r>
                    </a:p>
                    <a:p>
                      <a:pPr algn="ctr"/>
                      <a:r>
                        <a:rPr lang="es-CO" sz="1200" dirty="0">
                          <a:solidFill>
                            <a:schemeClr val="tx2"/>
                          </a:solidFill>
                          <a:latin typeface="Montserrat" panose="00000500000000000000" pitchFamily="2" charset="0"/>
                        </a:rPr>
                        <a:t>(15 PUNTOS)</a:t>
                      </a:r>
                    </a:p>
                  </a:txBody>
                  <a:tcPr anchor="ctr"/>
                </a:tc>
                <a:tc>
                  <a:txBody>
                    <a:bodyPr/>
                    <a:lstStyle/>
                    <a:p>
                      <a:pPr marL="285750" indent="-285750" algn="just">
                        <a:buFont typeface="Arial" panose="020B0604020202020204" pitchFamily="34" charset="0"/>
                        <a:buChar char="•"/>
                      </a:pPr>
                      <a:r>
                        <a:rPr lang="es-CO" sz="1200" b="0" dirty="0">
                          <a:latin typeface="Montserrat" panose="00000500000000000000" pitchFamily="2" charset="0"/>
                        </a:rPr>
                        <a:t>Se solicitaban </a:t>
                      </a:r>
                      <a:r>
                        <a:rPr lang="es-CO" sz="1200" b="0" dirty="0">
                          <a:solidFill>
                            <a:schemeClr val="tx2"/>
                          </a:solidFill>
                          <a:latin typeface="Montserrat" panose="00000500000000000000" pitchFamily="2" charset="0"/>
                        </a:rPr>
                        <a:t>20 horas anuales.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200" b="0" dirty="0">
                          <a:latin typeface="Montserrat" panose="00000500000000000000" pitchFamily="2" charset="0"/>
                        </a:rPr>
                        <a:t>La capacitación se permitía en </a:t>
                      </a:r>
                      <a:r>
                        <a:rPr lang="es-CO" sz="1200" b="0" dirty="0">
                          <a:solidFill>
                            <a:schemeClr val="tx2"/>
                          </a:solidFill>
                          <a:latin typeface="Montserrat" panose="00000500000000000000" pitchFamily="2" charset="0"/>
                        </a:rPr>
                        <a:t>cualquier curso.</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200" b="0" dirty="0">
                          <a:latin typeface="Montserrat" panose="00000500000000000000" pitchFamily="2" charset="0"/>
                        </a:rPr>
                        <a:t>Se otorgaba </a:t>
                      </a:r>
                      <a:r>
                        <a:rPr lang="es-CO" sz="1200" b="0" dirty="0">
                          <a:solidFill>
                            <a:schemeClr val="tx2"/>
                          </a:solidFill>
                          <a:latin typeface="Montserrat" panose="00000500000000000000" pitchFamily="2" charset="0"/>
                        </a:rPr>
                        <a:t>puntaje </a:t>
                      </a:r>
                      <a:r>
                        <a:rPr lang="es-CO" sz="1200" b="0" dirty="0">
                          <a:latin typeface="Montserrat" panose="00000500000000000000" pitchFamily="2" charset="0"/>
                        </a:rPr>
                        <a:t>únicamente en función de las </a:t>
                      </a:r>
                      <a:r>
                        <a:rPr lang="es-CO" sz="1200" b="0" dirty="0">
                          <a:solidFill>
                            <a:schemeClr val="tx2"/>
                          </a:solidFill>
                          <a:latin typeface="Montserrat" panose="00000500000000000000" pitchFamily="2" charset="0"/>
                        </a:rPr>
                        <a:t>horas acreditadas </a:t>
                      </a:r>
                      <a:r>
                        <a:rPr lang="es-CO" sz="1200" b="0" dirty="0">
                          <a:latin typeface="Montserrat" panose="00000500000000000000" pitchFamily="2" charset="0"/>
                        </a:rPr>
                        <a:t>por los conductores presentados.</a:t>
                      </a:r>
                    </a:p>
                  </a:txBody>
                  <a:tcPr/>
                </a:tc>
                <a:tc>
                  <a:txBody>
                    <a:bodyPr/>
                    <a:lstStyle/>
                    <a:p>
                      <a:pPr marL="285750" indent="-285750" algn="just">
                        <a:buFont typeface="Arial" panose="020B0604020202020204" pitchFamily="34" charset="0"/>
                        <a:buChar char="•"/>
                      </a:pPr>
                      <a:r>
                        <a:rPr lang="es-CO" sz="1200" b="0" dirty="0">
                          <a:latin typeface="Montserrat" panose="00000500000000000000" pitchFamily="2" charset="0"/>
                        </a:rPr>
                        <a:t>Se solicitan </a:t>
                      </a:r>
                      <a:r>
                        <a:rPr lang="es-CO" sz="1200" b="0" dirty="0">
                          <a:solidFill>
                            <a:schemeClr val="tx2"/>
                          </a:solidFill>
                          <a:latin typeface="Montserrat" panose="00000500000000000000" pitchFamily="2" charset="0"/>
                        </a:rPr>
                        <a:t>40 horas en los 2 últimos años.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200" b="0" dirty="0">
                          <a:latin typeface="Montserrat" panose="00000500000000000000" pitchFamily="2" charset="0"/>
                        </a:rPr>
                        <a:t>La capacitación debe realizarse en ciertos </a:t>
                      </a:r>
                      <a:r>
                        <a:rPr lang="es-CO" sz="1200" b="0" dirty="0">
                          <a:solidFill>
                            <a:schemeClr val="tx2"/>
                          </a:solidFill>
                          <a:latin typeface="Montserrat" panose="00000500000000000000" pitchFamily="2" charset="0"/>
                        </a:rPr>
                        <a:t>cursos específicos orientados a la seguridad vial y mantenimiento mecánico </a:t>
                      </a:r>
                      <a:r>
                        <a:rPr lang="es-CO" sz="1200" b="0" dirty="0">
                          <a:latin typeface="Montserrat" panose="00000500000000000000" pitchFamily="2" charset="0"/>
                        </a:rPr>
                        <a:t>de los vehículos.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200" b="0" dirty="0">
                          <a:latin typeface="Montserrat" panose="00000500000000000000" pitchFamily="2" charset="0"/>
                        </a:rPr>
                        <a:t>Se otorga puntaje en función de las </a:t>
                      </a:r>
                      <a:r>
                        <a:rPr lang="es-CO" sz="1200" b="0" dirty="0">
                          <a:solidFill>
                            <a:schemeClr val="tx2"/>
                          </a:solidFill>
                          <a:latin typeface="Montserrat" panose="00000500000000000000" pitchFamily="2" charset="0"/>
                        </a:rPr>
                        <a:t>horas de capacitación y el porcentaje de conductores capacitados.</a:t>
                      </a:r>
                    </a:p>
                  </a:txBody>
                  <a:tcPr/>
                </a:tc>
                <a:extLst>
                  <a:ext uri="{0D108BD9-81ED-4DB2-BD59-A6C34878D82A}">
                    <a16:rowId xmlns:a16="http://schemas.microsoft.com/office/drawing/2014/main" val="2248462650"/>
                  </a:ext>
                </a:extLst>
              </a:tr>
            </a:tbl>
          </a:graphicData>
        </a:graphic>
      </p:graphicFrame>
      <p:pic>
        <p:nvPicPr>
          <p:cNvPr id="16" name="Imagen 15">
            <a:extLst>
              <a:ext uri="{FF2B5EF4-FFF2-40B4-BE49-F238E27FC236}">
                <a16:creationId xmlns:a16="http://schemas.microsoft.com/office/drawing/2014/main" id="{59C44833-5CA0-9441-A014-2990F74FBE33}"/>
              </a:ext>
            </a:extLst>
          </p:cNvPr>
          <p:cNvPicPr>
            <a:picLocks noChangeAspect="1"/>
          </p:cNvPicPr>
          <p:nvPr/>
        </p:nvPicPr>
        <p:blipFill rotWithShape="1">
          <a:blip r:embed="rId2">
            <a:extLst>
              <a:ext uri="{28A0092B-C50C-407E-A947-70E740481C1C}">
                <a14:useLocalDpi xmlns:a14="http://schemas.microsoft.com/office/drawing/2010/main" val="0"/>
              </a:ext>
            </a:extLst>
          </a:blip>
          <a:srcRect l="1" r="1566" b="4445"/>
          <a:stretch/>
        </p:blipFill>
        <p:spPr>
          <a:xfrm flipH="1">
            <a:off x="0" y="5056633"/>
            <a:ext cx="4933990" cy="1801368"/>
          </a:xfrm>
          <a:prstGeom prst="rect">
            <a:avLst/>
          </a:prstGeom>
        </p:spPr>
      </p:pic>
      <p:pic>
        <p:nvPicPr>
          <p:cNvPr id="17" name="Imagen 16">
            <a:extLst>
              <a:ext uri="{FF2B5EF4-FFF2-40B4-BE49-F238E27FC236}">
                <a16:creationId xmlns:a16="http://schemas.microsoft.com/office/drawing/2014/main" id="{77B5C408-F52E-E844-9E98-B9DD487DE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483" y="6107179"/>
            <a:ext cx="2641090" cy="524641"/>
          </a:xfrm>
          <a:prstGeom prst="rect">
            <a:avLst/>
          </a:prstGeom>
        </p:spPr>
      </p:pic>
      <p:sp>
        <p:nvSpPr>
          <p:cNvPr id="8" name="Título 4"/>
          <p:cNvSpPr txBox="1">
            <a:spLocks/>
          </p:cNvSpPr>
          <p:nvPr/>
        </p:nvSpPr>
        <p:spPr>
          <a:xfrm>
            <a:off x="623336" y="192220"/>
            <a:ext cx="5957729" cy="504000"/>
          </a:xfrm>
          <a:prstGeom prst="rect">
            <a:avLst/>
          </a:prstGeom>
          <a:solidFill>
            <a:srgbClr val="5B862E"/>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000" b="1" dirty="0">
                <a:solidFill>
                  <a:schemeClr val="bg1"/>
                </a:solidFill>
                <a:latin typeface="Arial" panose="020B0604020202020204" pitchFamily="34" charset="0"/>
                <a:cs typeface="Arial" panose="020B0604020202020204" pitchFamily="34" charset="0"/>
              </a:rPr>
              <a:t>1. Regulación Inteligente y Seguridad </a:t>
            </a:r>
            <a:r>
              <a:rPr lang="es-CO" sz="2000" b="1" dirty="0" smtClean="0">
                <a:solidFill>
                  <a:schemeClr val="bg1"/>
                </a:solidFill>
                <a:latin typeface="Arial" panose="020B0604020202020204" pitchFamily="34" charset="0"/>
                <a:cs typeface="Arial" panose="020B0604020202020204" pitchFamily="34" charset="0"/>
              </a:rPr>
              <a:t>Jurídica</a:t>
            </a:r>
            <a:endParaRPr lang="es-CO" sz="2000" b="1" dirty="0">
              <a:solidFill>
                <a:schemeClr val="bg1"/>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AB9BBB21-55D4-C442-88EC-79B61A550E22}"/>
              </a:ext>
            </a:extLst>
          </p:cNvPr>
          <p:cNvSpPr/>
          <p:nvPr/>
        </p:nvSpPr>
        <p:spPr>
          <a:xfrm>
            <a:off x="119336" y="192220"/>
            <a:ext cx="504000" cy="504000"/>
          </a:xfrm>
          <a:prstGeom prst="rect">
            <a:avLst/>
          </a:prstGeom>
          <a:solidFill>
            <a:srgbClr val="8BC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8BC44A"/>
              </a:solidFill>
            </a:endParaRPr>
          </a:p>
        </p:txBody>
      </p:sp>
    </p:spTree>
    <p:extLst>
      <p:ext uri="{BB962C8B-B14F-4D97-AF65-F5344CB8AC3E}">
        <p14:creationId xmlns:p14="http://schemas.microsoft.com/office/powerpoint/2010/main" val="2036205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3" name="Tabla 12">
            <a:extLst>
              <a:ext uri="{FF2B5EF4-FFF2-40B4-BE49-F238E27FC236}">
                <a16:creationId xmlns:a16="http://schemas.microsoft.com/office/drawing/2014/main" id="{7F50038A-DEE3-4478-A1BC-F8A64090D415}"/>
              </a:ext>
            </a:extLst>
          </p:cNvPr>
          <p:cNvGraphicFramePr>
            <a:graphicFrameLocks noGrp="1"/>
          </p:cNvGraphicFramePr>
          <p:nvPr>
            <p:extLst/>
          </p:nvPr>
        </p:nvGraphicFramePr>
        <p:xfrm>
          <a:off x="3334811" y="1033303"/>
          <a:ext cx="8385194" cy="4480560"/>
        </p:xfrm>
        <a:graphic>
          <a:graphicData uri="http://schemas.openxmlformats.org/drawingml/2006/table">
            <a:tbl>
              <a:tblPr firstRow="1" bandRow="1">
                <a:tableStyleId>{3B4B98B0-60AC-42C2-AFA5-B58CD77FA1E5}</a:tableStyleId>
              </a:tblPr>
              <a:tblGrid>
                <a:gridCol w="1693569">
                  <a:extLst>
                    <a:ext uri="{9D8B030D-6E8A-4147-A177-3AD203B41FA5}">
                      <a16:colId xmlns:a16="http://schemas.microsoft.com/office/drawing/2014/main" val="638794644"/>
                    </a:ext>
                  </a:extLst>
                </a:gridCol>
                <a:gridCol w="2808507">
                  <a:extLst>
                    <a:ext uri="{9D8B030D-6E8A-4147-A177-3AD203B41FA5}">
                      <a16:colId xmlns:a16="http://schemas.microsoft.com/office/drawing/2014/main" val="2278946892"/>
                    </a:ext>
                  </a:extLst>
                </a:gridCol>
                <a:gridCol w="3883118">
                  <a:extLst>
                    <a:ext uri="{9D8B030D-6E8A-4147-A177-3AD203B41FA5}">
                      <a16:colId xmlns:a16="http://schemas.microsoft.com/office/drawing/2014/main" val="538364198"/>
                    </a:ext>
                  </a:extLst>
                </a:gridCol>
              </a:tblGrid>
              <a:tr h="456694">
                <a:tc>
                  <a:txBody>
                    <a:bodyPr/>
                    <a:lstStyle/>
                    <a:p>
                      <a:pPr algn="ctr"/>
                      <a:r>
                        <a:rPr lang="es-CO" sz="1200" dirty="0">
                          <a:latin typeface="Montserrat" panose="00000500000000000000" pitchFamily="2" charset="0"/>
                        </a:rPr>
                        <a:t>FACTOR DE EVALUACIÓN</a:t>
                      </a:r>
                      <a:endParaRPr lang="es-CO" sz="1200" dirty="0">
                        <a:solidFill>
                          <a:schemeClr val="tx1"/>
                        </a:solidFill>
                        <a:latin typeface="Montserrat" panose="00000500000000000000" pitchFamily="2" charset="0"/>
                      </a:endParaRPr>
                    </a:p>
                  </a:txBody>
                  <a:tcPr anchor="ctr"/>
                </a:tc>
                <a:tc>
                  <a:txBody>
                    <a:bodyPr/>
                    <a:lstStyle/>
                    <a:p>
                      <a:pPr algn="ctr"/>
                      <a:r>
                        <a:rPr lang="es-CO" sz="1200" dirty="0">
                          <a:latin typeface="Montserrat" panose="00000500000000000000" pitchFamily="2" charset="0"/>
                        </a:rPr>
                        <a:t>ANTES</a:t>
                      </a:r>
                      <a:endParaRPr lang="es-CO" sz="1200" dirty="0">
                        <a:solidFill>
                          <a:schemeClr val="tx1"/>
                        </a:solidFill>
                        <a:latin typeface="Montserrat" panose="00000500000000000000" pitchFamily="2" charset="0"/>
                      </a:endParaRPr>
                    </a:p>
                  </a:txBody>
                  <a:tcPr anchor="ctr"/>
                </a:tc>
                <a:tc>
                  <a:txBody>
                    <a:bodyPr/>
                    <a:lstStyle/>
                    <a:p>
                      <a:pPr algn="ctr"/>
                      <a:r>
                        <a:rPr lang="es-CO" sz="1200" dirty="0">
                          <a:latin typeface="Montserrat" panose="00000500000000000000" pitchFamily="2" charset="0"/>
                        </a:rPr>
                        <a:t>AHORA</a:t>
                      </a:r>
                      <a:endParaRPr lang="es-CO" sz="1200" dirty="0">
                        <a:solidFill>
                          <a:schemeClr val="tx1"/>
                        </a:solidFill>
                        <a:latin typeface="Montserrat" panose="00000500000000000000" pitchFamily="2" charset="0"/>
                      </a:endParaRPr>
                    </a:p>
                  </a:txBody>
                  <a:tcPr anchor="ctr"/>
                </a:tc>
                <a:extLst>
                  <a:ext uri="{0D108BD9-81ED-4DB2-BD59-A6C34878D82A}">
                    <a16:rowId xmlns:a16="http://schemas.microsoft.com/office/drawing/2014/main" val="1661217281"/>
                  </a:ext>
                </a:extLst>
              </a:tr>
              <a:tr h="1004728">
                <a:tc>
                  <a:txBody>
                    <a:bodyPr/>
                    <a:lstStyle/>
                    <a:p>
                      <a:pPr algn="ctr"/>
                      <a:r>
                        <a:rPr lang="es-ES" sz="1200" b="1" dirty="0" smtClean="0">
                          <a:solidFill>
                            <a:srgbClr val="006666"/>
                          </a:solidFill>
                          <a:latin typeface="Montserrat" panose="00000500000000000000" pitchFamily="2" charset="0"/>
                        </a:rPr>
                        <a:t>Seguridad.</a:t>
                      </a:r>
                    </a:p>
                    <a:p>
                      <a:pPr algn="ctr"/>
                      <a:r>
                        <a:rPr lang="es-ES" sz="1200" b="1" dirty="0" smtClean="0">
                          <a:solidFill>
                            <a:srgbClr val="006666"/>
                          </a:solidFill>
                          <a:latin typeface="Montserrat" panose="00000500000000000000" pitchFamily="2" charset="0"/>
                        </a:rPr>
                        <a:t>Control y asistencia en ruta</a:t>
                      </a:r>
                    </a:p>
                    <a:p>
                      <a:pPr algn="ctr"/>
                      <a:r>
                        <a:rPr lang="es-CO" sz="1200" dirty="0" smtClean="0">
                          <a:solidFill>
                            <a:schemeClr val="tx2"/>
                          </a:solidFill>
                          <a:latin typeface="Montserrat" panose="00000500000000000000" pitchFamily="2" charset="0"/>
                        </a:rPr>
                        <a:t>(10 </a:t>
                      </a:r>
                      <a:r>
                        <a:rPr lang="es-CO" sz="1200" dirty="0">
                          <a:solidFill>
                            <a:schemeClr val="tx2"/>
                          </a:solidFill>
                          <a:latin typeface="Montserrat" panose="00000500000000000000" pitchFamily="2" charset="0"/>
                        </a:rPr>
                        <a:t>PUNTOS)</a:t>
                      </a:r>
                    </a:p>
                  </a:txBody>
                  <a:tcPr anchor="ctr"/>
                </a:tc>
                <a:tc>
                  <a:txBody>
                    <a:bodyPr/>
                    <a:lstStyle/>
                    <a:p>
                      <a:pPr marL="285750" indent="-285750" algn="just">
                        <a:buFont typeface="Arial" panose="020B0604020202020204" pitchFamily="34" charset="0"/>
                        <a:buChar char="•"/>
                      </a:pPr>
                      <a:r>
                        <a:rPr lang="es-CO" sz="1200" b="0" dirty="0">
                          <a:latin typeface="Montserrat" panose="00000500000000000000" pitchFamily="2" charset="0"/>
                        </a:rPr>
                        <a:t>Se solicitaba un </a:t>
                      </a:r>
                      <a:r>
                        <a:rPr lang="es-CO" sz="1200" b="0" dirty="0">
                          <a:solidFill>
                            <a:schemeClr val="tx2"/>
                          </a:solidFill>
                          <a:latin typeface="Montserrat" panose="00000500000000000000" pitchFamily="2" charset="0"/>
                        </a:rPr>
                        <a:t>dispositivo de control y asistencia</a:t>
                      </a:r>
                      <a:r>
                        <a:rPr lang="es-CO" sz="1200" b="0" dirty="0">
                          <a:latin typeface="Montserrat" panose="00000500000000000000" pitchFamily="2" charset="0"/>
                        </a:rPr>
                        <a:t> en ruta con comunicación a una </a:t>
                      </a:r>
                      <a:r>
                        <a:rPr lang="es-CO" sz="1200" b="0" dirty="0">
                          <a:solidFill>
                            <a:schemeClr val="tx2"/>
                          </a:solidFill>
                          <a:latin typeface="Montserrat" panose="00000500000000000000" pitchFamily="2" charset="0"/>
                        </a:rPr>
                        <a:t>central de operaciones</a:t>
                      </a:r>
                      <a:r>
                        <a:rPr lang="es-CO" sz="1200" b="0" dirty="0">
                          <a:latin typeface="Montserrat" panose="00000500000000000000" pitchFamily="2" charset="0"/>
                        </a:rPr>
                        <a:t>.</a:t>
                      </a:r>
                    </a:p>
                  </a:txBody>
                  <a:tcPr/>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200" b="0" dirty="0">
                          <a:latin typeface="Montserrat" panose="00000500000000000000" pitchFamily="2" charset="0"/>
                        </a:rPr>
                        <a:t>El dispositivo de control y asistencia en ruta permite recibir </a:t>
                      </a:r>
                      <a:r>
                        <a:rPr lang="es-CO" sz="1200" b="0" dirty="0">
                          <a:solidFill>
                            <a:schemeClr val="tx2"/>
                          </a:solidFill>
                          <a:latin typeface="Montserrat" panose="00000500000000000000" pitchFamily="2" charset="0"/>
                        </a:rPr>
                        <a:t>información en tiempo real </a:t>
                      </a:r>
                      <a:r>
                        <a:rPr lang="es-CO" sz="1200" b="0" dirty="0">
                          <a:latin typeface="Montserrat" panose="00000500000000000000" pitchFamily="2" charset="0"/>
                        </a:rPr>
                        <a:t>del vehículo y conductor, </a:t>
                      </a:r>
                      <a:r>
                        <a:rPr lang="es-CO" sz="1200" b="0" dirty="0">
                          <a:solidFill>
                            <a:schemeClr val="tx2"/>
                          </a:solidFill>
                          <a:latin typeface="Montserrat" panose="00000500000000000000" pitchFamily="2" charset="0"/>
                        </a:rPr>
                        <a:t>comunicación bidireccional y ubicación geográfica </a:t>
                      </a:r>
                      <a:r>
                        <a:rPr lang="es-CO" sz="1200" b="0" dirty="0">
                          <a:latin typeface="Montserrat" panose="00000500000000000000" pitchFamily="2" charset="0"/>
                        </a:rPr>
                        <a:t>las 24 horas del día.</a:t>
                      </a:r>
                    </a:p>
                  </a:txBody>
                  <a:tcPr/>
                </a:tc>
                <a:extLst>
                  <a:ext uri="{0D108BD9-81ED-4DB2-BD59-A6C34878D82A}">
                    <a16:rowId xmlns:a16="http://schemas.microsoft.com/office/drawing/2014/main" val="3097548298"/>
                  </a:ext>
                </a:extLst>
              </a:tr>
              <a:tr h="639372">
                <a:tc>
                  <a:txBody>
                    <a:bodyPr/>
                    <a:lstStyle/>
                    <a:p>
                      <a:pPr algn="ctr"/>
                      <a:r>
                        <a:rPr lang="es-CO" sz="1200" b="1" dirty="0" smtClean="0">
                          <a:solidFill>
                            <a:srgbClr val="006666"/>
                          </a:solidFill>
                          <a:latin typeface="Montserrat" panose="00000500000000000000" pitchFamily="2" charset="0"/>
                        </a:rPr>
                        <a:t>Edad del parque automotor</a:t>
                      </a:r>
                    </a:p>
                    <a:p>
                      <a:pPr algn="ctr"/>
                      <a:r>
                        <a:rPr lang="es-CO" sz="1200" dirty="0" smtClean="0">
                          <a:solidFill>
                            <a:schemeClr val="tx2"/>
                          </a:solidFill>
                          <a:latin typeface="Montserrat" panose="00000500000000000000" pitchFamily="2" charset="0"/>
                        </a:rPr>
                        <a:t>(20 </a:t>
                      </a:r>
                      <a:r>
                        <a:rPr lang="es-CO" sz="1200" dirty="0">
                          <a:solidFill>
                            <a:schemeClr val="tx2"/>
                          </a:solidFill>
                          <a:latin typeface="Montserrat" panose="00000500000000000000" pitchFamily="2" charset="0"/>
                        </a:rPr>
                        <a:t>PUNTOS)</a:t>
                      </a:r>
                    </a:p>
                  </a:txBody>
                  <a:tcPr anchor="ctr"/>
                </a:tc>
                <a:tc>
                  <a:txBody>
                    <a:bodyPr/>
                    <a:lstStyle/>
                    <a:p>
                      <a:pPr marL="285750" indent="-285750" algn="just">
                        <a:buFont typeface="Arial" panose="020B0604020202020204" pitchFamily="34" charset="0"/>
                        <a:buChar char="•"/>
                      </a:pPr>
                      <a:r>
                        <a:rPr lang="es-CO" sz="1200" b="0" dirty="0">
                          <a:solidFill>
                            <a:schemeClr val="tx2"/>
                          </a:solidFill>
                          <a:latin typeface="Montserrat" panose="00000500000000000000" pitchFamily="2" charset="0"/>
                        </a:rPr>
                        <a:t>No se solicitan condiciones de accesibilidad </a:t>
                      </a:r>
                      <a:r>
                        <a:rPr lang="es-CO" sz="1200" b="0" dirty="0">
                          <a:latin typeface="Montserrat" panose="00000500000000000000" pitchFamily="2" charset="0"/>
                        </a:rPr>
                        <a:t>a los vehículos.</a:t>
                      </a:r>
                    </a:p>
                  </a:txBody>
                  <a:tcPr/>
                </a:tc>
                <a:tc>
                  <a:txBody>
                    <a:bodyPr/>
                    <a:lstStyle/>
                    <a:p>
                      <a:pPr marL="285750" indent="-285750" algn="just">
                        <a:buFont typeface="Arial" panose="020B0604020202020204" pitchFamily="34" charset="0"/>
                        <a:buChar char="•"/>
                      </a:pPr>
                      <a:r>
                        <a:rPr lang="es-CO" sz="1200" b="0" dirty="0">
                          <a:latin typeface="Montserrat" panose="00000500000000000000" pitchFamily="2" charset="0"/>
                        </a:rPr>
                        <a:t>Se solicitan vehículos con </a:t>
                      </a:r>
                      <a:r>
                        <a:rPr lang="es-CO" sz="1200" b="0" dirty="0">
                          <a:solidFill>
                            <a:schemeClr val="tx2"/>
                          </a:solidFill>
                          <a:latin typeface="Montserrat" panose="00000500000000000000" pitchFamily="2" charset="0"/>
                        </a:rPr>
                        <a:t>condiciones de accesibilidad y elementos de seguridad activa y pasiva.</a:t>
                      </a:r>
                    </a:p>
                  </a:txBody>
                  <a:tcPr/>
                </a:tc>
                <a:extLst>
                  <a:ext uri="{0D108BD9-81ED-4DB2-BD59-A6C34878D82A}">
                    <a16:rowId xmlns:a16="http://schemas.microsoft.com/office/drawing/2014/main" val="2248462650"/>
                  </a:ext>
                </a:extLst>
              </a:tr>
              <a:tr h="1004728">
                <a:tc>
                  <a:txBody>
                    <a:bodyPr/>
                    <a:lstStyle/>
                    <a:p>
                      <a:pPr marL="0" algn="ctr" defTabSz="914400" rtl="0" eaLnBrk="1" latinLnBrk="0" hangingPunct="1"/>
                      <a:r>
                        <a:rPr lang="es-CO" sz="1200" b="1" kern="1200" dirty="0">
                          <a:solidFill>
                            <a:srgbClr val="006666"/>
                          </a:solidFill>
                          <a:latin typeface="Montserrat" panose="00000500000000000000" pitchFamily="2" charset="0"/>
                          <a:ea typeface="+mn-ea"/>
                          <a:cs typeface="+mn-cs"/>
                        </a:rPr>
                        <a:t>Sanciones</a:t>
                      </a:r>
                    </a:p>
                    <a:p>
                      <a:pPr algn="ctr"/>
                      <a:r>
                        <a:rPr lang="es-CO" sz="1200" kern="1200" dirty="0">
                          <a:solidFill>
                            <a:schemeClr val="tx2"/>
                          </a:solidFill>
                          <a:latin typeface="Montserrat" panose="00000500000000000000" pitchFamily="2" charset="0"/>
                          <a:ea typeface="+mn-ea"/>
                          <a:cs typeface="+mn-cs"/>
                        </a:rPr>
                        <a:t>(15 PUNTOS)</a:t>
                      </a:r>
                    </a:p>
                  </a:txBody>
                  <a:tcPr anchor="ctr"/>
                </a:tc>
                <a:tc>
                  <a:txBody>
                    <a:bodyPr/>
                    <a:lstStyle/>
                    <a:p>
                      <a:pPr marL="285750" indent="-285750" algn="just">
                        <a:buFont typeface="Arial" panose="020B0604020202020204" pitchFamily="34" charset="0"/>
                        <a:buChar char="•"/>
                      </a:pPr>
                      <a:r>
                        <a:rPr lang="es-CO" sz="1200" b="0" dirty="0">
                          <a:solidFill>
                            <a:schemeClr val="tx2"/>
                          </a:solidFill>
                          <a:latin typeface="Montserrat" panose="00000500000000000000" pitchFamily="2" charset="0"/>
                        </a:rPr>
                        <a:t>No </a:t>
                      </a:r>
                      <a:r>
                        <a:rPr lang="es-CO" sz="1200" b="0" dirty="0">
                          <a:latin typeface="Montserrat" panose="00000500000000000000" pitchFamily="2" charset="0"/>
                        </a:rPr>
                        <a:t>contar con sanciones ejecutoriadas en </a:t>
                      </a:r>
                      <a:r>
                        <a:rPr lang="es-CO" sz="1200" b="0" dirty="0">
                          <a:solidFill>
                            <a:schemeClr val="tx2"/>
                          </a:solidFill>
                          <a:latin typeface="Montserrat" panose="00000500000000000000" pitchFamily="2" charset="0"/>
                        </a:rPr>
                        <a:t>los 2 últimos años.</a:t>
                      </a:r>
                    </a:p>
                    <a:p>
                      <a:pPr marL="285750" indent="-285750" algn="just">
                        <a:buFont typeface="Arial" panose="020B0604020202020204" pitchFamily="34" charset="0"/>
                        <a:buChar char="•"/>
                      </a:pPr>
                      <a:r>
                        <a:rPr lang="es-CO" sz="1200" b="0" dirty="0">
                          <a:latin typeface="Montserrat" panose="00000500000000000000" pitchFamily="2" charset="0"/>
                        </a:rPr>
                        <a:t>No era claro </a:t>
                      </a:r>
                      <a:r>
                        <a:rPr lang="es-CO" sz="1200" b="0" dirty="0">
                          <a:solidFill>
                            <a:schemeClr val="tx2"/>
                          </a:solidFill>
                          <a:latin typeface="Montserrat" panose="00000500000000000000" pitchFamily="2" charset="0"/>
                        </a:rPr>
                        <a:t>desde dónde </a:t>
                      </a:r>
                      <a:r>
                        <a:rPr lang="es-CO" sz="1200" b="0" dirty="0">
                          <a:latin typeface="Montserrat" panose="00000500000000000000" pitchFamily="2" charset="0"/>
                        </a:rPr>
                        <a:t>aplicaba el período de 2 años.</a:t>
                      </a:r>
                    </a:p>
                  </a:txBody>
                  <a:tcPr/>
                </a:tc>
                <a:tc>
                  <a:txBody>
                    <a:bodyPr/>
                    <a:lstStyle/>
                    <a:p>
                      <a:pPr marL="285750" indent="-285750" algn="just">
                        <a:buFont typeface="Arial" panose="020B0604020202020204" pitchFamily="34" charset="0"/>
                        <a:buChar char="•"/>
                      </a:pPr>
                      <a:r>
                        <a:rPr lang="es-CO" sz="1200" b="0" dirty="0">
                          <a:solidFill>
                            <a:schemeClr val="tx2"/>
                          </a:solidFill>
                          <a:latin typeface="Montserrat" panose="00000500000000000000" pitchFamily="2" charset="0"/>
                        </a:rPr>
                        <a:t>No</a:t>
                      </a:r>
                      <a:r>
                        <a:rPr lang="es-CO" sz="1200" b="0" dirty="0">
                          <a:latin typeface="Montserrat" panose="00000500000000000000" pitchFamily="2" charset="0"/>
                        </a:rPr>
                        <a:t> contar con sanciones ejecutoriadas en </a:t>
                      </a:r>
                      <a:r>
                        <a:rPr lang="es-CO" sz="1200" b="0" dirty="0">
                          <a:solidFill>
                            <a:schemeClr val="tx2"/>
                          </a:solidFill>
                          <a:latin typeface="Montserrat" panose="00000500000000000000" pitchFamily="2" charset="0"/>
                        </a:rPr>
                        <a:t>los 2 últimos años.</a:t>
                      </a:r>
                    </a:p>
                    <a:p>
                      <a:pPr marL="285750" indent="-285750" algn="just">
                        <a:buFont typeface="Arial" panose="020B0604020202020204" pitchFamily="34" charset="0"/>
                        <a:buChar char="•"/>
                      </a:pPr>
                      <a:r>
                        <a:rPr lang="es-CO" sz="1200" b="0" dirty="0">
                          <a:latin typeface="Montserrat" panose="00000500000000000000" pitchFamily="2" charset="0"/>
                        </a:rPr>
                        <a:t>El período </a:t>
                      </a:r>
                      <a:r>
                        <a:rPr lang="es-CO" sz="1200" b="0" dirty="0">
                          <a:solidFill>
                            <a:schemeClr val="tx2"/>
                          </a:solidFill>
                          <a:latin typeface="Montserrat" panose="00000500000000000000" pitchFamily="2" charset="0"/>
                        </a:rPr>
                        <a:t>contado 2 años hacia atrás desde la resolución de apertura del concurso</a:t>
                      </a:r>
                      <a:r>
                        <a:rPr lang="es-CO" sz="1200" b="0" dirty="0">
                          <a:latin typeface="Montserrat" panose="00000500000000000000" pitchFamily="2" charset="0"/>
                        </a:rPr>
                        <a:t>.</a:t>
                      </a:r>
                    </a:p>
                  </a:txBody>
                  <a:tcPr/>
                </a:tc>
                <a:extLst>
                  <a:ext uri="{0D108BD9-81ED-4DB2-BD59-A6C34878D82A}">
                    <a16:rowId xmlns:a16="http://schemas.microsoft.com/office/drawing/2014/main" val="10003"/>
                  </a:ext>
                </a:extLst>
              </a:tr>
              <a:tr h="1370083">
                <a:tc>
                  <a:txBody>
                    <a:bodyPr/>
                    <a:lstStyle/>
                    <a:p>
                      <a:pPr marL="0" algn="ctr" defTabSz="914400" rtl="0" eaLnBrk="1" latinLnBrk="0" hangingPunct="1"/>
                      <a:r>
                        <a:rPr lang="es-CO" sz="1200" b="1" kern="1200" dirty="0">
                          <a:solidFill>
                            <a:srgbClr val="006666"/>
                          </a:solidFill>
                          <a:latin typeface="Montserrat" panose="00000500000000000000" pitchFamily="2" charset="0"/>
                          <a:ea typeface="+mn-ea"/>
                          <a:cs typeface="+mn-cs"/>
                        </a:rPr>
                        <a:t>Experiencia</a:t>
                      </a:r>
                    </a:p>
                    <a:p>
                      <a:pPr marL="0" algn="ctr" defTabSz="914400" rtl="0" eaLnBrk="1" latinLnBrk="0" hangingPunct="1"/>
                      <a:r>
                        <a:rPr lang="es-CO" sz="1200" kern="1200" dirty="0">
                          <a:solidFill>
                            <a:schemeClr val="tx2"/>
                          </a:solidFill>
                          <a:latin typeface="Montserrat" panose="00000500000000000000" pitchFamily="2" charset="0"/>
                          <a:ea typeface="+mn-ea"/>
                          <a:cs typeface="+mn-cs"/>
                        </a:rPr>
                        <a:t>(10 PUNTOS)</a:t>
                      </a:r>
                    </a:p>
                  </a:txBody>
                  <a:tcPr anchor="ctr"/>
                </a:tc>
                <a:tc>
                  <a:txBody>
                    <a:bodyPr/>
                    <a:lstStyle/>
                    <a:p>
                      <a:pPr marL="285750" indent="-285750" algn="just">
                        <a:buFont typeface="Arial" panose="020B0604020202020204" pitchFamily="34" charset="0"/>
                        <a:buChar char="•"/>
                      </a:pPr>
                      <a:r>
                        <a:rPr lang="es-CO" sz="1200" b="0" dirty="0">
                          <a:latin typeface="Montserrat" panose="00000500000000000000" pitchFamily="2" charset="0"/>
                        </a:rPr>
                        <a:t>Solo tenía en cuenta </a:t>
                      </a:r>
                      <a:r>
                        <a:rPr lang="es-CO" sz="1200" b="0" dirty="0">
                          <a:solidFill>
                            <a:schemeClr val="tx2"/>
                          </a:solidFill>
                          <a:latin typeface="Montserrat" panose="00000500000000000000" pitchFamily="2" charset="0"/>
                        </a:rPr>
                        <a:t>experiencia en empresas habilitadas en la modalidad </a:t>
                      </a:r>
                      <a:r>
                        <a:rPr lang="es-CO" sz="1200" b="0" dirty="0">
                          <a:latin typeface="Montserrat" panose="00000500000000000000" pitchFamily="2" charset="0"/>
                        </a:rPr>
                        <a:t>de pasajeros por carretera.</a:t>
                      </a:r>
                    </a:p>
                    <a:p>
                      <a:pPr marL="285750" indent="-285750" algn="just">
                        <a:buFont typeface="Arial" panose="020B0604020202020204" pitchFamily="34" charset="0"/>
                        <a:buChar char="•"/>
                      </a:pPr>
                      <a:r>
                        <a:rPr lang="es-CO" sz="1200" b="0" dirty="0">
                          <a:solidFill>
                            <a:schemeClr val="tx2"/>
                          </a:solidFill>
                          <a:latin typeface="Montserrat" panose="00000500000000000000" pitchFamily="2" charset="0"/>
                        </a:rPr>
                        <a:t>No se evaluaba experiencia específica.</a:t>
                      </a:r>
                    </a:p>
                  </a:txBody>
                  <a:tcPr/>
                </a:tc>
                <a:tc>
                  <a:txBody>
                    <a:bodyPr/>
                    <a:lstStyle/>
                    <a:p>
                      <a:pPr marL="285750" indent="-285750" algn="just">
                        <a:buFont typeface="Arial" panose="020B0604020202020204" pitchFamily="34" charset="0"/>
                        <a:buChar char="•"/>
                      </a:pPr>
                      <a:r>
                        <a:rPr lang="es-CO" sz="1200" b="0" dirty="0">
                          <a:latin typeface="Montserrat" panose="00000500000000000000" pitchFamily="2" charset="0"/>
                        </a:rPr>
                        <a:t>Se tiene en cuenta </a:t>
                      </a:r>
                      <a:r>
                        <a:rPr lang="es-CO" sz="1200" b="0" dirty="0">
                          <a:solidFill>
                            <a:schemeClr val="tx2"/>
                          </a:solidFill>
                          <a:latin typeface="Montserrat" panose="00000500000000000000" pitchFamily="2" charset="0"/>
                        </a:rPr>
                        <a:t>experiencia en empresas habilitadas en las modalidades (especial, mixto y pasajeros por carretera).</a:t>
                      </a:r>
                    </a:p>
                    <a:p>
                      <a:pPr marL="285750" indent="-285750" algn="just">
                        <a:buFont typeface="Arial" panose="020B0604020202020204" pitchFamily="34" charset="0"/>
                        <a:buChar char="•"/>
                      </a:pPr>
                      <a:r>
                        <a:rPr lang="es-CO" sz="1200" b="0" dirty="0">
                          <a:solidFill>
                            <a:schemeClr val="tx2"/>
                          </a:solidFill>
                          <a:latin typeface="Montserrat" panose="00000500000000000000" pitchFamily="2" charset="0"/>
                        </a:rPr>
                        <a:t>Se evalúa experiencia específica </a:t>
                      </a:r>
                      <a:r>
                        <a:rPr lang="es-CO" sz="1200" b="0" dirty="0">
                          <a:latin typeface="Montserrat" panose="00000500000000000000" pitchFamily="2" charset="0"/>
                        </a:rPr>
                        <a:t>considerando las rutas autorizadas que operan sobre el corredor vial donde se prestará la ruta en concurso.</a:t>
                      </a:r>
                    </a:p>
                  </a:txBody>
                  <a:tcPr/>
                </a:tc>
                <a:extLst>
                  <a:ext uri="{0D108BD9-81ED-4DB2-BD59-A6C34878D82A}">
                    <a16:rowId xmlns:a16="http://schemas.microsoft.com/office/drawing/2014/main" val="10004"/>
                  </a:ext>
                </a:extLst>
              </a:tr>
            </a:tbl>
          </a:graphicData>
        </a:graphic>
      </p:graphicFrame>
      <p:pic>
        <p:nvPicPr>
          <p:cNvPr id="16" name="Imagen 15">
            <a:extLst>
              <a:ext uri="{FF2B5EF4-FFF2-40B4-BE49-F238E27FC236}">
                <a16:creationId xmlns:a16="http://schemas.microsoft.com/office/drawing/2014/main" id="{59C44833-5CA0-9441-A014-2990F74FBE33}"/>
              </a:ext>
            </a:extLst>
          </p:cNvPr>
          <p:cNvPicPr>
            <a:picLocks noChangeAspect="1"/>
          </p:cNvPicPr>
          <p:nvPr/>
        </p:nvPicPr>
        <p:blipFill rotWithShape="1">
          <a:blip r:embed="rId2">
            <a:extLst>
              <a:ext uri="{28A0092B-C50C-407E-A947-70E740481C1C}">
                <a14:useLocalDpi xmlns:a14="http://schemas.microsoft.com/office/drawing/2010/main" val="0"/>
              </a:ext>
            </a:extLst>
          </a:blip>
          <a:srcRect l="1" r="1566" b="4445"/>
          <a:stretch/>
        </p:blipFill>
        <p:spPr>
          <a:xfrm flipH="1">
            <a:off x="0" y="5056633"/>
            <a:ext cx="4933990" cy="1801368"/>
          </a:xfrm>
          <a:prstGeom prst="rect">
            <a:avLst/>
          </a:prstGeom>
        </p:spPr>
      </p:pic>
      <p:pic>
        <p:nvPicPr>
          <p:cNvPr id="17" name="Imagen 16">
            <a:extLst>
              <a:ext uri="{FF2B5EF4-FFF2-40B4-BE49-F238E27FC236}">
                <a16:creationId xmlns:a16="http://schemas.microsoft.com/office/drawing/2014/main" id="{77B5C408-F52E-E844-9E98-B9DD487DE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483" y="6107179"/>
            <a:ext cx="2641090" cy="524641"/>
          </a:xfrm>
          <a:prstGeom prst="rect">
            <a:avLst/>
          </a:prstGeom>
        </p:spPr>
      </p:pic>
      <p:sp>
        <p:nvSpPr>
          <p:cNvPr id="23" name="Paralelogramo 22">
            <a:extLst>
              <a:ext uri="{FF2B5EF4-FFF2-40B4-BE49-F238E27FC236}">
                <a16:creationId xmlns:a16="http://schemas.microsoft.com/office/drawing/2014/main" id="{323634E8-0C11-416B-BE2B-5695F57040B6}"/>
              </a:ext>
            </a:extLst>
          </p:cNvPr>
          <p:cNvSpPr/>
          <p:nvPr/>
        </p:nvSpPr>
        <p:spPr>
          <a:xfrm flipH="1">
            <a:off x="285647" y="2803257"/>
            <a:ext cx="2227130" cy="940653"/>
          </a:xfrm>
          <a:prstGeom prst="parallelogram">
            <a:avLst/>
          </a:prstGeom>
          <a:ln w="28575">
            <a:solidFill>
              <a:srgbClr val="009999"/>
            </a:solidFill>
          </a:ln>
          <a:effectLst>
            <a:glow rad="63500">
              <a:schemeClr val="accent3">
                <a:satMod val="175000"/>
                <a:alpha val="40000"/>
              </a:schemeClr>
            </a:glow>
          </a:effectLst>
        </p:spPr>
        <p:txBody>
          <a:bodyPr wrap="square">
            <a:spAutoFit/>
          </a:bodyPr>
          <a:lstStyle/>
          <a:p>
            <a:pPr algn="ctr"/>
            <a:r>
              <a:rPr lang="es-ES" sz="2000" b="1" dirty="0">
                <a:solidFill>
                  <a:schemeClr val="bg1">
                    <a:lumMod val="50000"/>
                  </a:schemeClr>
                </a:solidFill>
                <a:latin typeface="Arial Narrow" panose="020B0606020202030204" pitchFamily="34" charset="0"/>
                <a:ea typeface="Calibri" panose="020F0502020204030204" pitchFamily="34" charset="0"/>
                <a:cs typeface="Times New Roman" panose="02020603050405020304" pitchFamily="18" charset="0"/>
              </a:rPr>
              <a:t>PRINCIPALES CAMBIOS</a:t>
            </a:r>
          </a:p>
        </p:txBody>
      </p:sp>
      <p:sp>
        <p:nvSpPr>
          <p:cNvPr id="8" name="Título 4"/>
          <p:cNvSpPr txBox="1">
            <a:spLocks/>
          </p:cNvSpPr>
          <p:nvPr/>
        </p:nvSpPr>
        <p:spPr>
          <a:xfrm>
            <a:off x="623336" y="192220"/>
            <a:ext cx="5957729" cy="504000"/>
          </a:xfrm>
          <a:prstGeom prst="rect">
            <a:avLst/>
          </a:prstGeom>
          <a:solidFill>
            <a:srgbClr val="5B862E"/>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000" b="1" dirty="0">
                <a:solidFill>
                  <a:schemeClr val="bg1"/>
                </a:solidFill>
                <a:latin typeface="Arial" panose="020B0604020202020204" pitchFamily="34" charset="0"/>
                <a:cs typeface="Arial" panose="020B0604020202020204" pitchFamily="34" charset="0"/>
              </a:rPr>
              <a:t>1. Regulación Inteligente y Seguridad </a:t>
            </a:r>
            <a:r>
              <a:rPr lang="es-CO" sz="2000" b="1" dirty="0" smtClean="0">
                <a:solidFill>
                  <a:schemeClr val="bg1"/>
                </a:solidFill>
                <a:latin typeface="Arial" panose="020B0604020202020204" pitchFamily="34" charset="0"/>
                <a:cs typeface="Arial" panose="020B0604020202020204" pitchFamily="34" charset="0"/>
              </a:rPr>
              <a:t>Jurídica</a:t>
            </a:r>
            <a:endParaRPr lang="es-CO" sz="2000" b="1" dirty="0">
              <a:solidFill>
                <a:schemeClr val="bg1"/>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AB9BBB21-55D4-C442-88EC-79B61A550E22}"/>
              </a:ext>
            </a:extLst>
          </p:cNvPr>
          <p:cNvSpPr/>
          <p:nvPr/>
        </p:nvSpPr>
        <p:spPr>
          <a:xfrm>
            <a:off x="119336" y="192220"/>
            <a:ext cx="504000" cy="504000"/>
          </a:xfrm>
          <a:prstGeom prst="rect">
            <a:avLst/>
          </a:prstGeom>
          <a:solidFill>
            <a:srgbClr val="8BC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8BC44A"/>
              </a:solidFill>
            </a:endParaRPr>
          </a:p>
        </p:txBody>
      </p:sp>
    </p:spTree>
    <p:extLst>
      <p:ext uri="{BB962C8B-B14F-4D97-AF65-F5344CB8AC3E}">
        <p14:creationId xmlns:p14="http://schemas.microsoft.com/office/powerpoint/2010/main" val="2580240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3" name="Tabla 12">
            <a:extLst>
              <a:ext uri="{FF2B5EF4-FFF2-40B4-BE49-F238E27FC236}">
                <a16:creationId xmlns:a16="http://schemas.microsoft.com/office/drawing/2014/main" id="{7F50038A-DEE3-4478-A1BC-F8A64090D415}"/>
              </a:ext>
            </a:extLst>
          </p:cNvPr>
          <p:cNvGraphicFramePr>
            <a:graphicFrameLocks noGrp="1"/>
          </p:cNvGraphicFramePr>
          <p:nvPr>
            <p:extLst/>
          </p:nvPr>
        </p:nvGraphicFramePr>
        <p:xfrm>
          <a:off x="2973573" y="1223976"/>
          <a:ext cx="8358216" cy="1463040"/>
        </p:xfrm>
        <a:graphic>
          <a:graphicData uri="http://schemas.openxmlformats.org/drawingml/2006/table">
            <a:tbl>
              <a:tblPr firstRow="1" bandRow="1">
                <a:tableStyleId>{3B4B98B0-60AC-42C2-AFA5-B58CD77FA1E5}</a:tableStyleId>
              </a:tblPr>
              <a:tblGrid>
                <a:gridCol w="1688120">
                  <a:extLst>
                    <a:ext uri="{9D8B030D-6E8A-4147-A177-3AD203B41FA5}">
                      <a16:colId xmlns:a16="http://schemas.microsoft.com/office/drawing/2014/main" val="638794644"/>
                    </a:ext>
                  </a:extLst>
                </a:gridCol>
                <a:gridCol w="2799471">
                  <a:extLst>
                    <a:ext uri="{9D8B030D-6E8A-4147-A177-3AD203B41FA5}">
                      <a16:colId xmlns:a16="http://schemas.microsoft.com/office/drawing/2014/main" val="2278946892"/>
                    </a:ext>
                  </a:extLst>
                </a:gridCol>
                <a:gridCol w="3870625">
                  <a:extLst>
                    <a:ext uri="{9D8B030D-6E8A-4147-A177-3AD203B41FA5}">
                      <a16:colId xmlns:a16="http://schemas.microsoft.com/office/drawing/2014/main" val="538364198"/>
                    </a:ext>
                  </a:extLst>
                </a:gridCol>
              </a:tblGrid>
              <a:tr h="387774">
                <a:tc>
                  <a:txBody>
                    <a:bodyPr/>
                    <a:lstStyle/>
                    <a:p>
                      <a:pPr algn="ctr"/>
                      <a:r>
                        <a:rPr lang="es-CO" sz="1200" dirty="0">
                          <a:latin typeface="Montserrat" panose="00000500000000000000" pitchFamily="2" charset="0"/>
                        </a:rPr>
                        <a:t>FACTOR DE EVALUACIÓN</a:t>
                      </a:r>
                      <a:endParaRPr lang="es-CO" sz="1200" dirty="0">
                        <a:solidFill>
                          <a:schemeClr val="tx1"/>
                        </a:solidFill>
                        <a:latin typeface="Montserrat" panose="00000500000000000000" pitchFamily="2" charset="0"/>
                      </a:endParaRPr>
                    </a:p>
                  </a:txBody>
                  <a:tcPr anchor="ctr"/>
                </a:tc>
                <a:tc>
                  <a:txBody>
                    <a:bodyPr/>
                    <a:lstStyle/>
                    <a:p>
                      <a:pPr algn="ctr"/>
                      <a:r>
                        <a:rPr lang="es-CO" sz="1200" dirty="0">
                          <a:latin typeface="Montserrat" panose="00000500000000000000" pitchFamily="2" charset="0"/>
                        </a:rPr>
                        <a:t>ANTES</a:t>
                      </a:r>
                      <a:endParaRPr lang="es-CO" sz="1200" dirty="0">
                        <a:solidFill>
                          <a:schemeClr val="tx1"/>
                        </a:solidFill>
                        <a:latin typeface="Montserrat" panose="00000500000000000000" pitchFamily="2" charset="0"/>
                      </a:endParaRPr>
                    </a:p>
                  </a:txBody>
                  <a:tcPr anchor="ctr"/>
                </a:tc>
                <a:tc>
                  <a:txBody>
                    <a:bodyPr/>
                    <a:lstStyle/>
                    <a:p>
                      <a:pPr algn="ctr"/>
                      <a:r>
                        <a:rPr lang="es-CO" sz="1200" dirty="0">
                          <a:latin typeface="Montserrat" panose="00000500000000000000" pitchFamily="2" charset="0"/>
                        </a:rPr>
                        <a:t>AHORA</a:t>
                      </a:r>
                      <a:endParaRPr lang="es-CO" sz="1200" dirty="0">
                        <a:solidFill>
                          <a:schemeClr val="tx1"/>
                        </a:solidFill>
                        <a:latin typeface="Montserrat" panose="00000500000000000000" pitchFamily="2" charset="0"/>
                      </a:endParaRPr>
                    </a:p>
                  </a:txBody>
                  <a:tcPr anchor="ctr"/>
                </a:tc>
                <a:extLst>
                  <a:ext uri="{0D108BD9-81ED-4DB2-BD59-A6C34878D82A}">
                    <a16:rowId xmlns:a16="http://schemas.microsoft.com/office/drawing/2014/main" val="1661217281"/>
                  </a:ext>
                </a:extLst>
              </a:tr>
              <a:tr h="387774">
                <a:tc>
                  <a:txBody>
                    <a:bodyPr/>
                    <a:lstStyle/>
                    <a:p>
                      <a:pPr algn="ctr"/>
                      <a:r>
                        <a:rPr lang="es-ES" sz="1200" b="1" dirty="0" smtClean="0">
                          <a:solidFill>
                            <a:srgbClr val="006666"/>
                          </a:solidFill>
                          <a:latin typeface="Montserrat" panose="00000500000000000000" pitchFamily="2" charset="0"/>
                        </a:rPr>
                        <a:t>Capital pagado</a:t>
                      </a:r>
                    </a:p>
                    <a:p>
                      <a:pPr algn="ctr"/>
                      <a:r>
                        <a:rPr lang="es-CO" sz="1200" dirty="0" smtClean="0">
                          <a:solidFill>
                            <a:schemeClr val="tx2"/>
                          </a:solidFill>
                          <a:latin typeface="Montserrat" panose="00000500000000000000" pitchFamily="2" charset="0"/>
                        </a:rPr>
                        <a:t>(5 </a:t>
                      </a:r>
                      <a:r>
                        <a:rPr lang="es-CO" sz="1200" dirty="0">
                          <a:solidFill>
                            <a:schemeClr val="tx2"/>
                          </a:solidFill>
                          <a:latin typeface="Montserrat" panose="00000500000000000000" pitchFamily="2" charset="0"/>
                        </a:rPr>
                        <a:t>PUNTOS)</a:t>
                      </a:r>
                    </a:p>
                  </a:txBody>
                  <a:tcPr anchor="ctr"/>
                </a:tc>
                <a:tc>
                  <a:txBody>
                    <a:bodyPr/>
                    <a:lstStyle/>
                    <a:p>
                      <a:pPr marL="285750" indent="-285750" algn="just">
                        <a:buFont typeface="Arial" panose="020B0604020202020204" pitchFamily="34" charset="0"/>
                        <a:buChar char="•"/>
                      </a:pPr>
                      <a:r>
                        <a:rPr lang="es-CO" sz="1200" dirty="0">
                          <a:latin typeface="Montserrat" panose="00000500000000000000" pitchFamily="2" charset="0"/>
                        </a:rPr>
                        <a:t>Capital mínimo </a:t>
                      </a:r>
                      <a:r>
                        <a:rPr lang="es-CO" sz="1200" b="1" dirty="0">
                          <a:solidFill>
                            <a:schemeClr val="tx2"/>
                          </a:solidFill>
                          <a:latin typeface="Montserrat" panose="00000500000000000000" pitchFamily="2" charset="0"/>
                        </a:rPr>
                        <a:t>300 SMMLV.</a:t>
                      </a:r>
                    </a:p>
                    <a:p>
                      <a:pPr marL="285750" indent="-285750" algn="just">
                        <a:buFont typeface="Arial" panose="020B0604020202020204" pitchFamily="34" charset="0"/>
                        <a:buChar char="•"/>
                      </a:pPr>
                      <a:r>
                        <a:rPr lang="es-CO" sz="1200" dirty="0">
                          <a:latin typeface="Montserrat" panose="00000500000000000000" pitchFamily="2" charset="0"/>
                        </a:rPr>
                        <a:t>Se consideraba el capital registrado en los </a:t>
                      </a:r>
                      <a:r>
                        <a:rPr lang="es-CO" sz="1200" b="1" dirty="0">
                          <a:solidFill>
                            <a:schemeClr val="tx2"/>
                          </a:solidFill>
                          <a:latin typeface="Montserrat" panose="00000500000000000000" pitchFamily="2" charset="0"/>
                        </a:rPr>
                        <a:t>últimos estados financieros.</a:t>
                      </a:r>
                    </a:p>
                  </a:txBody>
                  <a:tcPr/>
                </a:tc>
                <a:tc>
                  <a:txBody>
                    <a:bodyPr/>
                    <a:lstStyle/>
                    <a:p>
                      <a:pPr marL="285750" indent="-285750" algn="just">
                        <a:buFont typeface="Arial" panose="020B0604020202020204" pitchFamily="34" charset="0"/>
                        <a:buChar char="•"/>
                      </a:pPr>
                      <a:r>
                        <a:rPr lang="es-CO" sz="1200" dirty="0">
                          <a:latin typeface="Montserrat" panose="00000500000000000000" pitchFamily="2" charset="0"/>
                        </a:rPr>
                        <a:t>Capital mínimo </a:t>
                      </a:r>
                      <a:r>
                        <a:rPr lang="es-CO" sz="1200" b="1" dirty="0">
                          <a:solidFill>
                            <a:schemeClr val="tx2"/>
                          </a:solidFill>
                          <a:latin typeface="Montserrat" panose="00000500000000000000" pitchFamily="2" charset="0"/>
                        </a:rPr>
                        <a:t>300 SMMLV.</a:t>
                      </a:r>
                    </a:p>
                    <a:p>
                      <a:pPr marL="285750" indent="-285750" algn="just">
                        <a:buFont typeface="Arial" panose="020B0604020202020204" pitchFamily="34" charset="0"/>
                        <a:buChar char="•"/>
                      </a:pPr>
                      <a:r>
                        <a:rPr lang="es-CO" sz="1200" dirty="0">
                          <a:latin typeface="Montserrat" panose="00000500000000000000" pitchFamily="2" charset="0"/>
                        </a:rPr>
                        <a:t>Se calcula capital en función de la </a:t>
                      </a:r>
                      <a:r>
                        <a:rPr lang="es-CO" sz="1200" b="1" dirty="0">
                          <a:solidFill>
                            <a:schemeClr val="tx2"/>
                          </a:solidFill>
                          <a:latin typeface="Montserrat" panose="00000500000000000000" pitchFamily="2" charset="0"/>
                        </a:rPr>
                        <a:t>clase de vehículo y el número de unidades fijadas en la capacidad transportadora</a:t>
                      </a:r>
                      <a:r>
                        <a:rPr lang="es-CO" sz="1200" dirty="0">
                          <a:latin typeface="Montserrat" panose="00000500000000000000" pitchFamily="2" charset="0"/>
                        </a:rPr>
                        <a:t> del año anterior.</a:t>
                      </a:r>
                    </a:p>
                  </a:txBody>
                  <a:tcPr/>
                </a:tc>
                <a:extLst>
                  <a:ext uri="{0D108BD9-81ED-4DB2-BD59-A6C34878D82A}">
                    <a16:rowId xmlns:a16="http://schemas.microsoft.com/office/drawing/2014/main" val="3097548298"/>
                  </a:ext>
                </a:extLst>
              </a:tr>
            </a:tbl>
          </a:graphicData>
        </a:graphic>
      </p:graphicFrame>
      <p:sp>
        <p:nvSpPr>
          <p:cNvPr id="12" name="1 CuadroTexto"/>
          <p:cNvSpPr txBox="1"/>
          <p:nvPr/>
        </p:nvSpPr>
        <p:spPr>
          <a:xfrm>
            <a:off x="2973572" y="3747839"/>
            <a:ext cx="8358216" cy="1569660"/>
          </a:xfrm>
          <a:prstGeom prst="rect">
            <a:avLst/>
          </a:prstGeom>
          <a:effectLst>
            <a:glow rad="63500">
              <a:schemeClr val="accent5">
                <a:satMod val="175000"/>
                <a:alpha val="40000"/>
              </a:schemeClr>
            </a:glo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lgn="just">
              <a:buFont typeface="Arial" panose="020B0604020202020204" pitchFamily="34" charset="0"/>
              <a:buChar char="•"/>
            </a:pPr>
            <a:r>
              <a:rPr lang="es-CO" sz="1600" dirty="0">
                <a:solidFill>
                  <a:schemeClr val="tx1">
                    <a:lumMod val="75000"/>
                    <a:lumOff val="25000"/>
                  </a:schemeClr>
                </a:solidFill>
                <a:latin typeface="Montserrat" panose="00000500000000000000" pitchFamily="2" charset="0"/>
              </a:rPr>
              <a:t>Se propone un cronograma del concurso que incluye aclaraciones a los pliegos, plazo máximo para expedir modificaciones al pliego, informe de evaluación previo al proceso de adjudicación y plazo para decidir.</a:t>
            </a:r>
          </a:p>
          <a:p>
            <a:pPr marL="285750" indent="-285750" algn="just">
              <a:buFont typeface="Arial" panose="020B0604020202020204" pitchFamily="34" charset="0"/>
              <a:buChar char="•"/>
            </a:pPr>
            <a:r>
              <a:rPr lang="es-CO" sz="1600" dirty="0">
                <a:solidFill>
                  <a:schemeClr val="tx1">
                    <a:lumMod val="75000"/>
                    <a:lumOff val="25000"/>
                  </a:schemeClr>
                </a:solidFill>
                <a:latin typeface="Montserrat" panose="00000500000000000000" pitchFamily="2" charset="0"/>
              </a:rPr>
              <a:t>La evaluación será realizada por un único comité interdisciplinario que dispondrá de los parámetros objetivos de asignación de puntaje en cada factor y con un criterio de evaluación unificado para todas las adjudicaciones.</a:t>
            </a:r>
          </a:p>
        </p:txBody>
      </p:sp>
      <p:sp>
        <p:nvSpPr>
          <p:cNvPr id="2" name="Rectángulo 1"/>
          <p:cNvSpPr/>
          <p:nvPr/>
        </p:nvSpPr>
        <p:spPr>
          <a:xfrm>
            <a:off x="5681766" y="3188150"/>
            <a:ext cx="2941831" cy="369332"/>
          </a:xfrm>
          <a:prstGeom prst="rect">
            <a:avLst/>
          </a:prstGeom>
        </p:spPr>
        <p:txBody>
          <a:bodyPr wrap="none">
            <a:spAutoFit/>
          </a:bodyPr>
          <a:lstStyle/>
          <a:p>
            <a:pPr algn="just"/>
            <a:r>
              <a:rPr lang="es-CO" b="1" dirty="0">
                <a:solidFill>
                  <a:schemeClr val="tx1">
                    <a:lumMod val="75000"/>
                    <a:lumOff val="25000"/>
                  </a:schemeClr>
                </a:solidFill>
                <a:latin typeface="Montserrat" panose="00000500000000000000" pitchFamily="2" charset="0"/>
              </a:rPr>
              <a:t>Otras consideraciones:</a:t>
            </a:r>
          </a:p>
        </p:txBody>
      </p:sp>
      <p:pic>
        <p:nvPicPr>
          <p:cNvPr id="17" name="Imagen 16">
            <a:extLst>
              <a:ext uri="{FF2B5EF4-FFF2-40B4-BE49-F238E27FC236}">
                <a16:creationId xmlns:a16="http://schemas.microsoft.com/office/drawing/2014/main" id="{59C44833-5CA0-9441-A014-2990F74FBE33}"/>
              </a:ext>
            </a:extLst>
          </p:cNvPr>
          <p:cNvPicPr>
            <a:picLocks noChangeAspect="1"/>
          </p:cNvPicPr>
          <p:nvPr/>
        </p:nvPicPr>
        <p:blipFill rotWithShape="1">
          <a:blip r:embed="rId2">
            <a:extLst>
              <a:ext uri="{28A0092B-C50C-407E-A947-70E740481C1C}">
                <a14:useLocalDpi xmlns:a14="http://schemas.microsoft.com/office/drawing/2010/main" val="0"/>
              </a:ext>
            </a:extLst>
          </a:blip>
          <a:srcRect l="1" r="1566" b="4445"/>
          <a:stretch/>
        </p:blipFill>
        <p:spPr>
          <a:xfrm flipH="1">
            <a:off x="0" y="5056633"/>
            <a:ext cx="4933990" cy="1801368"/>
          </a:xfrm>
          <a:prstGeom prst="rect">
            <a:avLst/>
          </a:prstGeom>
        </p:spPr>
      </p:pic>
      <p:pic>
        <p:nvPicPr>
          <p:cNvPr id="18" name="Imagen 17">
            <a:extLst>
              <a:ext uri="{FF2B5EF4-FFF2-40B4-BE49-F238E27FC236}">
                <a16:creationId xmlns:a16="http://schemas.microsoft.com/office/drawing/2014/main" id="{77B5C408-F52E-E844-9E98-B9DD487DE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483" y="6107179"/>
            <a:ext cx="2641090" cy="524641"/>
          </a:xfrm>
          <a:prstGeom prst="rect">
            <a:avLst/>
          </a:prstGeom>
        </p:spPr>
      </p:pic>
      <p:sp>
        <p:nvSpPr>
          <p:cNvPr id="19" name="Paralelogramo 18">
            <a:extLst>
              <a:ext uri="{FF2B5EF4-FFF2-40B4-BE49-F238E27FC236}">
                <a16:creationId xmlns:a16="http://schemas.microsoft.com/office/drawing/2014/main" id="{323634E8-0C11-416B-BE2B-5695F57040B6}"/>
              </a:ext>
            </a:extLst>
          </p:cNvPr>
          <p:cNvSpPr/>
          <p:nvPr/>
        </p:nvSpPr>
        <p:spPr>
          <a:xfrm flipH="1">
            <a:off x="191344" y="2687016"/>
            <a:ext cx="2227130" cy="940653"/>
          </a:xfrm>
          <a:prstGeom prst="parallelogram">
            <a:avLst/>
          </a:prstGeom>
          <a:ln w="28575">
            <a:solidFill>
              <a:srgbClr val="009999"/>
            </a:solidFill>
          </a:ln>
          <a:effectLst>
            <a:glow rad="63500">
              <a:schemeClr val="accent3">
                <a:satMod val="175000"/>
                <a:alpha val="40000"/>
              </a:schemeClr>
            </a:glow>
          </a:effectLst>
        </p:spPr>
        <p:txBody>
          <a:bodyPr wrap="square">
            <a:spAutoFit/>
          </a:bodyPr>
          <a:lstStyle/>
          <a:p>
            <a:pPr algn="ctr"/>
            <a:r>
              <a:rPr lang="es-ES" sz="2000" b="1" dirty="0">
                <a:solidFill>
                  <a:schemeClr val="bg1">
                    <a:lumMod val="50000"/>
                  </a:schemeClr>
                </a:solidFill>
                <a:latin typeface="Arial Narrow" panose="020B0606020202030204" pitchFamily="34" charset="0"/>
                <a:ea typeface="Calibri" panose="020F0502020204030204" pitchFamily="34" charset="0"/>
                <a:cs typeface="Times New Roman" panose="02020603050405020304" pitchFamily="18" charset="0"/>
              </a:rPr>
              <a:t>PRINCIPALES CAMBIOS</a:t>
            </a:r>
          </a:p>
        </p:txBody>
      </p:sp>
      <p:sp>
        <p:nvSpPr>
          <p:cNvPr id="10" name="Título 4"/>
          <p:cNvSpPr txBox="1">
            <a:spLocks/>
          </p:cNvSpPr>
          <p:nvPr/>
        </p:nvSpPr>
        <p:spPr>
          <a:xfrm>
            <a:off x="623336" y="192220"/>
            <a:ext cx="5957729" cy="504000"/>
          </a:xfrm>
          <a:prstGeom prst="rect">
            <a:avLst/>
          </a:prstGeom>
          <a:solidFill>
            <a:srgbClr val="5B862E"/>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000" b="1" dirty="0">
                <a:solidFill>
                  <a:schemeClr val="bg1"/>
                </a:solidFill>
                <a:latin typeface="Arial" panose="020B0604020202020204" pitchFamily="34" charset="0"/>
                <a:cs typeface="Arial" panose="020B0604020202020204" pitchFamily="34" charset="0"/>
              </a:rPr>
              <a:t>1. Regulación Inteligente y Seguridad </a:t>
            </a:r>
            <a:r>
              <a:rPr lang="es-CO" sz="2000" b="1" dirty="0" smtClean="0">
                <a:solidFill>
                  <a:schemeClr val="bg1"/>
                </a:solidFill>
                <a:latin typeface="Arial" panose="020B0604020202020204" pitchFamily="34" charset="0"/>
                <a:cs typeface="Arial" panose="020B0604020202020204" pitchFamily="34" charset="0"/>
              </a:rPr>
              <a:t>Jurídica</a:t>
            </a:r>
            <a:endParaRPr lang="es-CO" sz="2000" b="1" dirty="0">
              <a:solidFill>
                <a:schemeClr val="bg1"/>
              </a:solidFill>
              <a:latin typeface="Arial" panose="020B060402020202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AB9BBB21-55D4-C442-88EC-79B61A550E22}"/>
              </a:ext>
            </a:extLst>
          </p:cNvPr>
          <p:cNvSpPr/>
          <p:nvPr/>
        </p:nvSpPr>
        <p:spPr>
          <a:xfrm>
            <a:off x="119336" y="192220"/>
            <a:ext cx="504000" cy="504000"/>
          </a:xfrm>
          <a:prstGeom prst="rect">
            <a:avLst/>
          </a:prstGeom>
          <a:solidFill>
            <a:srgbClr val="8BC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8BC44A"/>
              </a:solidFill>
            </a:endParaRPr>
          </a:p>
        </p:txBody>
      </p:sp>
    </p:spTree>
    <p:extLst>
      <p:ext uri="{BB962C8B-B14F-4D97-AF65-F5344CB8AC3E}">
        <p14:creationId xmlns:p14="http://schemas.microsoft.com/office/powerpoint/2010/main" val="67398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909211" y="192220"/>
            <a:ext cx="10947510" cy="504000"/>
          </a:xfrm>
          <a:solidFill>
            <a:srgbClr val="0070C0"/>
          </a:solidFill>
        </p:spPr>
        <p:txBody>
          <a:bodyPr anchor="ctr">
            <a:normAutofit/>
          </a:bodyPr>
          <a:lstStyle/>
          <a:p>
            <a:r>
              <a:rPr lang="es-CO" b="0" i="0" dirty="0" smtClean="0">
                <a:solidFill>
                  <a:schemeClr val="bg1"/>
                </a:solidFill>
                <a:latin typeface="Arial" panose="020B0604020202020204" pitchFamily="34" charset="0"/>
                <a:cs typeface="Arial" panose="020B0604020202020204" pitchFamily="34" charset="0"/>
              </a:rPr>
              <a:t> </a:t>
            </a:r>
            <a:endParaRPr lang="es-CO" b="0" i="0" dirty="0">
              <a:solidFill>
                <a:schemeClr val="bg1"/>
              </a:solidFill>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AB9BBB21-55D4-C442-88EC-79B61A550E22}"/>
              </a:ext>
            </a:extLst>
          </p:cNvPr>
          <p:cNvSpPr/>
          <p:nvPr/>
        </p:nvSpPr>
        <p:spPr>
          <a:xfrm>
            <a:off x="405210" y="192220"/>
            <a:ext cx="504000" cy="50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 name="Imagen 9">
            <a:extLst>
              <a:ext uri="{FF2B5EF4-FFF2-40B4-BE49-F238E27FC236}">
                <a16:creationId xmlns:a16="http://schemas.microsoft.com/office/drawing/2014/main" id="{59C44833-5CA0-9441-A014-2990F74FBE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24" y="5056633"/>
            <a:ext cx="4145316" cy="1801368"/>
          </a:xfrm>
          <a:prstGeom prst="rect">
            <a:avLst/>
          </a:prstGeom>
        </p:spPr>
      </p:pic>
      <p:pic>
        <p:nvPicPr>
          <p:cNvPr id="7" name="Imagen 6">
            <a:extLst>
              <a:ext uri="{FF2B5EF4-FFF2-40B4-BE49-F238E27FC236}">
                <a16:creationId xmlns:a16="http://schemas.microsoft.com/office/drawing/2014/main" id="{77B5C408-F52E-E844-9E98-B9DD487DEC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211" y="6107179"/>
            <a:ext cx="2641090" cy="524641"/>
          </a:xfrm>
          <a:prstGeom prst="rect">
            <a:avLst/>
          </a:prstGeom>
        </p:spPr>
      </p:pic>
      <p:sp>
        <p:nvSpPr>
          <p:cNvPr id="22" name="Título 1"/>
          <p:cNvSpPr txBox="1">
            <a:spLocks/>
          </p:cNvSpPr>
          <p:nvPr/>
        </p:nvSpPr>
        <p:spPr>
          <a:xfrm>
            <a:off x="831850" y="1709738"/>
            <a:ext cx="10515600" cy="2852737"/>
          </a:xfrm>
          <a:prstGeom prst="rect">
            <a:avLst/>
          </a:prstGeom>
        </p:spPr>
        <p:txBody>
          <a:bodyPr anchor="b"/>
          <a:lstStyle>
            <a:lvl1pPr algn="l" defTabSz="914400" rtl="0" eaLnBrk="1" latinLnBrk="0" hangingPunct="1">
              <a:lnSpc>
                <a:spcPct val="90000"/>
              </a:lnSpc>
              <a:spcBef>
                <a:spcPct val="0"/>
              </a:spcBef>
              <a:buNone/>
              <a:defRPr sz="2800" b="1" i="1" u="none" kern="1200">
                <a:solidFill>
                  <a:schemeClr val="accent6">
                    <a:lumMod val="75000"/>
                  </a:schemeClr>
                </a:solidFill>
                <a:latin typeface="+mn-lt"/>
                <a:ea typeface="+mj-ea"/>
                <a:cs typeface="+mj-cs"/>
              </a:defRPr>
            </a:lvl1pPr>
          </a:lstStyle>
          <a:p>
            <a:pPr algn="r"/>
            <a:r>
              <a:rPr lang="es-CO" sz="6000" i="0" dirty="0" smtClean="0">
                <a:solidFill>
                  <a:schemeClr val="accent5">
                    <a:lumMod val="75000"/>
                  </a:schemeClr>
                </a:solidFill>
              </a:rPr>
              <a:t>Agenda regulatoria</a:t>
            </a:r>
            <a:endParaRPr lang="es-CO" sz="6000" i="0" dirty="0">
              <a:solidFill>
                <a:schemeClr val="accent5">
                  <a:lumMod val="75000"/>
                </a:schemeClr>
              </a:solidFill>
            </a:endParaRPr>
          </a:p>
        </p:txBody>
      </p:sp>
    </p:spTree>
    <p:extLst>
      <p:ext uri="{BB962C8B-B14F-4D97-AF65-F5344CB8AC3E}">
        <p14:creationId xmlns:p14="http://schemas.microsoft.com/office/powerpoint/2010/main" val="1757954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A8C60B07-C8AD-42C9-BC75-A9155279C204}" type="slidenum">
              <a:rPr lang="es-CO" smtClean="0">
                <a:solidFill>
                  <a:prstClr val="black">
                    <a:tint val="75000"/>
                  </a:prstClr>
                </a:solidFill>
              </a:rPr>
              <a:pPr/>
              <a:t>2</a:t>
            </a:fld>
            <a:endParaRPr lang="es-CO" dirty="0">
              <a:solidFill>
                <a:prstClr val="black">
                  <a:tint val="75000"/>
                </a:prstClr>
              </a:solidFill>
            </a:endParaRPr>
          </a:p>
        </p:txBody>
      </p:sp>
      <p:sp>
        <p:nvSpPr>
          <p:cNvPr id="3" name="Marcador de texto 2"/>
          <p:cNvSpPr>
            <a:spLocks noGrp="1"/>
          </p:cNvSpPr>
          <p:nvPr>
            <p:ph type="body" sz="quarter" idx="13"/>
          </p:nvPr>
        </p:nvSpPr>
        <p:spPr>
          <a:xfrm>
            <a:off x="1828805" y="1650389"/>
            <a:ext cx="4895551" cy="982100"/>
          </a:xfrm>
        </p:spPr>
        <p:txBody>
          <a:bodyPr anchor="ctr"/>
          <a:lstStyle/>
          <a:p>
            <a:pPr marL="0" indent="0">
              <a:buNone/>
            </a:pPr>
            <a:r>
              <a:rPr lang="es-CO" b="1" i="0" dirty="0" smtClean="0">
                <a:solidFill>
                  <a:srgbClr val="5B862E"/>
                </a:solidFill>
                <a:latin typeface="Arial" panose="020B0604020202020204" pitchFamily="34" charset="0"/>
                <a:cs typeface="Arial" panose="020B0604020202020204" pitchFamily="34" charset="0"/>
              </a:rPr>
              <a:t>¿Qué encontramos?</a:t>
            </a:r>
            <a:endParaRPr lang="es-CO" b="1" i="0" dirty="0">
              <a:latin typeface="Arial" panose="020B0604020202020204" pitchFamily="34" charset="0"/>
              <a:cs typeface="Arial" panose="020B0604020202020204" pitchFamily="34" charset="0"/>
            </a:endParaRPr>
          </a:p>
        </p:txBody>
      </p:sp>
      <p:sp>
        <p:nvSpPr>
          <p:cNvPr id="5" name="Título 4"/>
          <p:cNvSpPr>
            <a:spLocks noGrp="1"/>
          </p:cNvSpPr>
          <p:nvPr>
            <p:ph type="title"/>
          </p:nvPr>
        </p:nvSpPr>
        <p:spPr>
          <a:xfrm>
            <a:off x="756602" y="192220"/>
            <a:ext cx="6875248" cy="504000"/>
          </a:xfrm>
          <a:solidFill>
            <a:srgbClr val="5B862E"/>
          </a:solidFill>
        </p:spPr>
        <p:txBody>
          <a:bodyPr anchor="ctr"/>
          <a:lstStyle/>
          <a:p>
            <a:r>
              <a:rPr lang="es-CO" i="0" dirty="0" smtClean="0">
                <a:solidFill>
                  <a:schemeClr val="bg1"/>
                </a:solidFill>
                <a:latin typeface="Arial" panose="020B0604020202020204" pitchFamily="34" charset="0"/>
                <a:cs typeface="Arial" panose="020B0604020202020204" pitchFamily="34" charset="0"/>
              </a:rPr>
              <a:t>Contenido</a:t>
            </a:r>
            <a:endParaRPr lang="es-CO" b="0" i="0" dirty="0">
              <a:solidFill>
                <a:schemeClr val="bg1"/>
              </a:solidFill>
              <a:latin typeface="Arial" panose="020B0604020202020204" pitchFamily="34" charset="0"/>
              <a:cs typeface="Arial" panose="020B0604020202020204" pitchFamily="34" charset="0"/>
            </a:endParaRPr>
          </a:p>
        </p:txBody>
      </p:sp>
      <p:pic>
        <p:nvPicPr>
          <p:cNvPr id="9" name="Imagen 8" descr="42084946092_222fd1504f_o.jpg"/>
          <p:cNvPicPr>
            <a:picLocks noChangeAspect="1"/>
          </p:cNvPicPr>
          <p:nvPr/>
        </p:nvPicPr>
        <p:blipFill rotWithShape="1">
          <a:blip r:embed="rId3" cstate="print">
            <a:extLst>
              <a:ext uri="{28A0092B-C50C-407E-A947-70E740481C1C}">
                <a14:useLocalDpi xmlns:a14="http://schemas.microsoft.com/office/drawing/2010/main" val="0"/>
              </a:ext>
            </a:extLst>
          </a:blip>
          <a:srcRect l="31288" r="33907"/>
          <a:stretch/>
        </p:blipFill>
        <p:spPr>
          <a:xfrm>
            <a:off x="8494776" y="0"/>
            <a:ext cx="3697224" cy="6858000"/>
          </a:xfrm>
          <a:prstGeom prst="parallelogram">
            <a:avLst>
              <a:gd name="adj" fmla="val 0"/>
            </a:avLst>
          </a:prstGeom>
        </p:spPr>
      </p:pic>
      <p:sp>
        <p:nvSpPr>
          <p:cNvPr id="4" name="Rectángulo 3">
            <a:extLst>
              <a:ext uri="{FF2B5EF4-FFF2-40B4-BE49-F238E27FC236}">
                <a16:creationId xmlns:a16="http://schemas.microsoft.com/office/drawing/2014/main" id="{AB9BBB21-55D4-C442-88EC-79B61A550E22}"/>
              </a:ext>
            </a:extLst>
          </p:cNvPr>
          <p:cNvSpPr>
            <a:spLocks/>
          </p:cNvSpPr>
          <p:nvPr/>
        </p:nvSpPr>
        <p:spPr>
          <a:xfrm>
            <a:off x="252602" y="192220"/>
            <a:ext cx="504000" cy="504000"/>
          </a:xfrm>
          <a:prstGeom prst="rect">
            <a:avLst/>
          </a:prstGeom>
          <a:solidFill>
            <a:srgbClr val="8BC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pic>
        <p:nvPicPr>
          <p:cNvPr id="10" name="Imagen 9">
            <a:extLst>
              <a:ext uri="{FF2B5EF4-FFF2-40B4-BE49-F238E27FC236}">
                <a16:creationId xmlns:a16="http://schemas.microsoft.com/office/drawing/2014/main" id="{59C44833-5CA0-9441-A014-2990F74FBE33}"/>
              </a:ext>
            </a:extLst>
          </p:cNvPr>
          <p:cNvPicPr>
            <a:picLocks noChangeAspect="1"/>
          </p:cNvPicPr>
          <p:nvPr/>
        </p:nvPicPr>
        <p:blipFill rotWithShape="1">
          <a:blip r:embed="rId4">
            <a:extLst>
              <a:ext uri="{28A0092B-C50C-407E-A947-70E740481C1C}">
                <a14:useLocalDpi xmlns:a14="http://schemas.microsoft.com/office/drawing/2010/main" val="0"/>
              </a:ext>
            </a:extLst>
          </a:blip>
          <a:srcRect l="1" r="1566" b="4445"/>
          <a:stretch/>
        </p:blipFill>
        <p:spPr>
          <a:xfrm>
            <a:off x="7896358" y="5056633"/>
            <a:ext cx="4292594" cy="1801368"/>
          </a:xfrm>
          <a:prstGeom prst="rect">
            <a:avLst/>
          </a:prstGeom>
        </p:spPr>
      </p:pic>
      <p:pic>
        <p:nvPicPr>
          <p:cNvPr id="7" name="Imagen 6">
            <a:extLst>
              <a:ext uri="{FF2B5EF4-FFF2-40B4-BE49-F238E27FC236}">
                <a16:creationId xmlns:a16="http://schemas.microsoft.com/office/drawing/2014/main" id="{77B5C408-F52E-E844-9E98-B9DD487DEC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9342" y="6107179"/>
            <a:ext cx="2641090" cy="524641"/>
          </a:xfrm>
          <a:prstGeom prst="rect">
            <a:avLst/>
          </a:prstGeom>
        </p:spPr>
      </p:pic>
      <p:sp>
        <p:nvSpPr>
          <p:cNvPr id="12" name="Marcador de texto 2">
            <a:extLst>
              <a:ext uri="{FF2B5EF4-FFF2-40B4-BE49-F238E27FC236}">
                <a16:creationId xmlns:a16="http://schemas.microsoft.com/office/drawing/2014/main" id="{9A66C950-8106-A048-8508-8EE8D1331106}"/>
              </a:ext>
            </a:extLst>
          </p:cNvPr>
          <p:cNvSpPr txBox="1">
            <a:spLocks/>
          </p:cNvSpPr>
          <p:nvPr/>
        </p:nvSpPr>
        <p:spPr>
          <a:xfrm>
            <a:off x="1827242" y="3674058"/>
            <a:ext cx="5538931" cy="12359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1" kern="1200">
                <a:solidFill>
                  <a:srgbClr val="8BC44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1000"/>
              </a:spcBef>
              <a:buFont typeface="Arial" panose="020B0604020202020204" pitchFamily="34" charset="0"/>
              <a:buNone/>
            </a:pPr>
            <a:r>
              <a:rPr lang="es-CO" b="1" dirty="0" smtClean="0">
                <a:solidFill>
                  <a:srgbClr val="5B862E"/>
                </a:solidFill>
                <a:latin typeface="Arial" panose="020B0604020202020204" pitchFamily="34" charset="0"/>
                <a:cs typeface="Arial" panose="020B0604020202020204" pitchFamily="34" charset="0"/>
              </a:rPr>
              <a:t>¿Qué vamos a hacer?</a:t>
            </a:r>
          </a:p>
          <a:p>
            <a:pPr marL="534988" lvl="1" indent="-354013"/>
            <a:r>
              <a:rPr lang="es-CO" sz="1600" dirty="0">
                <a:solidFill>
                  <a:srgbClr val="E7E6E6">
                    <a:lumMod val="25000"/>
                  </a:srgbClr>
                </a:solidFill>
                <a:latin typeface="Arial" panose="020B0604020202020204" pitchFamily="34" charset="0"/>
                <a:cs typeface="Arial" panose="020B0604020202020204" pitchFamily="34" charset="0"/>
              </a:rPr>
              <a:t>Regulación Inteligente y Seguridad Jurídica</a:t>
            </a:r>
          </a:p>
          <a:p>
            <a:pPr marL="534988" lvl="1" indent="-354013"/>
            <a:r>
              <a:rPr lang="es-CO" sz="1600" dirty="0">
                <a:solidFill>
                  <a:srgbClr val="E7E6E6">
                    <a:lumMod val="25000"/>
                  </a:srgbClr>
                </a:solidFill>
                <a:latin typeface="Arial" panose="020B0604020202020204" pitchFamily="34" charset="0"/>
                <a:cs typeface="Arial" panose="020B0604020202020204" pitchFamily="34" charset="0"/>
              </a:rPr>
              <a:t>Promoción de la Legalidad y Emprendimiento en Sistema de Transporte</a:t>
            </a:r>
          </a:p>
          <a:p>
            <a:pPr marL="534988" lvl="1" indent="-354013"/>
            <a:r>
              <a:rPr lang="es-CO" sz="1600" dirty="0">
                <a:solidFill>
                  <a:srgbClr val="E7E6E6">
                    <a:lumMod val="25000"/>
                  </a:srgbClr>
                </a:solidFill>
                <a:latin typeface="Arial" panose="020B0604020202020204" pitchFamily="34" charset="0"/>
                <a:cs typeface="Arial" panose="020B0604020202020204" pitchFamily="34" charset="0"/>
              </a:rPr>
              <a:t>Transparencia y Eficiencia</a:t>
            </a:r>
          </a:p>
          <a:p>
            <a:pPr marL="534988" lvl="1" indent="-354013"/>
            <a:r>
              <a:rPr lang="es-CO" sz="1600" smtClean="0">
                <a:solidFill>
                  <a:srgbClr val="E7E6E6">
                    <a:lumMod val="25000"/>
                  </a:srgbClr>
                </a:solidFill>
                <a:latin typeface="Arial" panose="020B0604020202020204" pitchFamily="34" charset="0"/>
                <a:cs typeface="Arial" panose="020B0604020202020204" pitchFamily="34" charset="0"/>
              </a:rPr>
              <a:t>Movilidad </a:t>
            </a:r>
            <a:r>
              <a:rPr lang="es-CO" sz="1600" dirty="0">
                <a:solidFill>
                  <a:srgbClr val="E7E6E6">
                    <a:lumMod val="25000"/>
                  </a:srgbClr>
                </a:solidFill>
                <a:latin typeface="Arial" panose="020B0604020202020204" pitchFamily="34" charset="0"/>
                <a:cs typeface="Arial" panose="020B0604020202020204" pitchFamily="34" charset="0"/>
              </a:rPr>
              <a:t>Democrática y Sostenible</a:t>
            </a:r>
          </a:p>
          <a:p>
            <a:pPr marL="534988" lvl="1" indent="-354013"/>
            <a:r>
              <a:rPr lang="es-CO" sz="1600" dirty="0">
                <a:solidFill>
                  <a:srgbClr val="E7E6E6">
                    <a:lumMod val="25000"/>
                  </a:srgbClr>
                </a:solidFill>
                <a:latin typeface="Arial" panose="020B0604020202020204" pitchFamily="34" charset="0"/>
                <a:cs typeface="Arial" panose="020B0604020202020204" pitchFamily="34" charset="0"/>
              </a:rPr>
              <a:t>Plan maestro de Transporte Intermodal</a:t>
            </a:r>
          </a:p>
          <a:p>
            <a:pPr marL="534988" lvl="1" indent="-354013"/>
            <a:r>
              <a:rPr lang="es-CO" sz="1600" dirty="0">
                <a:solidFill>
                  <a:srgbClr val="E7E6E6">
                    <a:lumMod val="25000"/>
                  </a:srgbClr>
                </a:solidFill>
                <a:latin typeface="Arial" panose="020B0604020202020204" pitchFamily="34" charset="0"/>
                <a:cs typeface="Arial" panose="020B0604020202020204" pitchFamily="34" charset="0"/>
              </a:rPr>
              <a:t>Equidad en el transporte </a:t>
            </a:r>
          </a:p>
        </p:txBody>
      </p:sp>
      <p:sp>
        <p:nvSpPr>
          <p:cNvPr id="17" name="Recortar rectángulo de esquina diagonal 16">
            <a:extLst>
              <a:ext uri="{FF2B5EF4-FFF2-40B4-BE49-F238E27FC236}">
                <a16:creationId xmlns:a16="http://schemas.microsoft.com/office/drawing/2014/main" id="{7155F753-D26A-094F-959F-AECB712D130B}"/>
              </a:ext>
            </a:extLst>
          </p:cNvPr>
          <p:cNvSpPr/>
          <p:nvPr/>
        </p:nvSpPr>
        <p:spPr>
          <a:xfrm>
            <a:off x="301145" y="3415268"/>
            <a:ext cx="7308000" cy="36000"/>
          </a:xfrm>
          <a:prstGeom prst="snip2DiagRect">
            <a:avLst>
              <a:gd name="adj1" fmla="val 0"/>
              <a:gd name="adj2" fmla="val 38667"/>
            </a:avLst>
          </a:prstGeom>
          <a:solidFill>
            <a:srgbClr val="8BC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18" name="Recortar rectángulo de esquina diagonal 17">
            <a:extLst>
              <a:ext uri="{FF2B5EF4-FFF2-40B4-BE49-F238E27FC236}">
                <a16:creationId xmlns:a16="http://schemas.microsoft.com/office/drawing/2014/main" id="{F1237EB7-7896-134D-B4C2-395663C5FA90}"/>
              </a:ext>
            </a:extLst>
          </p:cNvPr>
          <p:cNvSpPr/>
          <p:nvPr/>
        </p:nvSpPr>
        <p:spPr>
          <a:xfrm>
            <a:off x="373271" y="6292162"/>
            <a:ext cx="7308000" cy="36000"/>
          </a:xfrm>
          <a:prstGeom prst="snip2DiagRect">
            <a:avLst>
              <a:gd name="adj1" fmla="val 0"/>
              <a:gd name="adj2" fmla="val 38667"/>
            </a:avLst>
          </a:prstGeom>
          <a:solidFill>
            <a:srgbClr val="8BC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pic>
        <p:nvPicPr>
          <p:cNvPr id="22" name="Imagen 21">
            <a:extLst>
              <a:ext uri="{FF2B5EF4-FFF2-40B4-BE49-F238E27FC236}">
                <a16:creationId xmlns:a16="http://schemas.microsoft.com/office/drawing/2014/main" id="{DC47F7AA-CCD4-8846-8359-038807532C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9596" y="1709863"/>
            <a:ext cx="900000" cy="900000"/>
          </a:xfrm>
          <a:prstGeom prst="rect">
            <a:avLst/>
          </a:prstGeom>
        </p:spPr>
      </p:pic>
      <p:pic>
        <p:nvPicPr>
          <p:cNvPr id="26" name="Imagen 25">
            <a:extLst>
              <a:ext uri="{FF2B5EF4-FFF2-40B4-BE49-F238E27FC236}">
                <a16:creationId xmlns:a16="http://schemas.microsoft.com/office/drawing/2014/main" id="{023CA97C-433D-5D4E-AFE4-70EEB3B4D84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8033" y="4034726"/>
            <a:ext cx="900000" cy="900000"/>
          </a:xfrm>
          <a:prstGeom prst="rect">
            <a:avLst/>
          </a:prstGeom>
        </p:spPr>
      </p:pic>
    </p:spTree>
    <p:extLst>
      <p:ext uri="{BB962C8B-B14F-4D97-AF65-F5344CB8AC3E}">
        <p14:creationId xmlns:p14="http://schemas.microsoft.com/office/powerpoint/2010/main" val="35834988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sultado de imagen para TERMINAL DE BUSES COLOMBIA"/>
          <p:cNvPicPr>
            <a:picLocks noChangeAspect="1" noChangeArrowheads="1"/>
          </p:cNvPicPr>
          <p:nvPr/>
        </p:nvPicPr>
        <p:blipFill rotWithShape="1">
          <a:blip r:embed="rId3">
            <a:extLst>
              <a:ext uri="{28A0092B-C50C-407E-A947-70E740481C1C}">
                <a14:useLocalDpi xmlns:a14="http://schemas.microsoft.com/office/drawing/2010/main" val="0"/>
              </a:ext>
            </a:extLst>
          </a:blip>
          <a:srcRect l="41886" r="23379" b="2952"/>
          <a:stretch/>
        </p:blipFill>
        <p:spPr bwMode="auto">
          <a:xfrm>
            <a:off x="-24681" y="-22860"/>
            <a:ext cx="4896545" cy="688086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p:cNvSpPr txBox="1">
            <a:spLocks/>
          </p:cNvSpPr>
          <p:nvPr/>
        </p:nvSpPr>
        <p:spPr>
          <a:xfrm>
            <a:off x="5879976" y="260648"/>
            <a:ext cx="5957729" cy="504000"/>
          </a:xfrm>
          <a:prstGeom prst="rect">
            <a:avLst/>
          </a:prstGeom>
          <a:solidFill>
            <a:srgbClr val="5B862E"/>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000" b="1" dirty="0" smtClean="0">
                <a:solidFill>
                  <a:schemeClr val="bg1"/>
                </a:solidFill>
                <a:latin typeface="Arial" panose="020B0604020202020204" pitchFamily="34" charset="0"/>
                <a:cs typeface="Arial" panose="020B0604020202020204" pitchFamily="34" charset="0"/>
              </a:rPr>
              <a:t>MODALIDAD INTERMUNICIPAL</a:t>
            </a:r>
            <a:endParaRPr lang="es-CO" sz="2000" b="1" dirty="0">
              <a:solidFill>
                <a:schemeClr val="bg1"/>
              </a:solidFill>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AB9BBB21-55D4-C442-88EC-79B61A550E22}"/>
              </a:ext>
            </a:extLst>
          </p:cNvPr>
          <p:cNvSpPr/>
          <p:nvPr/>
        </p:nvSpPr>
        <p:spPr>
          <a:xfrm>
            <a:off x="5375976" y="260648"/>
            <a:ext cx="504000" cy="504000"/>
          </a:xfrm>
          <a:prstGeom prst="rect">
            <a:avLst/>
          </a:prstGeom>
          <a:solidFill>
            <a:srgbClr val="8BC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8BC44A"/>
              </a:solidFill>
            </a:endParaRPr>
          </a:p>
        </p:txBody>
      </p:sp>
      <p:pic>
        <p:nvPicPr>
          <p:cNvPr id="7" name="Imagen 6">
            <a:extLst>
              <a:ext uri="{FF2B5EF4-FFF2-40B4-BE49-F238E27FC236}">
                <a16:creationId xmlns:a16="http://schemas.microsoft.com/office/drawing/2014/main" id="{59C44833-5CA0-9441-A014-2990F74FBE33}"/>
              </a:ext>
            </a:extLst>
          </p:cNvPr>
          <p:cNvPicPr>
            <a:picLocks noChangeAspect="1"/>
          </p:cNvPicPr>
          <p:nvPr/>
        </p:nvPicPr>
        <p:blipFill rotWithShape="1">
          <a:blip r:embed="rId4">
            <a:extLst>
              <a:ext uri="{28A0092B-C50C-407E-A947-70E740481C1C}">
                <a14:useLocalDpi xmlns:a14="http://schemas.microsoft.com/office/drawing/2010/main" val="0"/>
              </a:ext>
            </a:extLst>
          </a:blip>
          <a:srcRect l="1" r="1566" b="4445"/>
          <a:stretch/>
        </p:blipFill>
        <p:spPr>
          <a:xfrm flipH="1">
            <a:off x="0" y="5056633"/>
            <a:ext cx="4933990" cy="1801368"/>
          </a:xfrm>
          <a:prstGeom prst="rect">
            <a:avLst/>
          </a:prstGeom>
        </p:spPr>
      </p:pic>
      <p:pic>
        <p:nvPicPr>
          <p:cNvPr id="8" name="Imagen 7">
            <a:extLst>
              <a:ext uri="{FF2B5EF4-FFF2-40B4-BE49-F238E27FC236}">
                <a16:creationId xmlns:a16="http://schemas.microsoft.com/office/drawing/2014/main" id="{77B5C408-F52E-E844-9E98-B9DD487DEC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483" y="6107179"/>
            <a:ext cx="2641090" cy="524641"/>
          </a:xfrm>
          <a:prstGeom prst="rect">
            <a:avLst/>
          </a:prstGeom>
        </p:spPr>
      </p:pic>
      <p:sp>
        <p:nvSpPr>
          <p:cNvPr id="15" name="Rectángulo 14"/>
          <p:cNvSpPr/>
          <p:nvPr/>
        </p:nvSpPr>
        <p:spPr>
          <a:xfrm>
            <a:off x="0" y="104392"/>
            <a:ext cx="4727848" cy="400110"/>
          </a:xfrm>
          <a:prstGeom prst="rect">
            <a:avLst/>
          </a:prstGeom>
        </p:spPr>
        <p:txBody>
          <a:bodyPr wrap="square">
            <a:spAutoFit/>
          </a:bodyPr>
          <a:lstStyle/>
          <a:p>
            <a:r>
              <a:rPr lang="es-CO" sz="1000" dirty="0">
                <a:solidFill>
                  <a:schemeClr val="bg1"/>
                </a:solidFill>
                <a:latin typeface="Montserrat" panose="00000500000000000000" pitchFamily="2" charset="0"/>
              </a:rPr>
              <a:t>Tomada de https://www.semana.com/tecnologia/articulo/aplicaciones-para-comprar-pasaje-de-bus-en-colombia/520227</a:t>
            </a:r>
          </a:p>
        </p:txBody>
      </p:sp>
      <p:sp>
        <p:nvSpPr>
          <p:cNvPr id="3" name="Rectángulo 2"/>
          <p:cNvSpPr/>
          <p:nvPr/>
        </p:nvSpPr>
        <p:spPr>
          <a:xfrm>
            <a:off x="5234546" y="1340768"/>
            <a:ext cx="2130711" cy="400110"/>
          </a:xfrm>
          <a:prstGeom prst="rect">
            <a:avLst/>
          </a:prstGeom>
          <a:solidFill>
            <a:sysClr val="window" lastClr="FFFFFF"/>
          </a:solidFill>
          <a:ln w="28575" cap="flat" cmpd="sng" algn="ctr">
            <a:solidFill>
              <a:srgbClr val="4BACC6"/>
            </a:solidFill>
            <a:prstDash val="solid"/>
          </a:ln>
          <a:effectLst>
            <a:glow rad="63500">
              <a:srgbClr val="9BBB59">
                <a:satMod val="175000"/>
                <a:alpha val="40000"/>
              </a:srgbClr>
            </a:glow>
          </a:effectLst>
        </p:spPr>
        <p:txBody>
          <a:bodyPr wrap="square">
            <a:spAutoFit/>
          </a:bodyPr>
          <a:lstStyle/>
          <a:p>
            <a:pPr algn="just"/>
            <a:r>
              <a:rPr lang="es-CO" sz="2000" b="1" kern="0" dirty="0">
                <a:solidFill>
                  <a:srgbClr val="009999"/>
                </a:solidFill>
                <a:latin typeface="Montserrat" panose="00000500000000000000" pitchFamily="2" charset="0"/>
              </a:rPr>
              <a:t>PLIEGOS TIPO </a:t>
            </a:r>
          </a:p>
        </p:txBody>
      </p:sp>
      <p:sp>
        <p:nvSpPr>
          <p:cNvPr id="10" name="Rectángulo 9"/>
          <p:cNvSpPr/>
          <p:nvPr/>
        </p:nvSpPr>
        <p:spPr>
          <a:xfrm>
            <a:off x="5199481" y="2580862"/>
            <a:ext cx="2130711" cy="707886"/>
          </a:xfrm>
          <a:prstGeom prst="rect">
            <a:avLst/>
          </a:prstGeom>
          <a:solidFill>
            <a:sysClr val="window" lastClr="FFFFFF"/>
          </a:solidFill>
          <a:ln w="28575" cap="flat" cmpd="sng" algn="ctr">
            <a:solidFill>
              <a:srgbClr val="4BACC6"/>
            </a:solidFill>
            <a:prstDash val="solid"/>
          </a:ln>
          <a:effectLst>
            <a:glow rad="63500">
              <a:srgbClr val="9BBB59">
                <a:satMod val="175000"/>
                <a:alpha val="40000"/>
              </a:srgbClr>
            </a:glow>
          </a:effectLst>
        </p:spPr>
        <p:txBody>
          <a:bodyPr wrap="square">
            <a:spAutoFit/>
          </a:bodyPr>
          <a:lstStyle/>
          <a:p>
            <a:pPr algn="ctr"/>
            <a:r>
              <a:rPr lang="es-CO" sz="2000" b="1" kern="0" dirty="0">
                <a:solidFill>
                  <a:srgbClr val="009999"/>
                </a:solidFill>
                <a:latin typeface="Montserrat" panose="00000500000000000000" pitchFamily="2" charset="0"/>
              </a:rPr>
              <a:t>FONDOS DE </a:t>
            </a:r>
            <a:r>
              <a:rPr lang="es-CO" sz="2000" b="1" kern="0" dirty="0" smtClean="0">
                <a:solidFill>
                  <a:srgbClr val="009999"/>
                </a:solidFill>
                <a:latin typeface="Montserrat" panose="00000500000000000000" pitchFamily="2" charset="0"/>
              </a:rPr>
              <a:t>REPOSICIÓN</a:t>
            </a:r>
            <a:endParaRPr lang="es-CO" sz="2000" b="1" kern="0" dirty="0">
              <a:solidFill>
                <a:srgbClr val="009999"/>
              </a:solidFill>
              <a:latin typeface="Montserrat" panose="00000500000000000000" pitchFamily="2" charset="0"/>
            </a:endParaRPr>
          </a:p>
        </p:txBody>
      </p:sp>
      <p:sp>
        <p:nvSpPr>
          <p:cNvPr id="11" name="Rectángulo 10"/>
          <p:cNvSpPr/>
          <p:nvPr/>
        </p:nvSpPr>
        <p:spPr>
          <a:xfrm>
            <a:off x="5234545" y="3933056"/>
            <a:ext cx="2130711" cy="1015663"/>
          </a:xfrm>
          <a:prstGeom prst="rect">
            <a:avLst/>
          </a:prstGeom>
          <a:solidFill>
            <a:sysClr val="window" lastClr="FFFFFF"/>
          </a:solidFill>
          <a:ln w="28575" cap="flat" cmpd="sng" algn="ctr">
            <a:solidFill>
              <a:srgbClr val="4BACC6"/>
            </a:solidFill>
            <a:prstDash val="solid"/>
          </a:ln>
          <a:effectLst>
            <a:glow rad="63500">
              <a:srgbClr val="9BBB59">
                <a:satMod val="175000"/>
                <a:alpha val="40000"/>
              </a:srgbClr>
            </a:glow>
          </a:effectLst>
        </p:spPr>
        <p:txBody>
          <a:bodyPr wrap="square">
            <a:spAutoFit/>
          </a:bodyPr>
          <a:lstStyle/>
          <a:p>
            <a:pPr algn="ctr"/>
            <a:r>
              <a:rPr lang="es-CO" sz="2000" b="1" kern="0" dirty="0">
                <a:solidFill>
                  <a:srgbClr val="009999"/>
                </a:solidFill>
                <a:latin typeface="Montserrat" panose="00000500000000000000" pitchFamily="2" charset="0"/>
              </a:rPr>
              <a:t>CONVENIOS ALTA </a:t>
            </a:r>
            <a:r>
              <a:rPr lang="es-CO" sz="2000" b="1" kern="0" dirty="0" smtClean="0">
                <a:solidFill>
                  <a:srgbClr val="009999"/>
                </a:solidFill>
                <a:latin typeface="Montserrat" panose="00000500000000000000" pitchFamily="2" charset="0"/>
              </a:rPr>
              <a:t>TEMPORADA</a:t>
            </a:r>
            <a:endParaRPr lang="es-CO" sz="2000" b="1" kern="0" dirty="0">
              <a:solidFill>
                <a:srgbClr val="009999"/>
              </a:solidFill>
              <a:latin typeface="Montserrat" panose="00000500000000000000" pitchFamily="2" charset="0"/>
            </a:endParaRPr>
          </a:p>
        </p:txBody>
      </p:sp>
      <p:sp>
        <p:nvSpPr>
          <p:cNvPr id="12" name="Rectángulo 11"/>
          <p:cNvSpPr/>
          <p:nvPr/>
        </p:nvSpPr>
        <p:spPr>
          <a:xfrm>
            <a:off x="5234545" y="5529450"/>
            <a:ext cx="2130711" cy="400110"/>
          </a:xfrm>
          <a:prstGeom prst="rect">
            <a:avLst/>
          </a:prstGeom>
          <a:solidFill>
            <a:sysClr val="window" lastClr="FFFFFF"/>
          </a:solidFill>
          <a:ln w="28575" cap="flat" cmpd="sng" algn="ctr">
            <a:solidFill>
              <a:srgbClr val="4BACC6"/>
            </a:solidFill>
            <a:prstDash val="solid"/>
          </a:ln>
          <a:effectLst>
            <a:glow rad="63500">
              <a:srgbClr val="9BBB59">
                <a:satMod val="175000"/>
                <a:alpha val="40000"/>
              </a:srgbClr>
            </a:glow>
          </a:effectLst>
        </p:spPr>
        <p:txBody>
          <a:bodyPr wrap="square">
            <a:spAutoFit/>
          </a:bodyPr>
          <a:lstStyle/>
          <a:p>
            <a:pPr algn="ctr"/>
            <a:r>
              <a:rPr lang="es-CO" sz="2000" b="1" kern="0" dirty="0">
                <a:solidFill>
                  <a:srgbClr val="009999"/>
                </a:solidFill>
                <a:latin typeface="Montserrat" panose="00000500000000000000" pitchFamily="2" charset="0"/>
              </a:rPr>
              <a:t>IVA CREI </a:t>
            </a:r>
          </a:p>
        </p:txBody>
      </p:sp>
      <p:sp>
        <p:nvSpPr>
          <p:cNvPr id="16" name="Rectángulo 15"/>
          <p:cNvSpPr/>
          <p:nvPr/>
        </p:nvSpPr>
        <p:spPr>
          <a:xfrm>
            <a:off x="7727939" y="1045766"/>
            <a:ext cx="4200709" cy="1077218"/>
          </a:xfrm>
          <a:prstGeom prst="rect">
            <a:avLst/>
          </a:prstGeom>
        </p:spPr>
        <p:txBody>
          <a:bodyPr wrap="square">
            <a:spAutoFit/>
          </a:bodyPr>
          <a:lstStyle/>
          <a:p>
            <a:pPr algn="just"/>
            <a:r>
              <a:rPr lang="es-ES" sz="1600" dirty="0" smtClean="0">
                <a:latin typeface="Montserrat" panose="00000500000000000000" pitchFamily="2" charset="0"/>
              </a:rPr>
              <a:t>Resolución </a:t>
            </a:r>
            <a:r>
              <a:rPr lang="es-ES" sz="1600" dirty="0">
                <a:latin typeface="Montserrat" panose="00000500000000000000" pitchFamily="2" charset="0"/>
              </a:rPr>
              <a:t>pliegos tipo para la adjudicación de rutas de transporte terrestre automotor de pasajeros por carretera</a:t>
            </a:r>
          </a:p>
        </p:txBody>
      </p:sp>
      <p:sp>
        <p:nvSpPr>
          <p:cNvPr id="17" name="Cheurón 16"/>
          <p:cNvSpPr/>
          <p:nvPr/>
        </p:nvSpPr>
        <p:spPr>
          <a:xfrm>
            <a:off x="7509623" y="1431153"/>
            <a:ext cx="263787" cy="400110"/>
          </a:xfrm>
          <a:prstGeom prst="chevr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O">
              <a:solidFill>
                <a:schemeClr val="tx1"/>
              </a:solidFill>
            </a:endParaRPr>
          </a:p>
        </p:txBody>
      </p:sp>
      <p:sp>
        <p:nvSpPr>
          <p:cNvPr id="19" name="Cheurón 18"/>
          <p:cNvSpPr/>
          <p:nvPr/>
        </p:nvSpPr>
        <p:spPr>
          <a:xfrm>
            <a:off x="7539005" y="2789489"/>
            <a:ext cx="263787" cy="400110"/>
          </a:xfrm>
          <a:prstGeom prst="chevr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O">
              <a:solidFill>
                <a:schemeClr val="tx1"/>
              </a:solidFill>
            </a:endParaRPr>
          </a:p>
        </p:txBody>
      </p:sp>
      <p:sp>
        <p:nvSpPr>
          <p:cNvPr id="18" name="Rectángulo 17"/>
          <p:cNvSpPr/>
          <p:nvPr/>
        </p:nvSpPr>
        <p:spPr>
          <a:xfrm>
            <a:off x="7773410" y="2404102"/>
            <a:ext cx="4109766" cy="1323439"/>
          </a:xfrm>
          <a:prstGeom prst="rect">
            <a:avLst/>
          </a:prstGeom>
        </p:spPr>
        <p:txBody>
          <a:bodyPr wrap="square">
            <a:spAutoFit/>
          </a:bodyPr>
          <a:lstStyle/>
          <a:p>
            <a:pPr algn="just">
              <a:spcAft>
                <a:spcPts val="0"/>
              </a:spcAft>
            </a:pPr>
            <a:r>
              <a:rPr lang="es-ES" sz="1600" kern="150" dirty="0" smtClean="0">
                <a:latin typeface="Montserrat" panose="00000500000000000000" pitchFamily="2" charset="0"/>
                <a:ea typeface="DejaVu Sans"/>
                <a:cs typeface="Arial" panose="020B0604020202020204" pitchFamily="34" charset="0"/>
              </a:rPr>
              <a:t>Resolución que reglamenta </a:t>
            </a:r>
            <a:r>
              <a:rPr lang="es-ES" sz="1600" kern="150" dirty="0">
                <a:latin typeface="Montserrat" panose="00000500000000000000" pitchFamily="2" charset="0"/>
                <a:ea typeface="DejaVu Sans"/>
                <a:cs typeface="Arial" panose="020B0604020202020204" pitchFamily="34" charset="0"/>
              </a:rPr>
              <a:t>la constitución </a:t>
            </a:r>
            <a:r>
              <a:rPr lang="es-ES" sz="1600" kern="150" dirty="0" smtClean="0">
                <a:latin typeface="Montserrat" panose="00000500000000000000" pitchFamily="2" charset="0"/>
                <a:ea typeface="DejaVu Sans"/>
                <a:cs typeface="Arial" panose="020B0604020202020204" pitchFamily="34" charset="0"/>
              </a:rPr>
              <a:t>de </a:t>
            </a:r>
            <a:r>
              <a:rPr lang="es-ES" sz="1600" kern="150" dirty="0">
                <a:latin typeface="Montserrat" panose="00000500000000000000" pitchFamily="2" charset="0"/>
                <a:ea typeface="DejaVu Sans"/>
                <a:cs typeface="Arial" panose="020B0604020202020204" pitchFamily="34" charset="0"/>
              </a:rPr>
              <a:t>fondos de reposición </a:t>
            </a:r>
            <a:r>
              <a:rPr lang="es-ES" sz="1600" kern="150" dirty="0" smtClean="0">
                <a:latin typeface="Montserrat" panose="00000500000000000000" pitchFamily="2" charset="0"/>
                <a:ea typeface="DejaVu Sans"/>
                <a:cs typeface="Arial" panose="020B0604020202020204" pitchFamily="34" charset="0"/>
              </a:rPr>
              <a:t>para el </a:t>
            </a:r>
            <a:r>
              <a:rPr lang="es-ES" sz="1600" kern="150" dirty="0">
                <a:latin typeface="Montserrat" panose="00000500000000000000" pitchFamily="2" charset="0"/>
                <a:ea typeface="DejaVu Sans"/>
                <a:cs typeface="Arial" panose="020B0604020202020204" pitchFamily="34" charset="0"/>
              </a:rPr>
              <a:t>servicio público de transporte terrestre automotor de pasajeros por </a:t>
            </a:r>
            <a:r>
              <a:rPr lang="es-ES" sz="1600" kern="150" dirty="0" smtClean="0">
                <a:latin typeface="Montserrat" panose="00000500000000000000" pitchFamily="2" charset="0"/>
                <a:ea typeface="DejaVu Sans"/>
                <a:cs typeface="Arial" panose="020B0604020202020204" pitchFamily="34" charset="0"/>
              </a:rPr>
              <a:t>carretera. </a:t>
            </a:r>
            <a:endParaRPr lang="es-CO" sz="1600" kern="150" dirty="0">
              <a:effectLst/>
              <a:latin typeface="Liberation Serif"/>
              <a:ea typeface="DejaVu Sans"/>
              <a:cs typeface="Lohit Devanagari"/>
            </a:endParaRPr>
          </a:p>
        </p:txBody>
      </p:sp>
      <p:sp>
        <p:nvSpPr>
          <p:cNvPr id="20" name="Rectángulo 19"/>
          <p:cNvSpPr/>
          <p:nvPr/>
        </p:nvSpPr>
        <p:spPr>
          <a:xfrm>
            <a:off x="7862599" y="4008659"/>
            <a:ext cx="4010874" cy="1077218"/>
          </a:xfrm>
          <a:prstGeom prst="rect">
            <a:avLst/>
          </a:prstGeom>
        </p:spPr>
        <p:txBody>
          <a:bodyPr wrap="square">
            <a:spAutoFit/>
          </a:bodyPr>
          <a:lstStyle/>
          <a:p>
            <a:pPr algn="just"/>
            <a:r>
              <a:rPr lang="es-ES" sz="1600" kern="150" dirty="0" smtClean="0">
                <a:latin typeface="Montserrat" panose="00000500000000000000" pitchFamily="2" charset="0"/>
                <a:ea typeface="DejaVu Sans"/>
                <a:cs typeface="Arial" panose="020B0604020202020204" pitchFamily="34" charset="0"/>
              </a:rPr>
              <a:t>Resolución que reglamentan </a:t>
            </a:r>
            <a:r>
              <a:rPr lang="es-ES" sz="1600" kern="150" dirty="0">
                <a:latin typeface="Montserrat" panose="00000500000000000000" pitchFamily="2" charset="0"/>
                <a:ea typeface="DejaVu Sans"/>
                <a:cs typeface="Arial" panose="020B0604020202020204" pitchFamily="34" charset="0"/>
              </a:rPr>
              <a:t>los contratos para temporada de alta </a:t>
            </a:r>
            <a:r>
              <a:rPr lang="es-ES" sz="1600" kern="150" dirty="0" smtClean="0">
                <a:latin typeface="Montserrat" panose="00000500000000000000" pitchFamily="2" charset="0"/>
                <a:ea typeface="DejaVu Sans"/>
                <a:cs typeface="Arial" panose="020B0604020202020204" pitchFamily="34" charset="0"/>
              </a:rPr>
              <a:t>demanda (para intermunicipal y especial)</a:t>
            </a:r>
            <a:endParaRPr lang="es-CO" sz="1600" dirty="0">
              <a:latin typeface="Montserrat" panose="00000500000000000000" pitchFamily="2" charset="0"/>
            </a:endParaRPr>
          </a:p>
        </p:txBody>
      </p:sp>
      <p:sp>
        <p:nvSpPr>
          <p:cNvPr id="22" name="Cheurón 21"/>
          <p:cNvSpPr/>
          <p:nvPr/>
        </p:nvSpPr>
        <p:spPr>
          <a:xfrm>
            <a:off x="7509623" y="4240832"/>
            <a:ext cx="263787" cy="400110"/>
          </a:xfrm>
          <a:prstGeom prst="chevr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O">
              <a:solidFill>
                <a:schemeClr val="tx1"/>
              </a:solidFill>
            </a:endParaRPr>
          </a:p>
        </p:txBody>
      </p:sp>
      <p:sp>
        <p:nvSpPr>
          <p:cNvPr id="21" name="Rectángulo 20"/>
          <p:cNvSpPr/>
          <p:nvPr/>
        </p:nvSpPr>
        <p:spPr>
          <a:xfrm>
            <a:off x="7840739" y="5314006"/>
            <a:ext cx="3975107" cy="830997"/>
          </a:xfrm>
          <a:prstGeom prst="rect">
            <a:avLst/>
          </a:prstGeom>
        </p:spPr>
        <p:txBody>
          <a:bodyPr wrap="square">
            <a:spAutoFit/>
          </a:bodyPr>
          <a:lstStyle/>
          <a:p>
            <a:pPr algn="just">
              <a:spcAft>
                <a:spcPts val="0"/>
              </a:spcAft>
            </a:pPr>
            <a:r>
              <a:rPr lang="es-ES_tradnl" sz="1600" dirty="0" smtClean="0">
                <a:latin typeface="Montserrat" panose="00000500000000000000" pitchFamily="2" charset="0"/>
                <a:ea typeface="Arial" panose="020B0604020202020204" pitchFamily="34" charset="0"/>
                <a:cs typeface="Arial" panose="020B0604020202020204" pitchFamily="34" charset="0"/>
              </a:rPr>
              <a:t>Decreto que modifica </a:t>
            </a:r>
            <a:r>
              <a:rPr lang="es-ES_tradnl" sz="1600" dirty="0">
                <a:latin typeface="Montserrat" panose="00000500000000000000" pitchFamily="2" charset="0"/>
                <a:ea typeface="Arial" panose="020B0604020202020204" pitchFamily="34" charset="0"/>
                <a:cs typeface="Arial" panose="020B0604020202020204" pitchFamily="34" charset="0"/>
              </a:rPr>
              <a:t>el Decreto 1625 de 2016 Único Reglamentario </a:t>
            </a:r>
            <a:r>
              <a:rPr lang="es-ES_tradnl" sz="1600" dirty="0" smtClean="0">
                <a:latin typeface="Montserrat" panose="00000500000000000000" pitchFamily="2" charset="0"/>
                <a:ea typeface="Arial" panose="020B0604020202020204" pitchFamily="34" charset="0"/>
                <a:cs typeface="Arial" panose="020B0604020202020204" pitchFamily="34" charset="0"/>
              </a:rPr>
              <a:t>en Materia Tributaria.</a:t>
            </a:r>
          </a:p>
        </p:txBody>
      </p:sp>
      <p:sp>
        <p:nvSpPr>
          <p:cNvPr id="24" name="Cheurón 23"/>
          <p:cNvSpPr/>
          <p:nvPr/>
        </p:nvSpPr>
        <p:spPr>
          <a:xfrm>
            <a:off x="7509623" y="5540347"/>
            <a:ext cx="263787" cy="400110"/>
          </a:xfrm>
          <a:prstGeom prst="chevr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O">
              <a:solidFill>
                <a:schemeClr val="tx1"/>
              </a:solidFill>
            </a:endParaRPr>
          </a:p>
        </p:txBody>
      </p:sp>
    </p:spTree>
    <p:extLst>
      <p:ext uri="{BB962C8B-B14F-4D97-AF65-F5344CB8AC3E}">
        <p14:creationId xmlns:p14="http://schemas.microsoft.com/office/powerpoint/2010/main" val="26399368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Resultado de imagen para taxis"/>
          <p:cNvPicPr>
            <a:picLocks noChangeAspect="1" noChangeArrowheads="1"/>
          </p:cNvPicPr>
          <p:nvPr/>
        </p:nvPicPr>
        <p:blipFill rotWithShape="1">
          <a:blip r:embed="rId3">
            <a:extLst>
              <a:ext uri="{28A0092B-C50C-407E-A947-70E740481C1C}">
                <a14:useLocalDpi xmlns:a14="http://schemas.microsoft.com/office/drawing/2010/main" val="0"/>
              </a:ext>
            </a:extLst>
          </a:blip>
          <a:srcRect l="45752" r="9998"/>
          <a:stretch/>
        </p:blipFill>
        <p:spPr bwMode="auto">
          <a:xfrm>
            <a:off x="7968208" y="4267"/>
            <a:ext cx="4232889"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número de diapositiva 1"/>
          <p:cNvSpPr>
            <a:spLocks noGrp="1"/>
          </p:cNvSpPr>
          <p:nvPr>
            <p:ph type="sldNum" sz="quarter" idx="12"/>
          </p:nvPr>
        </p:nvSpPr>
        <p:spPr>
          <a:xfrm>
            <a:off x="11611020" y="6449257"/>
            <a:ext cx="580980" cy="365125"/>
          </a:xfrm>
        </p:spPr>
        <p:txBody>
          <a:bodyPr/>
          <a:lstStyle/>
          <a:p>
            <a:fld id="{A8C60B07-C8AD-42C9-BC75-A9155279C204}" type="slidenum">
              <a:rPr lang="es-CO" smtClean="0"/>
              <a:t>21</a:t>
            </a:fld>
            <a:endParaRPr lang="es-CO" dirty="0"/>
          </a:p>
        </p:txBody>
      </p:sp>
      <p:sp>
        <p:nvSpPr>
          <p:cNvPr id="6" name="Título 4"/>
          <p:cNvSpPr txBox="1">
            <a:spLocks/>
          </p:cNvSpPr>
          <p:nvPr/>
        </p:nvSpPr>
        <p:spPr>
          <a:xfrm>
            <a:off x="789647" y="192219"/>
            <a:ext cx="6818521" cy="895917"/>
          </a:xfrm>
          <a:prstGeom prst="rect">
            <a:avLst/>
          </a:prstGeom>
          <a:solidFill>
            <a:srgbClr val="5B862E"/>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000" b="1" dirty="0" smtClean="0">
                <a:solidFill>
                  <a:schemeClr val="bg1"/>
                </a:solidFill>
                <a:latin typeface="Arial" panose="020B0604020202020204" pitchFamily="34" charset="0"/>
                <a:cs typeface="Arial" panose="020B0604020202020204" pitchFamily="34" charset="0"/>
              </a:rPr>
              <a:t>MODALIDAD TRANSPORTE INDIVIDUAL DE PASAJEROS</a:t>
            </a:r>
            <a:endParaRPr lang="es-CO" sz="2000" dirty="0">
              <a:solidFill>
                <a:schemeClr val="bg1"/>
              </a:solidFill>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AB9BBB21-55D4-C442-88EC-79B61A550E22}"/>
              </a:ext>
            </a:extLst>
          </p:cNvPr>
          <p:cNvSpPr/>
          <p:nvPr/>
        </p:nvSpPr>
        <p:spPr>
          <a:xfrm>
            <a:off x="285647" y="192220"/>
            <a:ext cx="504000" cy="895916"/>
          </a:xfrm>
          <a:prstGeom prst="rect">
            <a:avLst/>
          </a:prstGeom>
          <a:solidFill>
            <a:srgbClr val="8BC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8BC44A"/>
              </a:solidFill>
            </a:endParaRPr>
          </a:p>
        </p:txBody>
      </p:sp>
      <p:sp>
        <p:nvSpPr>
          <p:cNvPr id="59" name="Rectángulo redondeado 58"/>
          <p:cNvSpPr/>
          <p:nvPr/>
        </p:nvSpPr>
        <p:spPr>
          <a:xfrm>
            <a:off x="895791" y="1696434"/>
            <a:ext cx="2384293" cy="1532334"/>
          </a:xfrm>
          <a:prstGeom prst="roundRect">
            <a:avLst/>
          </a:prstGeom>
          <a:solidFill>
            <a:schemeClr val="bg1"/>
          </a:solidFill>
          <a:ln w="28575" cap="flat" cmpd="sng" algn="ctr">
            <a:noFill/>
            <a:prstDash val="solid"/>
          </a:ln>
          <a:effectLst/>
        </p:spPr>
        <p:txBody>
          <a:bodyPr wrap="square">
            <a:spAutoFit/>
          </a:bodyPr>
          <a:lstStyle/>
          <a:p>
            <a:pPr lvl="0" algn="ctr"/>
            <a:r>
              <a:rPr lang="es-ES" sz="2800" b="1" kern="0" dirty="0" smtClean="0">
                <a:solidFill>
                  <a:srgbClr val="009999"/>
                </a:solidFill>
                <a:latin typeface="Montserrat" panose="00000500000000000000" pitchFamily="2" charset="0"/>
              </a:rPr>
              <a:t>Decreto de taxis de lujo</a:t>
            </a:r>
            <a:endParaRPr lang="es-ES" kern="0" dirty="0" smtClean="0">
              <a:solidFill>
                <a:prstClr val="black"/>
              </a:solidFill>
              <a:latin typeface="Montserrat" panose="00000500000000000000" pitchFamily="2" charset="0"/>
            </a:endParaRPr>
          </a:p>
        </p:txBody>
      </p:sp>
      <p:grpSp>
        <p:nvGrpSpPr>
          <p:cNvPr id="14" name="Group 3"/>
          <p:cNvGrpSpPr/>
          <p:nvPr/>
        </p:nvGrpSpPr>
        <p:grpSpPr>
          <a:xfrm rot="5400000" flipV="1">
            <a:off x="1938594" y="3185805"/>
            <a:ext cx="298686" cy="460317"/>
            <a:chOff x="3142597" y="1611114"/>
            <a:chExt cx="237144" cy="268285"/>
          </a:xfrm>
        </p:grpSpPr>
        <p:sp>
          <p:nvSpPr>
            <p:cNvPr id="15" name="Freeform 192"/>
            <p:cNvSpPr>
              <a:spLocks/>
            </p:cNvSpPr>
            <p:nvPr/>
          </p:nvSpPr>
          <p:spPr bwMode="auto">
            <a:xfrm>
              <a:off x="3142597" y="1611114"/>
              <a:ext cx="237144" cy="268285"/>
            </a:xfrm>
            <a:custGeom>
              <a:avLst/>
              <a:gdLst/>
              <a:ahLst/>
              <a:cxnLst>
                <a:cxn ang="0">
                  <a:pos x="17" y="264"/>
                </a:cxn>
                <a:cxn ang="0">
                  <a:pos x="9" y="262"/>
                </a:cxn>
                <a:cxn ang="0">
                  <a:pos x="0" y="247"/>
                </a:cxn>
                <a:cxn ang="0">
                  <a:pos x="0" y="17"/>
                </a:cxn>
                <a:cxn ang="0">
                  <a:pos x="9" y="3"/>
                </a:cxn>
                <a:cxn ang="0">
                  <a:pos x="25" y="3"/>
                </a:cxn>
                <a:cxn ang="0">
                  <a:pos x="225" y="118"/>
                </a:cxn>
                <a:cxn ang="0">
                  <a:pos x="233" y="132"/>
                </a:cxn>
                <a:cxn ang="0">
                  <a:pos x="225" y="147"/>
                </a:cxn>
                <a:cxn ang="0">
                  <a:pos x="25" y="262"/>
                </a:cxn>
                <a:cxn ang="0">
                  <a:pos x="17" y="264"/>
                </a:cxn>
              </a:cxnLst>
              <a:rect l="0" t="0" r="r" b="b"/>
              <a:pathLst>
                <a:path w="233" h="264">
                  <a:moveTo>
                    <a:pt x="17" y="264"/>
                  </a:moveTo>
                  <a:cubicBezTo>
                    <a:pt x="14" y="264"/>
                    <a:pt x="11" y="263"/>
                    <a:pt x="9" y="262"/>
                  </a:cubicBezTo>
                  <a:cubicBezTo>
                    <a:pt x="3" y="259"/>
                    <a:pt x="0" y="253"/>
                    <a:pt x="0" y="247"/>
                  </a:cubicBezTo>
                  <a:cubicBezTo>
                    <a:pt x="0" y="17"/>
                    <a:pt x="0" y="17"/>
                    <a:pt x="0" y="17"/>
                  </a:cubicBezTo>
                  <a:cubicBezTo>
                    <a:pt x="0" y="11"/>
                    <a:pt x="3" y="6"/>
                    <a:pt x="9" y="3"/>
                  </a:cubicBezTo>
                  <a:cubicBezTo>
                    <a:pt x="14" y="0"/>
                    <a:pt x="20" y="0"/>
                    <a:pt x="25" y="3"/>
                  </a:cubicBezTo>
                  <a:cubicBezTo>
                    <a:pt x="225" y="118"/>
                    <a:pt x="225" y="118"/>
                    <a:pt x="225" y="118"/>
                  </a:cubicBezTo>
                  <a:cubicBezTo>
                    <a:pt x="230" y="121"/>
                    <a:pt x="233" y="126"/>
                    <a:pt x="233" y="132"/>
                  </a:cubicBezTo>
                  <a:cubicBezTo>
                    <a:pt x="233" y="138"/>
                    <a:pt x="230" y="144"/>
                    <a:pt x="225" y="147"/>
                  </a:cubicBezTo>
                  <a:cubicBezTo>
                    <a:pt x="25" y="262"/>
                    <a:pt x="25" y="262"/>
                    <a:pt x="25" y="262"/>
                  </a:cubicBezTo>
                  <a:cubicBezTo>
                    <a:pt x="23" y="263"/>
                    <a:pt x="20" y="264"/>
                    <a:pt x="17" y="264"/>
                  </a:cubicBezTo>
                  <a:close/>
                </a:path>
              </a:pathLst>
            </a:custGeom>
            <a:solidFill>
              <a:srgbClr val="24658D"/>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endParaRPr>
            </a:p>
          </p:txBody>
        </p:sp>
        <p:sp>
          <p:nvSpPr>
            <p:cNvPr id="16" name="Freeform 193"/>
            <p:cNvSpPr>
              <a:spLocks/>
            </p:cNvSpPr>
            <p:nvPr/>
          </p:nvSpPr>
          <p:spPr bwMode="auto">
            <a:xfrm>
              <a:off x="3262367" y="1714116"/>
              <a:ext cx="52699" cy="62280"/>
            </a:xfrm>
            <a:custGeom>
              <a:avLst/>
              <a:gdLst/>
              <a:ahLst/>
              <a:cxnLst>
                <a:cxn ang="0">
                  <a:pos x="0" y="0"/>
                </a:cxn>
                <a:cxn ang="0">
                  <a:pos x="44" y="26"/>
                </a:cxn>
                <a:cxn ang="0">
                  <a:pos x="0" y="52"/>
                </a:cxn>
                <a:cxn ang="0">
                  <a:pos x="0" y="0"/>
                </a:cxn>
              </a:cxnLst>
              <a:rect l="0" t="0" r="r" b="b"/>
              <a:pathLst>
                <a:path w="44" h="52">
                  <a:moveTo>
                    <a:pt x="0" y="0"/>
                  </a:moveTo>
                  <a:lnTo>
                    <a:pt x="44" y="26"/>
                  </a:lnTo>
                  <a:lnTo>
                    <a:pt x="0" y="52"/>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endParaRPr>
            </a:p>
          </p:txBody>
        </p:sp>
      </p:grpSp>
      <p:sp>
        <p:nvSpPr>
          <p:cNvPr id="5" name="Rectángulo 4"/>
          <p:cNvSpPr/>
          <p:nvPr/>
        </p:nvSpPr>
        <p:spPr>
          <a:xfrm>
            <a:off x="708905" y="4086970"/>
            <a:ext cx="2571180" cy="830997"/>
          </a:xfrm>
          <a:prstGeom prst="rect">
            <a:avLst/>
          </a:prstGeom>
          <a:solidFill>
            <a:schemeClr val="bg1"/>
          </a:solidFill>
          <a:ln w="28575" cap="flat" cmpd="sng" algn="ctr">
            <a:solidFill>
              <a:srgbClr val="4BACC6"/>
            </a:solidFill>
            <a:prstDash val="solid"/>
          </a:ln>
          <a:effectLst>
            <a:glow rad="63500">
              <a:srgbClr val="9BBB59">
                <a:satMod val="175000"/>
                <a:alpha val="40000"/>
              </a:srgbClr>
            </a:glow>
          </a:effectLst>
        </p:spPr>
        <p:txBody>
          <a:bodyPr wrap="square">
            <a:spAutoFit/>
          </a:bodyPr>
          <a:lstStyle/>
          <a:p>
            <a:pPr algn="ctr"/>
            <a:r>
              <a:rPr lang="es-ES" sz="1600" b="1" kern="0" dirty="0" smtClean="0">
                <a:solidFill>
                  <a:srgbClr val="009999"/>
                </a:solidFill>
                <a:latin typeface="Montserrat" panose="00000500000000000000" pitchFamily="2" charset="0"/>
              </a:rPr>
              <a:t>Reglamentación de Servicio de Taxis de Lujo</a:t>
            </a:r>
            <a:endParaRPr lang="es-CO" sz="1600" b="1" kern="0" dirty="0">
              <a:solidFill>
                <a:srgbClr val="009999"/>
              </a:solidFill>
              <a:latin typeface="Montserrat" panose="00000500000000000000" pitchFamily="2" charset="0"/>
            </a:endParaRPr>
          </a:p>
        </p:txBody>
      </p:sp>
      <p:pic>
        <p:nvPicPr>
          <p:cNvPr id="19" name="Imagen 18">
            <a:extLst>
              <a:ext uri="{FF2B5EF4-FFF2-40B4-BE49-F238E27FC236}">
                <a16:creationId xmlns:a16="http://schemas.microsoft.com/office/drawing/2014/main" id="{59C44833-5CA0-9441-A014-2990F74FBE33}"/>
              </a:ext>
            </a:extLst>
          </p:cNvPr>
          <p:cNvPicPr>
            <a:picLocks noChangeAspect="1"/>
          </p:cNvPicPr>
          <p:nvPr/>
        </p:nvPicPr>
        <p:blipFill rotWithShape="1">
          <a:blip r:embed="rId4">
            <a:extLst>
              <a:ext uri="{28A0092B-C50C-407E-A947-70E740481C1C}">
                <a14:useLocalDpi xmlns:a14="http://schemas.microsoft.com/office/drawing/2010/main" val="0"/>
              </a:ext>
            </a:extLst>
          </a:blip>
          <a:srcRect l="1" r="1566" b="4445"/>
          <a:stretch/>
        </p:blipFill>
        <p:spPr>
          <a:xfrm>
            <a:off x="7896358" y="5082737"/>
            <a:ext cx="4295642" cy="1802647"/>
          </a:xfrm>
          <a:prstGeom prst="rect">
            <a:avLst/>
          </a:prstGeom>
        </p:spPr>
      </p:pic>
      <p:pic>
        <p:nvPicPr>
          <p:cNvPr id="20" name="Imagen 19">
            <a:extLst>
              <a:ext uri="{FF2B5EF4-FFF2-40B4-BE49-F238E27FC236}">
                <a16:creationId xmlns:a16="http://schemas.microsoft.com/office/drawing/2014/main" id="{77B5C408-F52E-E844-9E98-B9DD487DEC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9342" y="6107179"/>
            <a:ext cx="2641090" cy="524641"/>
          </a:xfrm>
          <a:prstGeom prst="rect">
            <a:avLst/>
          </a:prstGeom>
        </p:spPr>
      </p:pic>
      <p:sp>
        <p:nvSpPr>
          <p:cNvPr id="21" name="Rectángulo 20"/>
          <p:cNvSpPr/>
          <p:nvPr/>
        </p:nvSpPr>
        <p:spPr>
          <a:xfrm>
            <a:off x="7992616" y="-7835"/>
            <a:ext cx="4080048" cy="553998"/>
          </a:xfrm>
          <a:prstGeom prst="rect">
            <a:avLst/>
          </a:prstGeom>
        </p:spPr>
        <p:txBody>
          <a:bodyPr wrap="square">
            <a:spAutoFit/>
          </a:bodyPr>
          <a:lstStyle/>
          <a:p>
            <a:r>
              <a:rPr lang="es-CO" sz="1000" dirty="0">
                <a:solidFill>
                  <a:schemeClr val="bg1"/>
                </a:solidFill>
                <a:latin typeface="Montserrat" panose="00000500000000000000" pitchFamily="2" charset="0"/>
              </a:rPr>
              <a:t>Tomada de https://www.bluradio.com/bogota/nuevo-reves-para-el-sistema-de-taxis-inteligentes-en-bogota-190403-ie43647</a:t>
            </a:r>
          </a:p>
        </p:txBody>
      </p:sp>
      <p:sp>
        <p:nvSpPr>
          <p:cNvPr id="2" name="Rectángulo 1"/>
          <p:cNvSpPr/>
          <p:nvPr/>
        </p:nvSpPr>
        <p:spPr>
          <a:xfrm>
            <a:off x="4234528" y="1946338"/>
            <a:ext cx="3009954" cy="954107"/>
          </a:xfrm>
          <a:prstGeom prst="rect">
            <a:avLst/>
          </a:prstGeom>
        </p:spPr>
        <p:txBody>
          <a:bodyPr wrap="square">
            <a:spAutoFit/>
          </a:bodyPr>
          <a:lstStyle/>
          <a:p>
            <a:pPr algn="ctr"/>
            <a:r>
              <a:rPr lang="es-ES" sz="2800" b="1" kern="0" dirty="0" smtClean="0">
                <a:solidFill>
                  <a:schemeClr val="accent1"/>
                </a:solidFill>
                <a:latin typeface="Montserrat" panose="00000500000000000000" pitchFamily="2" charset="0"/>
              </a:rPr>
              <a:t>Resolución taxis de lujo</a:t>
            </a:r>
            <a:endParaRPr lang="es-CO" sz="2800" dirty="0"/>
          </a:p>
        </p:txBody>
      </p:sp>
      <p:grpSp>
        <p:nvGrpSpPr>
          <p:cNvPr id="18" name="Group 3"/>
          <p:cNvGrpSpPr/>
          <p:nvPr/>
        </p:nvGrpSpPr>
        <p:grpSpPr>
          <a:xfrm rot="5400000" flipV="1">
            <a:off x="5474803" y="3187315"/>
            <a:ext cx="298686" cy="460317"/>
            <a:chOff x="3143797" y="1579975"/>
            <a:chExt cx="237144" cy="268285"/>
          </a:xfrm>
        </p:grpSpPr>
        <p:sp>
          <p:nvSpPr>
            <p:cNvPr id="22" name="Freeform 192"/>
            <p:cNvSpPr>
              <a:spLocks/>
            </p:cNvSpPr>
            <p:nvPr/>
          </p:nvSpPr>
          <p:spPr bwMode="auto">
            <a:xfrm>
              <a:off x="3143797" y="1579975"/>
              <a:ext cx="237144" cy="268285"/>
            </a:xfrm>
            <a:custGeom>
              <a:avLst/>
              <a:gdLst/>
              <a:ahLst/>
              <a:cxnLst>
                <a:cxn ang="0">
                  <a:pos x="17" y="264"/>
                </a:cxn>
                <a:cxn ang="0">
                  <a:pos x="9" y="262"/>
                </a:cxn>
                <a:cxn ang="0">
                  <a:pos x="0" y="247"/>
                </a:cxn>
                <a:cxn ang="0">
                  <a:pos x="0" y="17"/>
                </a:cxn>
                <a:cxn ang="0">
                  <a:pos x="9" y="3"/>
                </a:cxn>
                <a:cxn ang="0">
                  <a:pos x="25" y="3"/>
                </a:cxn>
                <a:cxn ang="0">
                  <a:pos x="225" y="118"/>
                </a:cxn>
                <a:cxn ang="0">
                  <a:pos x="233" y="132"/>
                </a:cxn>
                <a:cxn ang="0">
                  <a:pos x="225" y="147"/>
                </a:cxn>
                <a:cxn ang="0">
                  <a:pos x="25" y="262"/>
                </a:cxn>
                <a:cxn ang="0">
                  <a:pos x="17" y="264"/>
                </a:cxn>
              </a:cxnLst>
              <a:rect l="0" t="0" r="r" b="b"/>
              <a:pathLst>
                <a:path w="233" h="264">
                  <a:moveTo>
                    <a:pt x="17" y="264"/>
                  </a:moveTo>
                  <a:cubicBezTo>
                    <a:pt x="14" y="264"/>
                    <a:pt x="11" y="263"/>
                    <a:pt x="9" y="262"/>
                  </a:cubicBezTo>
                  <a:cubicBezTo>
                    <a:pt x="3" y="259"/>
                    <a:pt x="0" y="253"/>
                    <a:pt x="0" y="247"/>
                  </a:cubicBezTo>
                  <a:cubicBezTo>
                    <a:pt x="0" y="17"/>
                    <a:pt x="0" y="17"/>
                    <a:pt x="0" y="17"/>
                  </a:cubicBezTo>
                  <a:cubicBezTo>
                    <a:pt x="0" y="11"/>
                    <a:pt x="3" y="6"/>
                    <a:pt x="9" y="3"/>
                  </a:cubicBezTo>
                  <a:cubicBezTo>
                    <a:pt x="14" y="0"/>
                    <a:pt x="20" y="0"/>
                    <a:pt x="25" y="3"/>
                  </a:cubicBezTo>
                  <a:cubicBezTo>
                    <a:pt x="225" y="118"/>
                    <a:pt x="225" y="118"/>
                    <a:pt x="225" y="118"/>
                  </a:cubicBezTo>
                  <a:cubicBezTo>
                    <a:pt x="230" y="121"/>
                    <a:pt x="233" y="126"/>
                    <a:pt x="233" y="132"/>
                  </a:cubicBezTo>
                  <a:cubicBezTo>
                    <a:pt x="233" y="138"/>
                    <a:pt x="230" y="144"/>
                    <a:pt x="225" y="147"/>
                  </a:cubicBezTo>
                  <a:cubicBezTo>
                    <a:pt x="25" y="262"/>
                    <a:pt x="25" y="262"/>
                    <a:pt x="25" y="262"/>
                  </a:cubicBezTo>
                  <a:cubicBezTo>
                    <a:pt x="23" y="263"/>
                    <a:pt x="20" y="264"/>
                    <a:pt x="17" y="264"/>
                  </a:cubicBezTo>
                  <a:close/>
                </a:path>
              </a:pathLst>
            </a:custGeom>
            <a:solidFill>
              <a:srgbClr val="24658D"/>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endParaRPr>
            </a:p>
          </p:txBody>
        </p:sp>
        <p:sp>
          <p:nvSpPr>
            <p:cNvPr id="23" name="Freeform 193"/>
            <p:cNvSpPr>
              <a:spLocks/>
            </p:cNvSpPr>
            <p:nvPr/>
          </p:nvSpPr>
          <p:spPr bwMode="auto">
            <a:xfrm>
              <a:off x="3262367" y="1714116"/>
              <a:ext cx="52699" cy="62280"/>
            </a:xfrm>
            <a:custGeom>
              <a:avLst/>
              <a:gdLst/>
              <a:ahLst/>
              <a:cxnLst>
                <a:cxn ang="0">
                  <a:pos x="0" y="0"/>
                </a:cxn>
                <a:cxn ang="0">
                  <a:pos x="44" y="26"/>
                </a:cxn>
                <a:cxn ang="0">
                  <a:pos x="0" y="52"/>
                </a:cxn>
                <a:cxn ang="0">
                  <a:pos x="0" y="0"/>
                </a:cxn>
              </a:cxnLst>
              <a:rect l="0" t="0" r="r" b="b"/>
              <a:pathLst>
                <a:path w="44" h="52">
                  <a:moveTo>
                    <a:pt x="0" y="0"/>
                  </a:moveTo>
                  <a:lnTo>
                    <a:pt x="44" y="26"/>
                  </a:lnTo>
                  <a:lnTo>
                    <a:pt x="0" y="52"/>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endParaRPr>
            </a:p>
          </p:txBody>
        </p:sp>
      </p:grpSp>
      <p:sp>
        <p:nvSpPr>
          <p:cNvPr id="24" name="Rectángulo 23"/>
          <p:cNvSpPr/>
          <p:nvPr/>
        </p:nvSpPr>
        <p:spPr>
          <a:xfrm>
            <a:off x="4453914" y="4086969"/>
            <a:ext cx="2571180" cy="1077218"/>
          </a:xfrm>
          <a:prstGeom prst="rect">
            <a:avLst/>
          </a:prstGeom>
          <a:solidFill>
            <a:schemeClr val="bg1"/>
          </a:solidFill>
          <a:ln w="28575" cap="flat" cmpd="sng" algn="ctr">
            <a:solidFill>
              <a:srgbClr val="4BACC6"/>
            </a:solidFill>
            <a:prstDash val="solid"/>
          </a:ln>
          <a:effectLst>
            <a:glow rad="63500">
              <a:srgbClr val="9BBB59">
                <a:satMod val="175000"/>
                <a:alpha val="40000"/>
              </a:srgbClr>
            </a:glow>
          </a:effectLst>
        </p:spPr>
        <p:txBody>
          <a:bodyPr wrap="square">
            <a:spAutoFit/>
          </a:bodyPr>
          <a:lstStyle/>
          <a:p>
            <a:pPr algn="ctr"/>
            <a:r>
              <a:rPr lang="es-ES" sz="1600" b="1" kern="0" dirty="0" smtClean="0">
                <a:solidFill>
                  <a:srgbClr val="009999"/>
                </a:solidFill>
                <a:latin typeface="Montserrat" panose="00000500000000000000" pitchFamily="2" charset="0"/>
              </a:rPr>
              <a:t>Resolución a través del cual se reglamenta el Decreto 2297 de 2015</a:t>
            </a:r>
            <a:endParaRPr lang="es-CO" sz="1600" b="1" kern="0" dirty="0">
              <a:solidFill>
                <a:srgbClr val="009999"/>
              </a:solidFill>
              <a:latin typeface="Montserrat" panose="00000500000000000000" pitchFamily="2" charset="0"/>
            </a:endParaRPr>
          </a:p>
        </p:txBody>
      </p:sp>
      <p:grpSp>
        <p:nvGrpSpPr>
          <p:cNvPr id="25" name="Group 3"/>
          <p:cNvGrpSpPr/>
          <p:nvPr/>
        </p:nvGrpSpPr>
        <p:grpSpPr>
          <a:xfrm rot="5400000" flipV="1">
            <a:off x="5474804" y="3187316"/>
            <a:ext cx="298686" cy="460317"/>
            <a:chOff x="3143797" y="1579975"/>
            <a:chExt cx="237144" cy="268285"/>
          </a:xfrm>
        </p:grpSpPr>
        <p:sp>
          <p:nvSpPr>
            <p:cNvPr id="26" name="Freeform 192"/>
            <p:cNvSpPr>
              <a:spLocks/>
            </p:cNvSpPr>
            <p:nvPr/>
          </p:nvSpPr>
          <p:spPr bwMode="auto">
            <a:xfrm>
              <a:off x="3143797" y="1579975"/>
              <a:ext cx="237144" cy="268285"/>
            </a:xfrm>
            <a:custGeom>
              <a:avLst/>
              <a:gdLst/>
              <a:ahLst/>
              <a:cxnLst>
                <a:cxn ang="0">
                  <a:pos x="17" y="264"/>
                </a:cxn>
                <a:cxn ang="0">
                  <a:pos x="9" y="262"/>
                </a:cxn>
                <a:cxn ang="0">
                  <a:pos x="0" y="247"/>
                </a:cxn>
                <a:cxn ang="0">
                  <a:pos x="0" y="17"/>
                </a:cxn>
                <a:cxn ang="0">
                  <a:pos x="9" y="3"/>
                </a:cxn>
                <a:cxn ang="0">
                  <a:pos x="25" y="3"/>
                </a:cxn>
                <a:cxn ang="0">
                  <a:pos x="225" y="118"/>
                </a:cxn>
                <a:cxn ang="0">
                  <a:pos x="233" y="132"/>
                </a:cxn>
                <a:cxn ang="0">
                  <a:pos x="225" y="147"/>
                </a:cxn>
                <a:cxn ang="0">
                  <a:pos x="25" y="262"/>
                </a:cxn>
                <a:cxn ang="0">
                  <a:pos x="17" y="264"/>
                </a:cxn>
              </a:cxnLst>
              <a:rect l="0" t="0" r="r" b="b"/>
              <a:pathLst>
                <a:path w="233" h="264">
                  <a:moveTo>
                    <a:pt x="17" y="264"/>
                  </a:moveTo>
                  <a:cubicBezTo>
                    <a:pt x="14" y="264"/>
                    <a:pt x="11" y="263"/>
                    <a:pt x="9" y="262"/>
                  </a:cubicBezTo>
                  <a:cubicBezTo>
                    <a:pt x="3" y="259"/>
                    <a:pt x="0" y="253"/>
                    <a:pt x="0" y="247"/>
                  </a:cubicBezTo>
                  <a:cubicBezTo>
                    <a:pt x="0" y="17"/>
                    <a:pt x="0" y="17"/>
                    <a:pt x="0" y="17"/>
                  </a:cubicBezTo>
                  <a:cubicBezTo>
                    <a:pt x="0" y="11"/>
                    <a:pt x="3" y="6"/>
                    <a:pt x="9" y="3"/>
                  </a:cubicBezTo>
                  <a:cubicBezTo>
                    <a:pt x="14" y="0"/>
                    <a:pt x="20" y="0"/>
                    <a:pt x="25" y="3"/>
                  </a:cubicBezTo>
                  <a:cubicBezTo>
                    <a:pt x="225" y="118"/>
                    <a:pt x="225" y="118"/>
                    <a:pt x="225" y="118"/>
                  </a:cubicBezTo>
                  <a:cubicBezTo>
                    <a:pt x="230" y="121"/>
                    <a:pt x="233" y="126"/>
                    <a:pt x="233" y="132"/>
                  </a:cubicBezTo>
                  <a:cubicBezTo>
                    <a:pt x="233" y="138"/>
                    <a:pt x="230" y="144"/>
                    <a:pt x="225" y="147"/>
                  </a:cubicBezTo>
                  <a:cubicBezTo>
                    <a:pt x="25" y="262"/>
                    <a:pt x="25" y="262"/>
                    <a:pt x="25" y="262"/>
                  </a:cubicBezTo>
                  <a:cubicBezTo>
                    <a:pt x="23" y="263"/>
                    <a:pt x="20" y="264"/>
                    <a:pt x="17" y="264"/>
                  </a:cubicBezTo>
                  <a:close/>
                </a:path>
              </a:pathLst>
            </a:custGeom>
            <a:solidFill>
              <a:srgbClr val="24658D"/>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endParaRPr>
            </a:p>
          </p:txBody>
        </p:sp>
        <p:sp>
          <p:nvSpPr>
            <p:cNvPr id="27" name="Freeform 193"/>
            <p:cNvSpPr>
              <a:spLocks/>
            </p:cNvSpPr>
            <p:nvPr/>
          </p:nvSpPr>
          <p:spPr bwMode="auto">
            <a:xfrm>
              <a:off x="3275988" y="1680909"/>
              <a:ext cx="52699" cy="62280"/>
            </a:xfrm>
            <a:custGeom>
              <a:avLst/>
              <a:gdLst/>
              <a:ahLst/>
              <a:cxnLst>
                <a:cxn ang="0">
                  <a:pos x="0" y="0"/>
                </a:cxn>
                <a:cxn ang="0">
                  <a:pos x="44" y="26"/>
                </a:cxn>
                <a:cxn ang="0">
                  <a:pos x="0" y="52"/>
                </a:cxn>
                <a:cxn ang="0">
                  <a:pos x="0" y="0"/>
                </a:cxn>
              </a:cxnLst>
              <a:rect l="0" t="0" r="r" b="b"/>
              <a:pathLst>
                <a:path w="44" h="52">
                  <a:moveTo>
                    <a:pt x="0" y="0"/>
                  </a:moveTo>
                  <a:lnTo>
                    <a:pt x="44" y="26"/>
                  </a:lnTo>
                  <a:lnTo>
                    <a:pt x="0" y="52"/>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endParaRPr>
            </a:p>
          </p:txBody>
        </p:sp>
      </p:grpSp>
    </p:spTree>
    <p:extLst>
      <p:ext uri="{BB962C8B-B14F-4D97-AF65-F5344CB8AC3E}">
        <p14:creationId xmlns:p14="http://schemas.microsoft.com/office/powerpoint/2010/main" val="18697148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transito"/>
          <p:cNvPicPr>
            <a:picLocks noChangeAspect="1" noChangeArrowheads="1"/>
          </p:cNvPicPr>
          <p:nvPr/>
        </p:nvPicPr>
        <p:blipFill rotWithShape="1">
          <a:blip r:embed="rId3">
            <a:extLst>
              <a:ext uri="{28A0092B-C50C-407E-A947-70E740481C1C}">
                <a14:useLocalDpi xmlns:a14="http://schemas.microsoft.com/office/drawing/2010/main" val="0"/>
              </a:ext>
            </a:extLst>
          </a:blip>
          <a:srcRect l="11147" t="398" r="50391" b="-398"/>
          <a:stretch/>
        </p:blipFill>
        <p:spPr bwMode="auto">
          <a:xfrm>
            <a:off x="7968208" y="0"/>
            <a:ext cx="4223792"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1"/>
          <p:cNvSpPr>
            <a:spLocks noGrp="1"/>
          </p:cNvSpPr>
          <p:nvPr>
            <p:ph type="sldNum" sz="quarter" idx="12"/>
          </p:nvPr>
        </p:nvSpPr>
        <p:spPr/>
        <p:txBody>
          <a:bodyPr/>
          <a:lstStyle/>
          <a:p>
            <a:fld id="{A8C60B07-C8AD-42C9-BC75-A9155279C204}" type="slidenum">
              <a:rPr lang="es-CO" smtClean="0">
                <a:solidFill>
                  <a:prstClr val="black">
                    <a:tint val="75000"/>
                  </a:prstClr>
                </a:solidFill>
              </a:rPr>
              <a:pPr/>
              <a:t>22</a:t>
            </a:fld>
            <a:endParaRPr lang="es-CO" dirty="0">
              <a:solidFill>
                <a:prstClr val="black">
                  <a:tint val="75000"/>
                </a:prstClr>
              </a:solidFill>
            </a:endParaRPr>
          </a:p>
        </p:txBody>
      </p:sp>
      <p:sp>
        <p:nvSpPr>
          <p:cNvPr id="5" name="Título 4"/>
          <p:cNvSpPr>
            <a:spLocks noGrp="1"/>
          </p:cNvSpPr>
          <p:nvPr>
            <p:ph type="title"/>
          </p:nvPr>
        </p:nvSpPr>
        <p:spPr>
          <a:xfrm>
            <a:off x="756602" y="192220"/>
            <a:ext cx="6875248" cy="504000"/>
          </a:xfrm>
          <a:solidFill>
            <a:srgbClr val="5B862E"/>
          </a:solidFill>
        </p:spPr>
        <p:txBody>
          <a:bodyPr anchor="ctr">
            <a:normAutofit/>
          </a:bodyPr>
          <a:lstStyle/>
          <a:p>
            <a:pPr algn="l"/>
            <a:r>
              <a:rPr lang="es-CO" sz="2000" b="1" i="0" dirty="0" smtClean="0">
                <a:solidFill>
                  <a:schemeClr val="bg1"/>
                </a:solidFill>
                <a:latin typeface="Arial" panose="020B0604020202020204" pitchFamily="34" charset="0"/>
                <a:cs typeface="Arial" panose="020B0604020202020204" pitchFamily="34" charset="0"/>
              </a:rPr>
              <a:t>REGLAMENTACIÓN EN TRÁNSITO</a:t>
            </a:r>
            <a:endParaRPr lang="es-CO" sz="2000" b="1" i="0" dirty="0">
              <a:solidFill>
                <a:schemeClr val="bg1"/>
              </a:solidFill>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AB9BBB21-55D4-C442-88EC-79B61A550E22}"/>
              </a:ext>
            </a:extLst>
          </p:cNvPr>
          <p:cNvSpPr>
            <a:spLocks/>
          </p:cNvSpPr>
          <p:nvPr/>
        </p:nvSpPr>
        <p:spPr>
          <a:xfrm>
            <a:off x="252602" y="192220"/>
            <a:ext cx="504000" cy="504000"/>
          </a:xfrm>
          <a:prstGeom prst="rect">
            <a:avLst/>
          </a:prstGeom>
          <a:solidFill>
            <a:srgbClr val="8BC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pic>
        <p:nvPicPr>
          <p:cNvPr id="10" name="Imagen 9">
            <a:extLst>
              <a:ext uri="{FF2B5EF4-FFF2-40B4-BE49-F238E27FC236}">
                <a16:creationId xmlns:a16="http://schemas.microsoft.com/office/drawing/2014/main" id="{59C44833-5CA0-9441-A014-2990F74FBE33}"/>
              </a:ext>
            </a:extLst>
          </p:cNvPr>
          <p:cNvPicPr>
            <a:picLocks noChangeAspect="1"/>
          </p:cNvPicPr>
          <p:nvPr/>
        </p:nvPicPr>
        <p:blipFill rotWithShape="1">
          <a:blip r:embed="rId4">
            <a:extLst>
              <a:ext uri="{28A0092B-C50C-407E-A947-70E740481C1C}">
                <a14:useLocalDpi xmlns:a14="http://schemas.microsoft.com/office/drawing/2010/main" val="0"/>
              </a:ext>
            </a:extLst>
          </a:blip>
          <a:srcRect l="1" r="1566" b="4445"/>
          <a:stretch/>
        </p:blipFill>
        <p:spPr>
          <a:xfrm>
            <a:off x="7896358" y="5082737"/>
            <a:ext cx="4295642" cy="1802647"/>
          </a:xfrm>
          <a:prstGeom prst="rect">
            <a:avLst/>
          </a:prstGeom>
        </p:spPr>
      </p:pic>
      <p:pic>
        <p:nvPicPr>
          <p:cNvPr id="7" name="Imagen 6">
            <a:extLst>
              <a:ext uri="{FF2B5EF4-FFF2-40B4-BE49-F238E27FC236}">
                <a16:creationId xmlns:a16="http://schemas.microsoft.com/office/drawing/2014/main" id="{77B5C408-F52E-E844-9E98-B9DD487DEC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9342" y="6107179"/>
            <a:ext cx="2641090" cy="524641"/>
          </a:xfrm>
          <a:prstGeom prst="rect">
            <a:avLst/>
          </a:prstGeom>
        </p:spPr>
      </p:pic>
      <p:sp>
        <p:nvSpPr>
          <p:cNvPr id="18" name="Rectángulo 17"/>
          <p:cNvSpPr/>
          <p:nvPr/>
        </p:nvSpPr>
        <p:spPr>
          <a:xfrm>
            <a:off x="7992616" y="-7835"/>
            <a:ext cx="4080048" cy="553998"/>
          </a:xfrm>
          <a:prstGeom prst="rect">
            <a:avLst/>
          </a:prstGeom>
        </p:spPr>
        <p:txBody>
          <a:bodyPr wrap="square">
            <a:spAutoFit/>
          </a:bodyPr>
          <a:lstStyle/>
          <a:p>
            <a:r>
              <a:rPr lang="es-CO" sz="1000" dirty="0">
                <a:solidFill>
                  <a:schemeClr val="bg1"/>
                </a:solidFill>
                <a:latin typeface="Montserrat" panose="00000500000000000000" pitchFamily="2" charset="0"/>
              </a:rPr>
              <a:t>Tomada de https://www.vistazo.com/seccion/vida-moderna/las-reglas-de-tr%C3%A1nsito-m%C3%A1s-raras-alrededor-del-mundo</a:t>
            </a:r>
          </a:p>
        </p:txBody>
      </p:sp>
      <p:sp>
        <p:nvSpPr>
          <p:cNvPr id="9" name="Rectángulo 8"/>
          <p:cNvSpPr/>
          <p:nvPr/>
        </p:nvSpPr>
        <p:spPr>
          <a:xfrm>
            <a:off x="248022" y="785356"/>
            <a:ext cx="2822105" cy="1015663"/>
          </a:xfrm>
          <a:prstGeom prst="rect">
            <a:avLst/>
          </a:prstGeom>
          <a:solidFill>
            <a:sysClr val="window" lastClr="FFFFFF"/>
          </a:solidFill>
          <a:ln w="28575" cap="flat" cmpd="sng" algn="ctr">
            <a:solidFill>
              <a:srgbClr val="4BACC6"/>
            </a:solidFill>
            <a:prstDash val="solid"/>
          </a:ln>
          <a:effectLst>
            <a:glow rad="63500">
              <a:srgbClr val="9BBB59">
                <a:satMod val="175000"/>
                <a:alpha val="40000"/>
              </a:srgbClr>
            </a:glow>
          </a:effectLst>
        </p:spPr>
        <p:txBody>
          <a:bodyPr wrap="square">
            <a:spAutoFit/>
          </a:bodyPr>
          <a:lstStyle/>
          <a:p>
            <a:pPr algn="ctr"/>
            <a:r>
              <a:rPr lang="es-CO" sz="2000" b="1" kern="0" dirty="0">
                <a:solidFill>
                  <a:srgbClr val="009999"/>
                </a:solidFill>
                <a:latin typeface="Montserrat" panose="00000500000000000000" pitchFamily="2" charset="0"/>
              </a:rPr>
              <a:t>MEDIDA EXCEPCIONAL DE </a:t>
            </a:r>
            <a:r>
              <a:rPr lang="es-CO" sz="2000" b="1" kern="0" dirty="0" smtClean="0">
                <a:solidFill>
                  <a:srgbClr val="009999"/>
                </a:solidFill>
                <a:latin typeface="Montserrat" panose="00000500000000000000" pitchFamily="2" charset="0"/>
              </a:rPr>
              <a:t>PLANILLA</a:t>
            </a:r>
            <a:endParaRPr lang="es-CO" sz="2000" b="1" kern="0" dirty="0">
              <a:solidFill>
                <a:srgbClr val="009999"/>
              </a:solidFill>
              <a:latin typeface="Montserrat" panose="00000500000000000000" pitchFamily="2" charset="0"/>
            </a:endParaRPr>
          </a:p>
        </p:txBody>
      </p:sp>
      <p:sp>
        <p:nvSpPr>
          <p:cNvPr id="11" name="Rectángulo 10"/>
          <p:cNvSpPr/>
          <p:nvPr/>
        </p:nvSpPr>
        <p:spPr>
          <a:xfrm>
            <a:off x="279972" y="1886281"/>
            <a:ext cx="2822105" cy="1323439"/>
          </a:xfrm>
          <a:prstGeom prst="rect">
            <a:avLst/>
          </a:prstGeom>
          <a:solidFill>
            <a:sysClr val="window" lastClr="FFFFFF"/>
          </a:solidFill>
          <a:ln w="28575" cap="flat" cmpd="sng" algn="ctr">
            <a:solidFill>
              <a:srgbClr val="4BACC6"/>
            </a:solidFill>
            <a:prstDash val="solid"/>
          </a:ln>
          <a:effectLst>
            <a:glow rad="63500">
              <a:srgbClr val="9BBB59">
                <a:satMod val="175000"/>
                <a:alpha val="40000"/>
              </a:srgbClr>
            </a:glow>
          </a:effectLst>
        </p:spPr>
        <p:txBody>
          <a:bodyPr wrap="square">
            <a:spAutoFit/>
          </a:bodyPr>
          <a:lstStyle/>
          <a:p>
            <a:pPr algn="ctr"/>
            <a:r>
              <a:rPr lang="es-ES" sz="2000" b="1" kern="0" dirty="0">
                <a:solidFill>
                  <a:srgbClr val="009999"/>
                </a:solidFill>
                <a:latin typeface="Montserrat" panose="00000500000000000000" pitchFamily="2" charset="0"/>
              </a:rPr>
              <a:t>RECONOCIMIENTO RECÍPROCO DE LICENCIAS DE CONDUCCIÓN</a:t>
            </a:r>
          </a:p>
        </p:txBody>
      </p:sp>
      <p:sp>
        <p:nvSpPr>
          <p:cNvPr id="12" name="Rectángulo 11"/>
          <p:cNvSpPr/>
          <p:nvPr/>
        </p:nvSpPr>
        <p:spPr>
          <a:xfrm>
            <a:off x="266616" y="3293401"/>
            <a:ext cx="2851487" cy="1015663"/>
          </a:xfrm>
          <a:prstGeom prst="rect">
            <a:avLst/>
          </a:prstGeom>
          <a:solidFill>
            <a:sysClr val="window" lastClr="FFFFFF"/>
          </a:solidFill>
          <a:ln w="28575" cap="flat" cmpd="sng" algn="ctr">
            <a:solidFill>
              <a:srgbClr val="4BACC6"/>
            </a:solidFill>
            <a:prstDash val="solid"/>
          </a:ln>
          <a:effectLst>
            <a:glow rad="63500">
              <a:srgbClr val="9BBB59">
                <a:satMod val="175000"/>
                <a:alpha val="40000"/>
              </a:srgbClr>
            </a:glow>
          </a:effectLst>
        </p:spPr>
        <p:txBody>
          <a:bodyPr wrap="square">
            <a:spAutoFit/>
          </a:bodyPr>
          <a:lstStyle/>
          <a:p>
            <a:pPr algn="ctr"/>
            <a:r>
              <a:rPr lang="es-CO" sz="2000" b="1" kern="0" dirty="0">
                <a:solidFill>
                  <a:srgbClr val="009999"/>
                </a:solidFill>
                <a:latin typeface="Montserrat" panose="00000500000000000000" pitchFamily="2" charset="0"/>
              </a:rPr>
              <a:t>AMPLIACIÓN TÉRMINOS PARA CRC</a:t>
            </a:r>
          </a:p>
        </p:txBody>
      </p:sp>
      <p:sp>
        <p:nvSpPr>
          <p:cNvPr id="13" name="Rectángulo 12"/>
          <p:cNvSpPr/>
          <p:nvPr/>
        </p:nvSpPr>
        <p:spPr>
          <a:xfrm>
            <a:off x="259848" y="4417121"/>
            <a:ext cx="2851486" cy="707886"/>
          </a:xfrm>
          <a:prstGeom prst="rect">
            <a:avLst/>
          </a:prstGeom>
          <a:solidFill>
            <a:sysClr val="window" lastClr="FFFFFF"/>
          </a:solidFill>
          <a:ln w="28575" cap="flat" cmpd="sng" algn="ctr">
            <a:solidFill>
              <a:srgbClr val="4BACC6"/>
            </a:solidFill>
            <a:prstDash val="solid"/>
          </a:ln>
          <a:effectLst>
            <a:glow rad="63500">
              <a:srgbClr val="9BBB59">
                <a:satMod val="175000"/>
                <a:alpha val="40000"/>
              </a:srgbClr>
            </a:glow>
          </a:effectLst>
        </p:spPr>
        <p:txBody>
          <a:bodyPr wrap="square">
            <a:spAutoFit/>
          </a:bodyPr>
          <a:lstStyle/>
          <a:p>
            <a:pPr algn="ctr"/>
            <a:r>
              <a:rPr lang="es-CO" sz="2000" b="1" kern="0" dirty="0">
                <a:solidFill>
                  <a:srgbClr val="009999"/>
                </a:solidFill>
                <a:latin typeface="Montserrat" panose="00000500000000000000" pitchFamily="2" charset="0"/>
              </a:rPr>
              <a:t>PERFIL INSTRUCTOR CIA </a:t>
            </a:r>
            <a:endParaRPr lang="es-ES" sz="2000" b="1" kern="0" dirty="0">
              <a:solidFill>
                <a:srgbClr val="009999"/>
              </a:solidFill>
              <a:latin typeface="Montserrat" panose="00000500000000000000" pitchFamily="2" charset="0"/>
            </a:endParaRPr>
          </a:p>
        </p:txBody>
      </p:sp>
      <p:sp>
        <p:nvSpPr>
          <p:cNvPr id="14" name="Rectángulo 13"/>
          <p:cNvSpPr/>
          <p:nvPr/>
        </p:nvSpPr>
        <p:spPr>
          <a:xfrm>
            <a:off x="3581411" y="764704"/>
            <a:ext cx="4010466" cy="954107"/>
          </a:xfrm>
          <a:prstGeom prst="rect">
            <a:avLst/>
          </a:prstGeom>
        </p:spPr>
        <p:txBody>
          <a:bodyPr wrap="square">
            <a:spAutoFit/>
          </a:bodyPr>
          <a:lstStyle/>
          <a:p>
            <a:pPr algn="just"/>
            <a:r>
              <a:rPr lang="es-ES" sz="1400" dirty="0" smtClean="0">
                <a:latin typeface="Montserrat" panose="00000500000000000000" pitchFamily="2" charset="0"/>
              </a:rPr>
              <a:t>Resolución que reglamenta la medida excepcional de planilla para la </a:t>
            </a:r>
            <a:r>
              <a:rPr lang="es-ES" sz="1400" dirty="0">
                <a:latin typeface="Montserrat" panose="00000500000000000000" pitchFamily="2" charset="0"/>
              </a:rPr>
              <a:t>salida de vehículos de transporte municipal donde no existe </a:t>
            </a:r>
            <a:r>
              <a:rPr lang="es-ES" sz="1400" dirty="0" smtClean="0">
                <a:latin typeface="Montserrat" panose="00000500000000000000" pitchFamily="2" charset="0"/>
              </a:rPr>
              <a:t>CDA</a:t>
            </a:r>
            <a:endParaRPr lang="es-ES" sz="1400" dirty="0">
              <a:latin typeface="Montserrat" panose="00000500000000000000" pitchFamily="2" charset="0"/>
            </a:endParaRPr>
          </a:p>
        </p:txBody>
      </p:sp>
      <p:sp>
        <p:nvSpPr>
          <p:cNvPr id="15" name="Cheurón 14"/>
          <p:cNvSpPr/>
          <p:nvPr/>
        </p:nvSpPr>
        <p:spPr>
          <a:xfrm>
            <a:off x="3238767" y="1103258"/>
            <a:ext cx="263787" cy="400110"/>
          </a:xfrm>
          <a:prstGeom prst="chevr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O">
              <a:solidFill>
                <a:schemeClr val="tx1"/>
              </a:solidFill>
            </a:endParaRPr>
          </a:p>
        </p:txBody>
      </p:sp>
      <p:sp>
        <p:nvSpPr>
          <p:cNvPr id="16" name="Cheurón 15"/>
          <p:cNvSpPr/>
          <p:nvPr/>
        </p:nvSpPr>
        <p:spPr>
          <a:xfrm>
            <a:off x="3243843" y="2347944"/>
            <a:ext cx="263787" cy="400110"/>
          </a:xfrm>
          <a:prstGeom prst="chevr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O">
              <a:solidFill>
                <a:schemeClr val="tx1"/>
              </a:solidFill>
            </a:endParaRPr>
          </a:p>
        </p:txBody>
      </p:sp>
      <p:sp>
        <p:nvSpPr>
          <p:cNvPr id="17" name="Rectángulo 16"/>
          <p:cNvSpPr/>
          <p:nvPr/>
        </p:nvSpPr>
        <p:spPr>
          <a:xfrm>
            <a:off x="3581411" y="2132501"/>
            <a:ext cx="3981244" cy="523220"/>
          </a:xfrm>
          <a:prstGeom prst="rect">
            <a:avLst/>
          </a:prstGeom>
        </p:spPr>
        <p:txBody>
          <a:bodyPr wrap="square">
            <a:spAutoFit/>
          </a:bodyPr>
          <a:lstStyle/>
          <a:p>
            <a:pPr algn="just">
              <a:spcAft>
                <a:spcPts val="0"/>
              </a:spcAft>
            </a:pPr>
            <a:r>
              <a:rPr lang="es-ES" sz="1400" kern="150" dirty="0" smtClean="0">
                <a:latin typeface="Montserrat" panose="00000500000000000000" pitchFamily="2" charset="0"/>
                <a:ea typeface="DejaVu Sans"/>
                <a:cs typeface="Arial" panose="020B0604020202020204" pitchFamily="34" charset="0"/>
              </a:rPr>
              <a:t>Decreto </a:t>
            </a:r>
            <a:r>
              <a:rPr lang="es-ES" sz="1400" kern="150" dirty="0">
                <a:latin typeface="Montserrat" panose="00000500000000000000" pitchFamily="2" charset="0"/>
                <a:ea typeface="DejaVu Sans"/>
                <a:cs typeface="Arial" panose="020B0604020202020204" pitchFamily="34" charset="0"/>
              </a:rPr>
              <a:t>para ampliar plazo para ingreso 1:1  - Modificación </a:t>
            </a:r>
            <a:r>
              <a:rPr lang="es-ES" sz="1400" kern="150" dirty="0" smtClean="0">
                <a:latin typeface="Montserrat" panose="00000500000000000000" pitchFamily="2" charset="0"/>
                <a:ea typeface="DejaVu Sans"/>
                <a:cs typeface="Arial" panose="020B0604020202020204" pitchFamily="34" charset="0"/>
              </a:rPr>
              <a:t>del Decreto </a:t>
            </a:r>
            <a:r>
              <a:rPr lang="es-ES" sz="1400" kern="150" dirty="0">
                <a:latin typeface="Montserrat" panose="00000500000000000000" pitchFamily="2" charset="0"/>
                <a:ea typeface="DejaVu Sans"/>
                <a:cs typeface="Arial" panose="020B0604020202020204" pitchFamily="34" charset="0"/>
              </a:rPr>
              <a:t>1517 de 2016</a:t>
            </a:r>
          </a:p>
        </p:txBody>
      </p:sp>
      <p:sp>
        <p:nvSpPr>
          <p:cNvPr id="19" name="Rectángulo 18"/>
          <p:cNvSpPr/>
          <p:nvPr/>
        </p:nvSpPr>
        <p:spPr>
          <a:xfrm>
            <a:off x="3579480" y="4106681"/>
            <a:ext cx="4010874" cy="954107"/>
          </a:xfrm>
          <a:prstGeom prst="rect">
            <a:avLst/>
          </a:prstGeom>
        </p:spPr>
        <p:txBody>
          <a:bodyPr wrap="square">
            <a:spAutoFit/>
          </a:bodyPr>
          <a:lstStyle/>
          <a:p>
            <a:pPr algn="just"/>
            <a:r>
              <a:rPr lang="es-ES" sz="1400" kern="150" dirty="0">
                <a:latin typeface="Montserrat" panose="00000500000000000000" pitchFamily="2" charset="0"/>
                <a:ea typeface="DejaVu Sans"/>
                <a:cs typeface="Arial" panose="020B0604020202020204" pitchFamily="34" charset="0"/>
              </a:rPr>
              <a:t>Resolución de Modificación de resolución 3204 de 2010 con respecto a término de cumplimiento de perfil de instructor de las </a:t>
            </a:r>
            <a:r>
              <a:rPr lang="es-ES" sz="1400" kern="150" dirty="0" smtClean="0">
                <a:latin typeface="Montserrat" panose="00000500000000000000" pitchFamily="2" charset="0"/>
                <a:ea typeface="DejaVu Sans"/>
                <a:cs typeface="Arial" panose="020B0604020202020204" pitchFamily="34" charset="0"/>
              </a:rPr>
              <a:t>CIA</a:t>
            </a:r>
            <a:endParaRPr lang="es-ES" sz="1400" kern="150" dirty="0">
              <a:latin typeface="Montserrat" panose="00000500000000000000" pitchFamily="2" charset="0"/>
              <a:ea typeface="DejaVu Sans"/>
              <a:cs typeface="Arial" panose="020B0604020202020204" pitchFamily="34" charset="0"/>
            </a:endParaRPr>
          </a:p>
        </p:txBody>
      </p:sp>
      <p:sp>
        <p:nvSpPr>
          <p:cNvPr id="20" name="Cheurón 19"/>
          <p:cNvSpPr/>
          <p:nvPr/>
        </p:nvSpPr>
        <p:spPr>
          <a:xfrm>
            <a:off x="3243843" y="3582591"/>
            <a:ext cx="263787" cy="400110"/>
          </a:xfrm>
          <a:prstGeom prst="chevr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O">
              <a:solidFill>
                <a:schemeClr val="tx1"/>
              </a:solidFill>
            </a:endParaRPr>
          </a:p>
        </p:txBody>
      </p:sp>
      <p:sp>
        <p:nvSpPr>
          <p:cNvPr id="21" name="Rectángulo 20"/>
          <p:cNvSpPr/>
          <p:nvPr/>
        </p:nvSpPr>
        <p:spPr>
          <a:xfrm>
            <a:off x="3587548" y="5177834"/>
            <a:ext cx="3975107" cy="523220"/>
          </a:xfrm>
          <a:prstGeom prst="rect">
            <a:avLst/>
          </a:prstGeom>
          <a:noFill/>
        </p:spPr>
        <p:txBody>
          <a:bodyPr wrap="square">
            <a:spAutoFit/>
          </a:bodyPr>
          <a:lstStyle/>
          <a:p>
            <a:pPr algn="just">
              <a:spcAft>
                <a:spcPts val="0"/>
              </a:spcAft>
            </a:pPr>
            <a:r>
              <a:rPr lang="es-ES" sz="1400" dirty="0" smtClean="0">
                <a:latin typeface="Montserrat" panose="00000500000000000000" pitchFamily="2" charset="0"/>
                <a:ea typeface="Arial" panose="020B0604020202020204" pitchFamily="34" charset="0"/>
                <a:cs typeface="Arial" panose="020B0604020202020204" pitchFamily="34" charset="0"/>
              </a:rPr>
              <a:t>Resolución que reglamenta las Medidas especiales </a:t>
            </a:r>
            <a:r>
              <a:rPr lang="es-ES" sz="1400" dirty="0">
                <a:latin typeface="Montserrat" panose="00000500000000000000" pitchFamily="2" charset="0"/>
                <a:ea typeface="Arial" panose="020B0604020202020204" pitchFamily="34" charset="0"/>
                <a:cs typeface="Arial" panose="020B0604020202020204" pitchFamily="34" charset="0"/>
              </a:rPr>
              <a:t>de Tránsito </a:t>
            </a:r>
            <a:r>
              <a:rPr lang="es-ES" sz="1400" dirty="0" smtClean="0">
                <a:latin typeface="Montserrat" panose="00000500000000000000" pitchFamily="2" charset="0"/>
                <a:ea typeface="Arial" panose="020B0604020202020204" pitchFamily="34" charset="0"/>
                <a:cs typeface="Arial" panose="020B0604020202020204" pitchFamily="34" charset="0"/>
              </a:rPr>
              <a:t>en </a:t>
            </a:r>
            <a:r>
              <a:rPr lang="es-ES" sz="1400" dirty="0">
                <a:latin typeface="Montserrat" panose="00000500000000000000" pitchFamily="2" charset="0"/>
                <a:ea typeface="Arial" panose="020B0604020202020204" pitchFamily="34" charset="0"/>
                <a:cs typeface="Arial" panose="020B0604020202020204" pitchFamily="34" charset="0"/>
              </a:rPr>
              <a:t>San </a:t>
            </a:r>
            <a:r>
              <a:rPr lang="es-ES" sz="1400" dirty="0" smtClean="0">
                <a:latin typeface="Montserrat" panose="00000500000000000000" pitchFamily="2" charset="0"/>
                <a:ea typeface="Arial" panose="020B0604020202020204" pitchFamily="34" charset="0"/>
                <a:cs typeface="Arial" panose="020B0604020202020204" pitchFamily="34" charset="0"/>
              </a:rPr>
              <a:t>Andrés</a:t>
            </a:r>
            <a:r>
              <a:rPr lang="es-ES_tradnl" sz="1400" dirty="0" smtClean="0">
                <a:latin typeface="Montserrat" panose="00000500000000000000" pitchFamily="2" charset="0"/>
                <a:ea typeface="Arial" panose="020B0604020202020204" pitchFamily="34" charset="0"/>
                <a:cs typeface="Arial" panose="020B0604020202020204" pitchFamily="34" charset="0"/>
              </a:rPr>
              <a:t>.</a:t>
            </a:r>
          </a:p>
        </p:txBody>
      </p:sp>
      <p:sp>
        <p:nvSpPr>
          <p:cNvPr id="22" name="Cheurón 21"/>
          <p:cNvSpPr/>
          <p:nvPr/>
        </p:nvSpPr>
        <p:spPr>
          <a:xfrm>
            <a:off x="3221258" y="5302801"/>
            <a:ext cx="263787" cy="400110"/>
          </a:xfrm>
          <a:prstGeom prst="chevr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O">
              <a:solidFill>
                <a:schemeClr val="tx1"/>
              </a:solidFill>
            </a:endParaRPr>
          </a:p>
        </p:txBody>
      </p:sp>
      <p:sp>
        <p:nvSpPr>
          <p:cNvPr id="23" name="Rectángulo 22"/>
          <p:cNvSpPr/>
          <p:nvPr/>
        </p:nvSpPr>
        <p:spPr>
          <a:xfrm>
            <a:off x="259848" y="5268430"/>
            <a:ext cx="2822105" cy="400110"/>
          </a:xfrm>
          <a:prstGeom prst="rect">
            <a:avLst/>
          </a:prstGeom>
          <a:solidFill>
            <a:sysClr val="window" lastClr="FFFFFF"/>
          </a:solidFill>
          <a:ln w="28575" cap="flat" cmpd="sng" algn="ctr">
            <a:solidFill>
              <a:srgbClr val="4BACC6"/>
            </a:solidFill>
            <a:prstDash val="solid"/>
          </a:ln>
          <a:effectLst>
            <a:glow rad="63500">
              <a:srgbClr val="9BBB59">
                <a:satMod val="175000"/>
                <a:alpha val="40000"/>
              </a:srgbClr>
            </a:glow>
          </a:effectLst>
        </p:spPr>
        <p:txBody>
          <a:bodyPr wrap="square">
            <a:spAutoFit/>
          </a:bodyPr>
          <a:lstStyle/>
          <a:p>
            <a:pPr algn="ctr"/>
            <a:r>
              <a:rPr lang="es-ES" sz="2000" b="1" kern="0" dirty="0" smtClean="0">
                <a:solidFill>
                  <a:srgbClr val="009999"/>
                </a:solidFill>
                <a:latin typeface="Montserrat" panose="00000500000000000000" pitchFamily="2" charset="0"/>
              </a:rPr>
              <a:t>SAN </a:t>
            </a:r>
            <a:r>
              <a:rPr lang="es-ES" sz="2000" b="1" kern="0" dirty="0">
                <a:solidFill>
                  <a:srgbClr val="009999"/>
                </a:solidFill>
                <a:latin typeface="Montserrat" panose="00000500000000000000" pitchFamily="2" charset="0"/>
              </a:rPr>
              <a:t>ANDRÉS</a:t>
            </a:r>
          </a:p>
        </p:txBody>
      </p:sp>
      <p:sp>
        <p:nvSpPr>
          <p:cNvPr id="24" name="Cheurón 23"/>
          <p:cNvSpPr/>
          <p:nvPr/>
        </p:nvSpPr>
        <p:spPr>
          <a:xfrm>
            <a:off x="3243843" y="4571009"/>
            <a:ext cx="263787" cy="400110"/>
          </a:xfrm>
          <a:prstGeom prst="chevr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O">
              <a:solidFill>
                <a:schemeClr val="tx1"/>
              </a:solidFill>
            </a:endParaRPr>
          </a:p>
        </p:txBody>
      </p:sp>
      <p:sp>
        <p:nvSpPr>
          <p:cNvPr id="25" name="Rectángulo 24"/>
          <p:cNvSpPr/>
          <p:nvPr/>
        </p:nvSpPr>
        <p:spPr>
          <a:xfrm>
            <a:off x="3633370" y="3293401"/>
            <a:ext cx="4010874" cy="738664"/>
          </a:xfrm>
          <a:prstGeom prst="rect">
            <a:avLst/>
          </a:prstGeom>
        </p:spPr>
        <p:txBody>
          <a:bodyPr wrap="square">
            <a:spAutoFit/>
          </a:bodyPr>
          <a:lstStyle/>
          <a:p>
            <a:pPr algn="just"/>
            <a:r>
              <a:rPr lang="es-ES" sz="1400" kern="150" dirty="0">
                <a:latin typeface="Montserrat" panose="00000500000000000000" pitchFamily="2" charset="0"/>
                <a:ea typeface="DejaVu Sans"/>
                <a:cs typeface="Arial" panose="020B0604020202020204" pitchFamily="34" charset="0"/>
              </a:rPr>
              <a:t>Resolución </a:t>
            </a:r>
            <a:r>
              <a:rPr lang="es-ES" sz="1400" kern="150" dirty="0" smtClean="0">
                <a:latin typeface="Montserrat" panose="00000500000000000000" pitchFamily="2" charset="0"/>
                <a:ea typeface="DejaVu Sans"/>
                <a:cs typeface="Arial" panose="020B0604020202020204" pitchFamily="34" charset="0"/>
              </a:rPr>
              <a:t>para la ampliación de los términos </a:t>
            </a:r>
            <a:r>
              <a:rPr lang="es-ES" sz="1400" kern="150" dirty="0">
                <a:latin typeface="Montserrat" panose="00000500000000000000" pitchFamily="2" charset="0"/>
                <a:ea typeface="DejaVu Sans"/>
                <a:cs typeface="Arial" panose="020B0604020202020204" pitchFamily="34" charset="0"/>
              </a:rPr>
              <a:t>de la Resolución 5228 de 2016 - CRC</a:t>
            </a:r>
          </a:p>
        </p:txBody>
      </p:sp>
      <p:sp>
        <p:nvSpPr>
          <p:cNvPr id="26" name="Rectángulo 25"/>
          <p:cNvSpPr/>
          <p:nvPr/>
        </p:nvSpPr>
        <p:spPr>
          <a:xfrm>
            <a:off x="3602743" y="5940852"/>
            <a:ext cx="3975107" cy="954107"/>
          </a:xfrm>
          <a:prstGeom prst="rect">
            <a:avLst/>
          </a:prstGeom>
          <a:noFill/>
        </p:spPr>
        <p:txBody>
          <a:bodyPr wrap="square">
            <a:spAutoFit/>
          </a:bodyPr>
          <a:lstStyle/>
          <a:p>
            <a:pPr algn="just">
              <a:spcAft>
                <a:spcPts val="0"/>
              </a:spcAft>
            </a:pPr>
            <a:r>
              <a:rPr lang="es-ES" sz="1400" dirty="0" smtClean="0">
                <a:latin typeface="Montserrat" panose="00000500000000000000" pitchFamily="2" charset="0"/>
                <a:ea typeface="Arial" panose="020B0604020202020204" pitchFamily="34" charset="0"/>
                <a:cs typeface="Arial" panose="020B0604020202020204" pitchFamily="34" charset="0"/>
              </a:rPr>
              <a:t>Resolución </a:t>
            </a:r>
            <a:r>
              <a:rPr lang="es-ES" sz="1400" dirty="0">
                <a:latin typeface="Montserrat" panose="00000500000000000000" pitchFamily="2" charset="0"/>
                <a:ea typeface="Arial" panose="020B0604020202020204" pitchFamily="34" charset="0"/>
                <a:cs typeface="Arial" panose="020B0604020202020204" pitchFamily="34" charset="0"/>
              </a:rPr>
              <a:t>que  fijar las pautas que deben cumplir los Organismos de </a:t>
            </a:r>
            <a:r>
              <a:rPr lang="es-ES" sz="1400" dirty="0" smtClean="0">
                <a:latin typeface="Montserrat" panose="00000500000000000000" pitchFamily="2" charset="0"/>
                <a:ea typeface="Arial" panose="020B0604020202020204" pitchFamily="34" charset="0"/>
                <a:cs typeface="Arial" panose="020B0604020202020204" pitchFamily="34" charset="0"/>
              </a:rPr>
              <a:t>Tránsito para </a:t>
            </a:r>
            <a:r>
              <a:rPr lang="es-ES" sz="1400" dirty="0">
                <a:latin typeface="Montserrat" panose="00000500000000000000" pitchFamily="2" charset="0"/>
                <a:ea typeface="Arial" panose="020B0604020202020204" pitchFamily="34" charset="0"/>
                <a:cs typeface="Arial" panose="020B0604020202020204" pitchFamily="34" charset="0"/>
              </a:rPr>
              <a:t>su funcionamiento y cumplimiento de </a:t>
            </a:r>
            <a:r>
              <a:rPr lang="es-ES" sz="1400" dirty="0" smtClean="0">
                <a:latin typeface="Montserrat" panose="00000500000000000000" pitchFamily="2" charset="0"/>
                <a:ea typeface="Arial" panose="020B0604020202020204" pitchFamily="34" charset="0"/>
                <a:cs typeface="Arial" panose="020B0604020202020204" pitchFamily="34" charset="0"/>
              </a:rPr>
              <a:t>sus funciones.</a:t>
            </a:r>
            <a:endParaRPr lang="es-ES_tradnl" sz="1400" dirty="0" smtClean="0">
              <a:latin typeface="Montserrat" panose="00000500000000000000" pitchFamily="2" charset="0"/>
              <a:ea typeface="Arial" panose="020B0604020202020204" pitchFamily="34" charset="0"/>
              <a:cs typeface="Arial" panose="020B0604020202020204" pitchFamily="34" charset="0"/>
            </a:endParaRPr>
          </a:p>
        </p:txBody>
      </p:sp>
      <p:sp>
        <p:nvSpPr>
          <p:cNvPr id="27" name="Cheurón 26"/>
          <p:cNvSpPr/>
          <p:nvPr/>
        </p:nvSpPr>
        <p:spPr>
          <a:xfrm>
            <a:off x="3236453" y="6065819"/>
            <a:ext cx="263787" cy="400110"/>
          </a:xfrm>
          <a:prstGeom prst="chevr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O">
              <a:solidFill>
                <a:schemeClr val="tx1"/>
              </a:solidFill>
            </a:endParaRPr>
          </a:p>
        </p:txBody>
      </p:sp>
      <p:sp>
        <p:nvSpPr>
          <p:cNvPr id="28" name="Rectángulo 27"/>
          <p:cNvSpPr/>
          <p:nvPr/>
        </p:nvSpPr>
        <p:spPr>
          <a:xfrm>
            <a:off x="275043" y="5797713"/>
            <a:ext cx="2822105" cy="1015663"/>
          </a:xfrm>
          <a:prstGeom prst="rect">
            <a:avLst/>
          </a:prstGeom>
          <a:solidFill>
            <a:sysClr val="window" lastClr="FFFFFF"/>
          </a:solidFill>
          <a:ln w="28575" cap="flat" cmpd="sng" algn="ctr">
            <a:solidFill>
              <a:srgbClr val="4BACC6"/>
            </a:solidFill>
            <a:prstDash val="solid"/>
          </a:ln>
          <a:effectLst>
            <a:glow rad="63500">
              <a:srgbClr val="9BBB59">
                <a:satMod val="175000"/>
                <a:alpha val="40000"/>
              </a:srgbClr>
            </a:glow>
          </a:effectLst>
        </p:spPr>
        <p:txBody>
          <a:bodyPr wrap="square">
            <a:spAutoFit/>
          </a:bodyPr>
          <a:lstStyle/>
          <a:p>
            <a:pPr algn="ctr"/>
            <a:r>
              <a:rPr lang="es-CO" sz="2000" b="1" kern="0" dirty="0">
                <a:solidFill>
                  <a:srgbClr val="009999"/>
                </a:solidFill>
                <a:latin typeface="Montserrat" panose="00000500000000000000" pitchFamily="2" charset="0"/>
              </a:rPr>
              <a:t>PAUTAS PARA LOS ORGANISMOS DE TRÁNSITO</a:t>
            </a:r>
          </a:p>
        </p:txBody>
      </p:sp>
    </p:spTree>
    <p:extLst>
      <p:ext uri="{BB962C8B-B14F-4D97-AF65-F5344CB8AC3E}">
        <p14:creationId xmlns:p14="http://schemas.microsoft.com/office/powerpoint/2010/main" val="21019989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Resultado de imagen para transporte especial"/>
          <p:cNvPicPr>
            <a:picLocks noChangeAspect="1" noChangeArrowheads="1"/>
          </p:cNvPicPr>
          <p:nvPr/>
        </p:nvPicPr>
        <p:blipFill rotWithShape="1">
          <a:blip r:embed="rId3">
            <a:extLst>
              <a:ext uri="{28A0092B-C50C-407E-A947-70E740481C1C}">
                <a14:useLocalDpi xmlns:a14="http://schemas.microsoft.com/office/drawing/2010/main" val="0"/>
              </a:ext>
            </a:extLst>
          </a:blip>
          <a:srcRect l="21783" t="183" r="33900" b="-183"/>
          <a:stretch/>
        </p:blipFill>
        <p:spPr bwMode="auto">
          <a:xfrm>
            <a:off x="7968208" y="-14838"/>
            <a:ext cx="4248472" cy="6872838"/>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número de diapositiva 1"/>
          <p:cNvSpPr>
            <a:spLocks noGrp="1"/>
          </p:cNvSpPr>
          <p:nvPr>
            <p:ph type="sldNum" sz="quarter" idx="12"/>
          </p:nvPr>
        </p:nvSpPr>
        <p:spPr>
          <a:xfrm>
            <a:off x="11611020" y="6449257"/>
            <a:ext cx="580980" cy="365125"/>
          </a:xfrm>
        </p:spPr>
        <p:txBody>
          <a:bodyPr/>
          <a:lstStyle/>
          <a:p>
            <a:fld id="{A8C60B07-C8AD-42C9-BC75-A9155279C204}" type="slidenum">
              <a:rPr lang="es-CO" smtClean="0"/>
              <a:t>23</a:t>
            </a:fld>
            <a:endParaRPr lang="es-CO" dirty="0"/>
          </a:p>
        </p:txBody>
      </p:sp>
      <p:sp>
        <p:nvSpPr>
          <p:cNvPr id="6" name="Título 4"/>
          <p:cNvSpPr txBox="1">
            <a:spLocks/>
          </p:cNvSpPr>
          <p:nvPr/>
        </p:nvSpPr>
        <p:spPr>
          <a:xfrm>
            <a:off x="789647" y="192219"/>
            <a:ext cx="6818521" cy="895917"/>
          </a:xfrm>
          <a:prstGeom prst="rect">
            <a:avLst/>
          </a:prstGeom>
          <a:solidFill>
            <a:srgbClr val="5B862E"/>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000" b="1" dirty="0" smtClean="0">
                <a:solidFill>
                  <a:schemeClr val="bg1"/>
                </a:solidFill>
                <a:latin typeface="Arial" panose="020B0604020202020204" pitchFamily="34" charset="0"/>
                <a:cs typeface="Arial" panose="020B0604020202020204" pitchFamily="34" charset="0"/>
              </a:rPr>
              <a:t>MODALIDAD TRANSPORTE ESPECIAL DE PASAJEROS</a:t>
            </a:r>
            <a:endParaRPr lang="es-CO" sz="2000" dirty="0">
              <a:solidFill>
                <a:schemeClr val="bg1"/>
              </a:solidFill>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AB9BBB21-55D4-C442-88EC-79B61A550E22}"/>
              </a:ext>
            </a:extLst>
          </p:cNvPr>
          <p:cNvSpPr/>
          <p:nvPr/>
        </p:nvSpPr>
        <p:spPr>
          <a:xfrm>
            <a:off x="285647" y="192220"/>
            <a:ext cx="504000" cy="895916"/>
          </a:xfrm>
          <a:prstGeom prst="rect">
            <a:avLst/>
          </a:prstGeom>
          <a:solidFill>
            <a:srgbClr val="8BC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8BC44A"/>
              </a:solidFill>
            </a:endParaRPr>
          </a:p>
        </p:txBody>
      </p:sp>
      <p:pic>
        <p:nvPicPr>
          <p:cNvPr id="19" name="Imagen 18">
            <a:extLst>
              <a:ext uri="{FF2B5EF4-FFF2-40B4-BE49-F238E27FC236}">
                <a16:creationId xmlns:a16="http://schemas.microsoft.com/office/drawing/2014/main" id="{59C44833-5CA0-9441-A014-2990F74FBE33}"/>
              </a:ext>
            </a:extLst>
          </p:cNvPr>
          <p:cNvPicPr>
            <a:picLocks noChangeAspect="1"/>
          </p:cNvPicPr>
          <p:nvPr/>
        </p:nvPicPr>
        <p:blipFill rotWithShape="1">
          <a:blip r:embed="rId4">
            <a:extLst>
              <a:ext uri="{28A0092B-C50C-407E-A947-70E740481C1C}">
                <a14:useLocalDpi xmlns:a14="http://schemas.microsoft.com/office/drawing/2010/main" val="0"/>
              </a:ext>
            </a:extLst>
          </a:blip>
          <a:srcRect l="1" r="1566" b="4445"/>
          <a:stretch/>
        </p:blipFill>
        <p:spPr>
          <a:xfrm>
            <a:off x="7896358" y="5082737"/>
            <a:ext cx="4295642" cy="1802647"/>
          </a:xfrm>
          <a:prstGeom prst="rect">
            <a:avLst/>
          </a:prstGeom>
        </p:spPr>
      </p:pic>
      <p:pic>
        <p:nvPicPr>
          <p:cNvPr id="20" name="Imagen 19">
            <a:extLst>
              <a:ext uri="{FF2B5EF4-FFF2-40B4-BE49-F238E27FC236}">
                <a16:creationId xmlns:a16="http://schemas.microsoft.com/office/drawing/2014/main" id="{77B5C408-F52E-E844-9E98-B9DD487DEC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9342" y="6107179"/>
            <a:ext cx="2641090" cy="524641"/>
          </a:xfrm>
          <a:prstGeom prst="rect">
            <a:avLst/>
          </a:prstGeom>
        </p:spPr>
      </p:pic>
      <p:sp>
        <p:nvSpPr>
          <p:cNvPr id="17" name="Rectángulo 16"/>
          <p:cNvSpPr/>
          <p:nvPr/>
        </p:nvSpPr>
        <p:spPr>
          <a:xfrm>
            <a:off x="7992616" y="-7835"/>
            <a:ext cx="4080048" cy="400110"/>
          </a:xfrm>
          <a:prstGeom prst="rect">
            <a:avLst/>
          </a:prstGeom>
        </p:spPr>
        <p:txBody>
          <a:bodyPr wrap="square">
            <a:spAutoFit/>
          </a:bodyPr>
          <a:lstStyle/>
          <a:p>
            <a:r>
              <a:rPr lang="es-CO" sz="1000" dirty="0">
                <a:solidFill>
                  <a:schemeClr val="bg1"/>
                </a:solidFill>
                <a:latin typeface="Montserrat" panose="00000500000000000000" pitchFamily="2" charset="0"/>
              </a:rPr>
              <a:t>Tomada de https://www.bluradio.com/nacion/lista-reglamentacion-para-servicio-de-transporte-especial-134402</a:t>
            </a:r>
          </a:p>
        </p:txBody>
      </p:sp>
      <p:sp>
        <p:nvSpPr>
          <p:cNvPr id="9" name="Rectángulo redondeado 8"/>
          <p:cNvSpPr/>
          <p:nvPr/>
        </p:nvSpPr>
        <p:spPr>
          <a:xfrm>
            <a:off x="874100" y="1941166"/>
            <a:ext cx="2384293" cy="1055608"/>
          </a:xfrm>
          <a:prstGeom prst="roundRect">
            <a:avLst/>
          </a:prstGeom>
          <a:solidFill>
            <a:schemeClr val="bg1"/>
          </a:solidFill>
          <a:ln w="28575" cap="flat" cmpd="sng" algn="ctr">
            <a:noFill/>
            <a:prstDash val="solid"/>
          </a:ln>
          <a:effectLst/>
        </p:spPr>
        <p:txBody>
          <a:bodyPr wrap="square">
            <a:spAutoFit/>
          </a:bodyPr>
          <a:lstStyle/>
          <a:p>
            <a:pPr lvl="0" algn="ctr"/>
            <a:r>
              <a:rPr lang="es-ES" sz="2800" b="1" kern="0" dirty="0" smtClean="0">
                <a:solidFill>
                  <a:srgbClr val="009999"/>
                </a:solidFill>
                <a:latin typeface="Montserrat" panose="00000500000000000000" pitchFamily="2" charset="0"/>
              </a:rPr>
              <a:t>Transporte Turístico</a:t>
            </a:r>
            <a:endParaRPr lang="es-ES" kern="0" dirty="0" smtClean="0">
              <a:solidFill>
                <a:prstClr val="black"/>
              </a:solidFill>
              <a:latin typeface="Montserrat" panose="00000500000000000000" pitchFamily="2" charset="0"/>
            </a:endParaRPr>
          </a:p>
        </p:txBody>
      </p:sp>
      <p:grpSp>
        <p:nvGrpSpPr>
          <p:cNvPr id="10" name="Group 3"/>
          <p:cNvGrpSpPr/>
          <p:nvPr/>
        </p:nvGrpSpPr>
        <p:grpSpPr>
          <a:xfrm rot="5400000" flipV="1">
            <a:off x="1938594" y="3185805"/>
            <a:ext cx="298686" cy="460317"/>
            <a:chOff x="3142597" y="1611114"/>
            <a:chExt cx="237144" cy="268285"/>
          </a:xfrm>
        </p:grpSpPr>
        <p:sp>
          <p:nvSpPr>
            <p:cNvPr id="11" name="Freeform 192"/>
            <p:cNvSpPr>
              <a:spLocks/>
            </p:cNvSpPr>
            <p:nvPr/>
          </p:nvSpPr>
          <p:spPr bwMode="auto">
            <a:xfrm>
              <a:off x="3142597" y="1611114"/>
              <a:ext cx="237144" cy="268285"/>
            </a:xfrm>
            <a:custGeom>
              <a:avLst/>
              <a:gdLst/>
              <a:ahLst/>
              <a:cxnLst>
                <a:cxn ang="0">
                  <a:pos x="17" y="264"/>
                </a:cxn>
                <a:cxn ang="0">
                  <a:pos x="9" y="262"/>
                </a:cxn>
                <a:cxn ang="0">
                  <a:pos x="0" y="247"/>
                </a:cxn>
                <a:cxn ang="0">
                  <a:pos x="0" y="17"/>
                </a:cxn>
                <a:cxn ang="0">
                  <a:pos x="9" y="3"/>
                </a:cxn>
                <a:cxn ang="0">
                  <a:pos x="25" y="3"/>
                </a:cxn>
                <a:cxn ang="0">
                  <a:pos x="225" y="118"/>
                </a:cxn>
                <a:cxn ang="0">
                  <a:pos x="233" y="132"/>
                </a:cxn>
                <a:cxn ang="0">
                  <a:pos x="225" y="147"/>
                </a:cxn>
                <a:cxn ang="0">
                  <a:pos x="25" y="262"/>
                </a:cxn>
                <a:cxn ang="0">
                  <a:pos x="17" y="264"/>
                </a:cxn>
              </a:cxnLst>
              <a:rect l="0" t="0" r="r" b="b"/>
              <a:pathLst>
                <a:path w="233" h="264">
                  <a:moveTo>
                    <a:pt x="17" y="264"/>
                  </a:moveTo>
                  <a:cubicBezTo>
                    <a:pt x="14" y="264"/>
                    <a:pt x="11" y="263"/>
                    <a:pt x="9" y="262"/>
                  </a:cubicBezTo>
                  <a:cubicBezTo>
                    <a:pt x="3" y="259"/>
                    <a:pt x="0" y="253"/>
                    <a:pt x="0" y="247"/>
                  </a:cubicBezTo>
                  <a:cubicBezTo>
                    <a:pt x="0" y="17"/>
                    <a:pt x="0" y="17"/>
                    <a:pt x="0" y="17"/>
                  </a:cubicBezTo>
                  <a:cubicBezTo>
                    <a:pt x="0" y="11"/>
                    <a:pt x="3" y="6"/>
                    <a:pt x="9" y="3"/>
                  </a:cubicBezTo>
                  <a:cubicBezTo>
                    <a:pt x="14" y="0"/>
                    <a:pt x="20" y="0"/>
                    <a:pt x="25" y="3"/>
                  </a:cubicBezTo>
                  <a:cubicBezTo>
                    <a:pt x="225" y="118"/>
                    <a:pt x="225" y="118"/>
                    <a:pt x="225" y="118"/>
                  </a:cubicBezTo>
                  <a:cubicBezTo>
                    <a:pt x="230" y="121"/>
                    <a:pt x="233" y="126"/>
                    <a:pt x="233" y="132"/>
                  </a:cubicBezTo>
                  <a:cubicBezTo>
                    <a:pt x="233" y="138"/>
                    <a:pt x="230" y="144"/>
                    <a:pt x="225" y="147"/>
                  </a:cubicBezTo>
                  <a:cubicBezTo>
                    <a:pt x="25" y="262"/>
                    <a:pt x="25" y="262"/>
                    <a:pt x="25" y="262"/>
                  </a:cubicBezTo>
                  <a:cubicBezTo>
                    <a:pt x="23" y="263"/>
                    <a:pt x="20" y="264"/>
                    <a:pt x="17" y="264"/>
                  </a:cubicBezTo>
                  <a:close/>
                </a:path>
              </a:pathLst>
            </a:custGeom>
            <a:solidFill>
              <a:srgbClr val="24658D"/>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endParaRPr>
            </a:p>
          </p:txBody>
        </p:sp>
        <p:sp>
          <p:nvSpPr>
            <p:cNvPr id="12" name="Freeform 193"/>
            <p:cNvSpPr>
              <a:spLocks/>
            </p:cNvSpPr>
            <p:nvPr/>
          </p:nvSpPr>
          <p:spPr bwMode="auto">
            <a:xfrm>
              <a:off x="3262367" y="1714116"/>
              <a:ext cx="52699" cy="62280"/>
            </a:xfrm>
            <a:custGeom>
              <a:avLst/>
              <a:gdLst/>
              <a:ahLst/>
              <a:cxnLst>
                <a:cxn ang="0">
                  <a:pos x="0" y="0"/>
                </a:cxn>
                <a:cxn ang="0">
                  <a:pos x="44" y="26"/>
                </a:cxn>
                <a:cxn ang="0">
                  <a:pos x="0" y="52"/>
                </a:cxn>
                <a:cxn ang="0">
                  <a:pos x="0" y="0"/>
                </a:cxn>
              </a:cxnLst>
              <a:rect l="0" t="0" r="r" b="b"/>
              <a:pathLst>
                <a:path w="44" h="52">
                  <a:moveTo>
                    <a:pt x="0" y="0"/>
                  </a:moveTo>
                  <a:lnTo>
                    <a:pt x="44" y="26"/>
                  </a:lnTo>
                  <a:lnTo>
                    <a:pt x="0" y="52"/>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endParaRPr>
            </a:p>
          </p:txBody>
        </p:sp>
      </p:grpSp>
      <p:sp>
        <p:nvSpPr>
          <p:cNvPr id="13" name="Rectángulo 12"/>
          <p:cNvSpPr/>
          <p:nvPr/>
        </p:nvSpPr>
        <p:spPr>
          <a:xfrm>
            <a:off x="629245" y="3899610"/>
            <a:ext cx="2917381" cy="2062103"/>
          </a:xfrm>
          <a:prstGeom prst="rect">
            <a:avLst/>
          </a:prstGeom>
          <a:noFill/>
          <a:ln w="28575" cap="flat" cmpd="sng" algn="ctr">
            <a:solidFill>
              <a:srgbClr val="4BACC6"/>
            </a:solidFill>
            <a:prstDash val="solid"/>
          </a:ln>
          <a:effectLst>
            <a:glow rad="63500">
              <a:srgbClr val="9BBB59">
                <a:satMod val="175000"/>
                <a:alpha val="40000"/>
              </a:srgbClr>
            </a:glow>
          </a:effectLst>
        </p:spPr>
        <p:txBody>
          <a:bodyPr wrap="square">
            <a:spAutoFit/>
          </a:bodyPr>
          <a:lstStyle/>
          <a:p>
            <a:pPr algn="ctr"/>
            <a:r>
              <a:rPr lang="es-ES" sz="1600" b="1" kern="0" dirty="0">
                <a:solidFill>
                  <a:srgbClr val="009999"/>
                </a:solidFill>
                <a:latin typeface="Montserrat" panose="00000500000000000000" pitchFamily="2" charset="0"/>
              </a:rPr>
              <a:t>Resolución para la Modificación de artículo 2.2.1.6.11.5. del Decreto 431 del 2017 cumplimiento de la NTS - AV009 plazos para presentar el Certificado de Calidad </a:t>
            </a:r>
            <a:r>
              <a:rPr lang="es-ES" sz="1600" b="1" kern="0" dirty="0" smtClean="0">
                <a:solidFill>
                  <a:srgbClr val="009999"/>
                </a:solidFill>
                <a:latin typeface="Montserrat" panose="00000500000000000000" pitchFamily="2" charset="0"/>
              </a:rPr>
              <a:t>Turística</a:t>
            </a:r>
            <a:endParaRPr lang="es-ES" sz="1600" b="1" kern="0" dirty="0">
              <a:solidFill>
                <a:srgbClr val="009999"/>
              </a:solidFill>
              <a:latin typeface="Montserrat" panose="00000500000000000000" pitchFamily="2" charset="0"/>
            </a:endParaRPr>
          </a:p>
        </p:txBody>
      </p:sp>
      <p:sp>
        <p:nvSpPr>
          <p:cNvPr id="14" name="Rectángulo 13"/>
          <p:cNvSpPr/>
          <p:nvPr/>
        </p:nvSpPr>
        <p:spPr>
          <a:xfrm>
            <a:off x="4234528" y="1946338"/>
            <a:ext cx="3009954" cy="954107"/>
          </a:xfrm>
          <a:prstGeom prst="rect">
            <a:avLst/>
          </a:prstGeom>
        </p:spPr>
        <p:txBody>
          <a:bodyPr wrap="square">
            <a:spAutoFit/>
          </a:bodyPr>
          <a:lstStyle/>
          <a:p>
            <a:pPr algn="ctr"/>
            <a:r>
              <a:rPr lang="es-ES" sz="2800" b="1" kern="0" dirty="0" smtClean="0">
                <a:solidFill>
                  <a:schemeClr val="accent1"/>
                </a:solidFill>
                <a:latin typeface="Montserrat" panose="00000500000000000000" pitchFamily="2" charset="0"/>
              </a:rPr>
              <a:t>Modificación del FUEC</a:t>
            </a:r>
            <a:endParaRPr lang="es-CO" sz="2800" dirty="0"/>
          </a:p>
        </p:txBody>
      </p:sp>
      <p:grpSp>
        <p:nvGrpSpPr>
          <p:cNvPr id="15" name="Group 3"/>
          <p:cNvGrpSpPr/>
          <p:nvPr/>
        </p:nvGrpSpPr>
        <p:grpSpPr>
          <a:xfrm rot="5400000" flipV="1">
            <a:off x="5536735" y="3043304"/>
            <a:ext cx="298686" cy="460317"/>
            <a:chOff x="3143797" y="1579975"/>
            <a:chExt cx="237144" cy="268285"/>
          </a:xfrm>
        </p:grpSpPr>
        <p:sp>
          <p:nvSpPr>
            <p:cNvPr id="16" name="Freeform 192"/>
            <p:cNvSpPr>
              <a:spLocks/>
            </p:cNvSpPr>
            <p:nvPr/>
          </p:nvSpPr>
          <p:spPr bwMode="auto">
            <a:xfrm>
              <a:off x="3143797" y="1579975"/>
              <a:ext cx="237144" cy="268285"/>
            </a:xfrm>
            <a:custGeom>
              <a:avLst/>
              <a:gdLst/>
              <a:ahLst/>
              <a:cxnLst>
                <a:cxn ang="0">
                  <a:pos x="17" y="264"/>
                </a:cxn>
                <a:cxn ang="0">
                  <a:pos x="9" y="262"/>
                </a:cxn>
                <a:cxn ang="0">
                  <a:pos x="0" y="247"/>
                </a:cxn>
                <a:cxn ang="0">
                  <a:pos x="0" y="17"/>
                </a:cxn>
                <a:cxn ang="0">
                  <a:pos x="9" y="3"/>
                </a:cxn>
                <a:cxn ang="0">
                  <a:pos x="25" y="3"/>
                </a:cxn>
                <a:cxn ang="0">
                  <a:pos x="225" y="118"/>
                </a:cxn>
                <a:cxn ang="0">
                  <a:pos x="233" y="132"/>
                </a:cxn>
                <a:cxn ang="0">
                  <a:pos x="225" y="147"/>
                </a:cxn>
                <a:cxn ang="0">
                  <a:pos x="25" y="262"/>
                </a:cxn>
                <a:cxn ang="0">
                  <a:pos x="17" y="264"/>
                </a:cxn>
              </a:cxnLst>
              <a:rect l="0" t="0" r="r" b="b"/>
              <a:pathLst>
                <a:path w="233" h="264">
                  <a:moveTo>
                    <a:pt x="17" y="264"/>
                  </a:moveTo>
                  <a:cubicBezTo>
                    <a:pt x="14" y="264"/>
                    <a:pt x="11" y="263"/>
                    <a:pt x="9" y="262"/>
                  </a:cubicBezTo>
                  <a:cubicBezTo>
                    <a:pt x="3" y="259"/>
                    <a:pt x="0" y="253"/>
                    <a:pt x="0" y="247"/>
                  </a:cubicBezTo>
                  <a:cubicBezTo>
                    <a:pt x="0" y="17"/>
                    <a:pt x="0" y="17"/>
                    <a:pt x="0" y="17"/>
                  </a:cubicBezTo>
                  <a:cubicBezTo>
                    <a:pt x="0" y="11"/>
                    <a:pt x="3" y="6"/>
                    <a:pt x="9" y="3"/>
                  </a:cubicBezTo>
                  <a:cubicBezTo>
                    <a:pt x="14" y="0"/>
                    <a:pt x="20" y="0"/>
                    <a:pt x="25" y="3"/>
                  </a:cubicBezTo>
                  <a:cubicBezTo>
                    <a:pt x="225" y="118"/>
                    <a:pt x="225" y="118"/>
                    <a:pt x="225" y="118"/>
                  </a:cubicBezTo>
                  <a:cubicBezTo>
                    <a:pt x="230" y="121"/>
                    <a:pt x="233" y="126"/>
                    <a:pt x="233" y="132"/>
                  </a:cubicBezTo>
                  <a:cubicBezTo>
                    <a:pt x="233" y="138"/>
                    <a:pt x="230" y="144"/>
                    <a:pt x="225" y="147"/>
                  </a:cubicBezTo>
                  <a:cubicBezTo>
                    <a:pt x="25" y="262"/>
                    <a:pt x="25" y="262"/>
                    <a:pt x="25" y="262"/>
                  </a:cubicBezTo>
                  <a:cubicBezTo>
                    <a:pt x="23" y="263"/>
                    <a:pt x="20" y="264"/>
                    <a:pt x="17" y="264"/>
                  </a:cubicBezTo>
                  <a:close/>
                </a:path>
              </a:pathLst>
            </a:custGeom>
            <a:solidFill>
              <a:srgbClr val="24658D"/>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endParaRPr>
            </a:p>
          </p:txBody>
        </p:sp>
        <p:sp>
          <p:nvSpPr>
            <p:cNvPr id="18" name="Freeform 193"/>
            <p:cNvSpPr>
              <a:spLocks/>
            </p:cNvSpPr>
            <p:nvPr/>
          </p:nvSpPr>
          <p:spPr bwMode="auto">
            <a:xfrm>
              <a:off x="3262367" y="1714116"/>
              <a:ext cx="52699" cy="62280"/>
            </a:xfrm>
            <a:custGeom>
              <a:avLst/>
              <a:gdLst/>
              <a:ahLst/>
              <a:cxnLst>
                <a:cxn ang="0">
                  <a:pos x="0" y="0"/>
                </a:cxn>
                <a:cxn ang="0">
                  <a:pos x="44" y="26"/>
                </a:cxn>
                <a:cxn ang="0">
                  <a:pos x="0" y="52"/>
                </a:cxn>
                <a:cxn ang="0">
                  <a:pos x="0" y="0"/>
                </a:cxn>
              </a:cxnLst>
              <a:rect l="0" t="0" r="r" b="b"/>
              <a:pathLst>
                <a:path w="44" h="52">
                  <a:moveTo>
                    <a:pt x="0" y="0"/>
                  </a:moveTo>
                  <a:lnTo>
                    <a:pt x="44" y="26"/>
                  </a:lnTo>
                  <a:lnTo>
                    <a:pt x="0" y="52"/>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endParaRPr>
            </a:p>
          </p:txBody>
        </p:sp>
      </p:grpSp>
      <p:sp>
        <p:nvSpPr>
          <p:cNvPr id="21" name="Rectángulo 20"/>
          <p:cNvSpPr/>
          <p:nvPr/>
        </p:nvSpPr>
        <p:spPr>
          <a:xfrm>
            <a:off x="4234528" y="3897277"/>
            <a:ext cx="2940876" cy="2062103"/>
          </a:xfrm>
          <a:prstGeom prst="rect">
            <a:avLst/>
          </a:prstGeom>
          <a:noFill/>
          <a:ln w="28575" cap="flat" cmpd="sng" algn="ctr">
            <a:solidFill>
              <a:srgbClr val="4BACC6"/>
            </a:solidFill>
            <a:prstDash val="solid"/>
          </a:ln>
          <a:effectLst>
            <a:glow rad="63500">
              <a:srgbClr val="9BBB59">
                <a:satMod val="175000"/>
                <a:alpha val="40000"/>
              </a:srgbClr>
            </a:glow>
          </a:effectLst>
        </p:spPr>
        <p:txBody>
          <a:bodyPr wrap="square">
            <a:spAutoFit/>
          </a:bodyPr>
          <a:lstStyle/>
          <a:p>
            <a:pPr algn="ctr"/>
            <a:r>
              <a:rPr lang="es-ES" sz="1600" b="1" kern="0" dirty="0" smtClean="0">
                <a:solidFill>
                  <a:srgbClr val="009999"/>
                </a:solidFill>
                <a:latin typeface="Montserrat" panose="00000500000000000000" pitchFamily="2" charset="0"/>
              </a:rPr>
              <a:t>Resolución para reglamentar </a:t>
            </a:r>
            <a:r>
              <a:rPr lang="es-ES" sz="1600" b="1" kern="0" dirty="0">
                <a:solidFill>
                  <a:srgbClr val="009999"/>
                </a:solidFill>
                <a:latin typeface="Montserrat" panose="00000500000000000000" pitchFamily="2" charset="0"/>
              </a:rPr>
              <a:t>el contenido del Formato Único de Extracto del Contrato (FUEC), </a:t>
            </a:r>
            <a:r>
              <a:rPr lang="es-ES" sz="1600" b="1" kern="0" dirty="0" smtClean="0">
                <a:solidFill>
                  <a:srgbClr val="009999"/>
                </a:solidFill>
                <a:latin typeface="Montserrat" panose="00000500000000000000" pitchFamily="2" charset="0"/>
              </a:rPr>
              <a:t>y </a:t>
            </a:r>
            <a:r>
              <a:rPr lang="es-ES" sz="1600" b="1" kern="0" dirty="0">
                <a:solidFill>
                  <a:srgbClr val="009999"/>
                </a:solidFill>
                <a:latin typeface="Montserrat" panose="00000500000000000000" pitchFamily="2" charset="0"/>
              </a:rPr>
              <a:t>generar los mecanismos tecnológicos para su expedición y verificación</a:t>
            </a:r>
            <a:r>
              <a:rPr lang="es-ES" sz="1600" b="1" kern="0" dirty="0" smtClean="0">
                <a:solidFill>
                  <a:srgbClr val="009999"/>
                </a:solidFill>
                <a:latin typeface="Montserrat" panose="00000500000000000000" pitchFamily="2" charset="0"/>
              </a:rPr>
              <a:t>.</a:t>
            </a:r>
            <a:endParaRPr lang="es-CO" sz="1600" b="1" kern="0" dirty="0">
              <a:solidFill>
                <a:srgbClr val="009999"/>
              </a:solidFill>
              <a:latin typeface="Montserrat" panose="00000500000000000000" pitchFamily="2" charset="0"/>
            </a:endParaRPr>
          </a:p>
        </p:txBody>
      </p:sp>
      <p:grpSp>
        <p:nvGrpSpPr>
          <p:cNvPr id="22" name="Group 3"/>
          <p:cNvGrpSpPr/>
          <p:nvPr/>
        </p:nvGrpSpPr>
        <p:grpSpPr>
          <a:xfrm rot="5400000" flipV="1">
            <a:off x="5536736" y="3043305"/>
            <a:ext cx="298686" cy="460317"/>
            <a:chOff x="3143797" y="1579975"/>
            <a:chExt cx="237144" cy="268285"/>
          </a:xfrm>
        </p:grpSpPr>
        <p:sp>
          <p:nvSpPr>
            <p:cNvPr id="23" name="Freeform 192"/>
            <p:cNvSpPr>
              <a:spLocks/>
            </p:cNvSpPr>
            <p:nvPr/>
          </p:nvSpPr>
          <p:spPr bwMode="auto">
            <a:xfrm>
              <a:off x="3143797" y="1579975"/>
              <a:ext cx="237144" cy="268285"/>
            </a:xfrm>
            <a:custGeom>
              <a:avLst/>
              <a:gdLst/>
              <a:ahLst/>
              <a:cxnLst>
                <a:cxn ang="0">
                  <a:pos x="17" y="264"/>
                </a:cxn>
                <a:cxn ang="0">
                  <a:pos x="9" y="262"/>
                </a:cxn>
                <a:cxn ang="0">
                  <a:pos x="0" y="247"/>
                </a:cxn>
                <a:cxn ang="0">
                  <a:pos x="0" y="17"/>
                </a:cxn>
                <a:cxn ang="0">
                  <a:pos x="9" y="3"/>
                </a:cxn>
                <a:cxn ang="0">
                  <a:pos x="25" y="3"/>
                </a:cxn>
                <a:cxn ang="0">
                  <a:pos x="225" y="118"/>
                </a:cxn>
                <a:cxn ang="0">
                  <a:pos x="233" y="132"/>
                </a:cxn>
                <a:cxn ang="0">
                  <a:pos x="225" y="147"/>
                </a:cxn>
                <a:cxn ang="0">
                  <a:pos x="25" y="262"/>
                </a:cxn>
                <a:cxn ang="0">
                  <a:pos x="17" y="264"/>
                </a:cxn>
              </a:cxnLst>
              <a:rect l="0" t="0" r="r" b="b"/>
              <a:pathLst>
                <a:path w="233" h="264">
                  <a:moveTo>
                    <a:pt x="17" y="264"/>
                  </a:moveTo>
                  <a:cubicBezTo>
                    <a:pt x="14" y="264"/>
                    <a:pt x="11" y="263"/>
                    <a:pt x="9" y="262"/>
                  </a:cubicBezTo>
                  <a:cubicBezTo>
                    <a:pt x="3" y="259"/>
                    <a:pt x="0" y="253"/>
                    <a:pt x="0" y="247"/>
                  </a:cubicBezTo>
                  <a:cubicBezTo>
                    <a:pt x="0" y="17"/>
                    <a:pt x="0" y="17"/>
                    <a:pt x="0" y="17"/>
                  </a:cubicBezTo>
                  <a:cubicBezTo>
                    <a:pt x="0" y="11"/>
                    <a:pt x="3" y="6"/>
                    <a:pt x="9" y="3"/>
                  </a:cubicBezTo>
                  <a:cubicBezTo>
                    <a:pt x="14" y="0"/>
                    <a:pt x="20" y="0"/>
                    <a:pt x="25" y="3"/>
                  </a:cubicBezTo>
                  <a:cubicBezTo>
                    <a:pt x="225" y="118"/>
                    <a:pt x="225" y="118"/>
                    <a:pt x="225" y="118"/>
                  </a:cubicBezTo>
                  <a:cubicBezTo>
                    <a:pt x="230" y="121"/>
                    <a:pt x="233" y="126"/>
                    <a:pt x="233" y="132"/>
                  </a:cubicBezTo>
                  <a:cubicBezTo>
                    <a:pt x="233" y="138"/>
                    <a:pt x="230" y="144"/>
                    <a:pt x="225" y="147"/>
                  </a:cubicBezTo>
                  <a:cubicBezTo>
                    <a:pt x="25" y="262"/>
                    <a:pt x="25" y="262"/>
                    <a:pt x="25" y="262"/>
                  </a:cubicBezTo>
                  <a:cubicBezTo>
                    <a:pt x="23" y="263"/>
                    <a:pt x="20" y="264"/>
                    <a:pt x="17" y="264"/>
                  </a:cubicBezTo>
                  <a:close/>
                </a:path>
              </a:pathLst>
            </a:custGeom>
            <a:solidFill>
              <a:srgbClr val="24658D"/>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endParaRPr>
            </a:p>
          </p:txBody>
        </p:sp>
        <p:sp>
          <p:nvSpPr>
            <p:cNvPr id="24" name="Freeform 193"/>
            <p:cNvSpPr>
              <a:spLocks/>
            </p:cNvSpPr>
            <p:nvPr/>
          </p:nvSpPr>
          <p:spPr bwMode="auto">
            <a:xfrm>
              <a:off x="3275988" y="1680909"/>
              <a:ext cx="52699" cy="62280"/>
            </a:xfrm>
            <a:custGeom>
              <a:avLst/>
              <a:gdLst/>
              <a:ahLst/>
              <a:cxnLst>
                <a:cxn ang="0">
                  <a:pos x="0" y="0"/>
                </a:cxn>
                <a:cxn ang="0">
                  <a:pos x="44" y="26"/>
                </a:cxn>
                <a:cxn ang="0">
                  <a:pos x="0" y="52"/>
                </a:cxn>
                <a:cxn ang="0">
                  <a:pos x="0" y="0"/>
                </a:cxn>
              </a:cxnLst>
              <a:rect l="0" t="0" r="r" b="b"/>
              <a:pathLst>
                <a:path w="44" h="52">
                  <a:moveTo>
                    <a:pt x="0" y="0"/>
                  </a:moveTo>
                  <a:lnTo>
                    <a:pt x="44" y="26"/>
                  </a:lnTo>
                  <a:lnTo>
                    <a:pt x="0" y="52"/>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endParaRPr>
            </a:p>
          </p:txBody>
        </p:sp>
      </p:grpSp>
    </p:spTree>
    <p:extLst>
      <p:ext uri="{BB962C8B-B14F-4D97-AF65-F5344CB8AC3E}">
        <p14:creationId xmlns:p14="http://schemas.microsoft.com/office/powerpoint/2010/main" val="30400776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sultado de imagen para TRANSPORTE MIXTO"/>
          <p:cNvPicPr>
            <a:picLocks noChangeAspect="1" noChangeArrowheads="1"/>
          </p:cNvPicPr>
          <p:nvPr/>
        </p:nvPicPr>
        <p:blipFill rotWithShape="1">
          <a:blip r:embed="rId3">
            <a:extLst>
              <a:ext uri="{28A0092B-C50C-407E-A947-70E740481C1C}">
                <a14:useLocalDpi xmlns:a14="http://schemas.microsoft.com/office/drawing/2010/main" val="0"/>
              </a:ext>
            </a:extLst>
          </a:blip>
          <a:srcRect l="12873" t="-600" r="39770" b="600"/>
          <a:stretch/>
        </p:blipFill>
        <p:spPr bwMode="auto">
          <a:xfrm>
            <a:off x="2724" y="-27384"/>
            <a:ext cx="4869140" cy="6854532"/>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p:cNvSpPr txBox="1">
            <a:spLocks/>
          </p:cNvSpPr>
          <p:nvPr/>
        </p:nvSpPr>
        <p:spPr>
          <a:xfrm>
            <a:off x="5735960" y="137576"/>
            <a:ext cx="5957729" cy="504000"/>
          </a:xfrm>
          <a:prstGeom prst="rect">
            <a:avLst/>
          </a:prstGeom>
          <a:solidFill>
            <a:srgbClr val="5B862E"/>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000" b="1" dirty="0" smtClean="0">
                <a:solidFill>
                  <a:schemeClr val="bg1"/>
                </a:solidFill>
                <a:latin typeface="Arial" panose="020B0604020202020204" pitchFamily="34" charset="0"/>
                <a:cs typeface="Arial" panose="020B0604020202020204" pitchFamily="34" charset="0"/>
              </a:rPr>
              <a:t>MODALIDAD TRANSPORTE MIXTO</a:t>
            </a:r>
            <a:endParaRPr lang="es-CO" sz="2000" b="1" dirty="0">
              <a:solidFill>
                <a:schemeClr val="bg1"/>
              </a:solidFill>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AB9BBB21-55D4-C442-88EC-79B61A550E22}"/>
              </a:ext>
            </a:extLst>
          </p:cNvPr>
          <p:cNvSpPr/>
          <p:nvPr/>
        </p:nvSpPr>
        <p:spPr>
          <a:xfrm>
            <a:off x="5231960" y="137576"/>
            <a:ext cx="504000" cy="504000"/>
          </a:xfrm>
          <a:prstGeom prst="rect">
            <a:avLst/>
          </a:prstGeom>
          <a:solidFill>
            <a:srgbClr val="8BC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8BC44A"/>
              </a:solidFill>
            </a:endParaRPr>
          </a:p>
        </p:txBody>
      </p:sp>
      <p:pic>
        <p:nvPicPr>
          <p:cNvPr id="7" name="Imagen 6">
            <a:extLst>
              <a:ext uri="{FF2B5EF4-FFF2-40B4-BE49-F238E27FC236}">
                <a16:creationId xmlns:a16="http://schemas.microsoft.com/office/drawing/2014/main" id="{59C44833-5CA0-9441-A014-2990F74FBE33}"/>
              </a:ext>
            </a:extLst>
          </p:cNvPr>
          <p:cNvPicPr>
            <a:picLocks noChangeAspect="1"/>
          </p:cNvPicPr>
          <p:nvPr/>
        </p:nvPicPr>
        <p:blipFill rotWithShape="1">
          <a:blip r:embed="rId4">
            <a:extLst>
              <a:ext uri="{28A0092B-C50C-407E-A947-70E740481C1C}">
                <a14:useLocalDpi xmlns:a14="http://schemas.microsoft.com/office/drawing/2010/main" val="0"/>
              </a:ext>
            </a:extLst>
          </a:blip>
          <a:srcRect l="1" r="1566" b="4445"/>
          <a:stretch/>
        </p:blipFill>
        <p:spPr>
          <a:xfrm flipH="1">
            <a:off x="0" y="5056633"/>
            <a:ext cx="4933990" cy="1801368"/>
          </a:xfrm>
          <a:prstGeom prst="rect">
            <a:avLst/>
          </a:prstGeom>
        </p:spPr>
      </p:pic>
      <p:pic>
        <p:nvPicPr>
          <p:cNvPr id="8" name="Imagen 7">
            <a:extLst>
              <a:ext uri="{FF2B5EF4-FFF2-40B4-BE49-F238E27FC236}">
                <a16:creationId xmlns:a16="http://schemas.microsoft.com/office/drawing/2014/main" id="{77B5C408-F52E-E844-9E98-B9DD487DEC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483" y="6107179"/>
            <a:ext cx="2641090" cy="524641"/>
          </a:xfrm>
          <a:prstGeom prst="rect">
            <a:avLst/>
          </a:prstGeom>
        </p:spPr>
      </p:pic>
      <p:sp>
        <p:nvSpPr>
          <p:cNvPr id="9" name="Rectángulo 8"/>
          <p:cNvSpPr/>
          <p:nvPr/>
        </p:nvSpPr>
        <p:spPr>
          <a:xfrm>
            <a:off x="0" y="104392"/>
            <a:ext cx="4727848" cy="246221"/>
          </a:xfrm>
          <a:prstGeom prst="rect">
            <a:avLst/>
          </a:prstGeom>
        </p:spPr>
        <p:txBody>
          <a:bodyPr wrap="square">
            <a:spAutoFit/>
          </a:bodyPr>
          <a:lstStyle/>
          <a:p>
            <a:r>
              <a:rPr lang="es-CO" sz="1000" dirty="0">
                <a:solidFill>
                  <a:schemeClr val="bg1"/>
                </a:solidFill>
                <a:latin typeface="Montserrat" panose="00000500000000000000" pitchFamily="2" charset="0"/>
              </a:rPr>
              <a:t>Tomada de http://</a:t>
            </a:r>
            <a:r>
              <a:rPr lang="es-CO" sz="1000" dirty="0" smtClean="0">
                <a:solidFill>
                  <a:schemeClr val="bg1"/>
                </a:solidFill>
                <a:latin typeface="Montserrat" panose="00000500000000000000" pitchFamily="2" charset="0"/>
              </a:rPr>
              <a:t>www.saladeprensamanizales.com/dossier/5661</a:t>
            </a:r>
            <a:endParaRPr lang="es-CO" sz="1000" dirty="0">
              <a:solidFill>
                <a:schemeClr val="bg1"/>
              </a:solidFill>
              <a:latin typeface="Montserrat" panose="00000500000000000000" pitchFamily="2" charset="0"/>
            </a:endParaRPr>
          </a:p>
        </p:txBody>
      </p:sp>
      <p:sp>
        <p:nvSpPr>
          <p:cNvPr id="10" name="Rectángulo 9"/>
          <p:cNvSpPr/>
          <p:nvPr/>
        </p:nvSpPr>
        <p:spPr>
          <a:xfrm>
            <a:off x="5199481" y="2580862"/>
            <a:ext cx="2130711" cy="707886"/>
          </a:xfrm>
          <a:prstGeom prst="rect">
            <a:avLst/>
          </a:prstGeom>
          <a:solidFill>
            <a:sysClr val="window" lastClr="FFFFFF"/>
          </a:solidFill>
          <a:ln w="28575" cap="flat" cmpd="sng" algn="ctr">
            <a:solidFill>
              <a:srgbClr val="4BACC6"/>
            </a:solidFill>
            <a:prstDash val="solid"/>
          </a:ln>
          <a:effectLst>
            <a:glow rad="63500">
              <a:srgbClr val="9BBB59">
                <a:satMod val="175000"/>
                <a:alpha val="40000"/>
              </a:srgbClr>
            </a:glow>
          </a:effectLst>
        </p:spPr>
        <p:txBody>
          <a:bodyPr wrap="square">
            <a:spAutoFit/>
          </a:bodyPr>
          <a:lstStyle/>
          <a:p>
            <a:pPr algn="ctr"/>
            <a:r>
              <a:rPr lang="es-CO" sz="2000" b="1" kern="0" dirty="0">
                <a:solidFill>
                  <a:srgbClr val="009999"/>
                </a:solidFill>
                <a:latin typeface="Montserrat" panose="00000500000000000000" pitchFamily="2" charset="0"/>
              </a:rPr>
              <a:t>FONDOS DE </a:t>
            </a:r>
            <a:r>
              <a:rPr lang="es-CO" sz="2000" b="1" kern="0" dirty="0" smtClean="0">
                <a:solidFill>
                  <a:srgbClr val="009999"/>
                </a:solidFill>
                <a:latin typeface="Montserrat" panose="00000500000000000000" pitchFamily="2" charset="0"/>
              </a:rPr>
              <a:t>REPOSICIÓN</a:t>
            </a:r>
            <a:endParaRPr lang="es-CO" sz="2000" b="1" kern="0" dirty="0">
              <a:solidFill>
                <a:srgbClr val="009999"/>
              </a:solidFill>
              <a:latin typeface="Montserrat" panose="00000500000000000000" pitchFamily="2" charset="0"/>
            </a:endParaRPr>
          </a:p>
        </p:txBody>
      </p:sp>
      <p:sp>
        <p:nvSpPr>
          <p:cNvPr id="11" name="Cheurón 10"/>
          <p:cNvSpPr/>
          <p:nvPr/>
        </p:nvSpPr>
        <p:spPr>
          <a:xfrm>
            <a:off x="7539005" y="2789489"/>
            <a:ext cx="263787" cy="400110"/>
          </a:xfrm>
          <a:prstGeom prst="chevr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O">
              <a:solidFill>
                <a:schemeClr val="tx1"/>
              </a:solidFill>
            </a:endParaRPr>
          </a:p>
        </p:txBody>
      </p:sp>
      <p:sp>
        <p:nvSpPr>
          <p:cNvPr id="12" name="Rectángulo 11"/>
          <p:cNvSpPr/>
          <p:nvPr/>
        </p:nvSpPr>
        <p:spPr>
          <a:xfrm>
            <a:off x="7773410" y="2404102"/>
            <a:ext cx="4109766" cy="1323439"/>
          </a:xfrm>
          <a:prstGeom prst="rect">
            <a:avLst/>
          </a:prstGeom>
        </p:spPr>
        <p:txBody>
          <a:bodyPr wrap="square">
            <a:spAutoFit/>
          </a:bodyPr>
          <a:lstStyle/>
          <a:p>
            <a:pPr algn="just">
              <a:spcAft>
                <a:spcPts val="0"/>
              </a:spcAft>
            </a:pPr>
            <a:r>
              <a:rPr lang="es-ES" sz="1600" kern="150" dirty="0" smtClean="0">
                <a:latin typeface="Montserrat" panose="00000500000000000000" pitchFamily="2" charset="0"/>
                <a:ea typeface="DejaVu Sans"/>
                <a:cs typeface="Arial" panose="020B0604020202020204" pitchFamily="34" charset="0"/>
              </a:rPr>
              <a:t>Resolución que reglamenta </a:t>
            </a:r>
            <a:r>
              <a:rPr lang="es-ES" sz="1600" kern="150" dirty="0">
                <a:latin typeface="Montserrat" panose="00000500000000000000" pitchFamily="2" charset="0"/>
                <a:ea typeface="DejaVu Sans"/>
                <a:cs typeface="Arial" panose="020B0604020202020204" pitchFamily="34" charset="0"/>
              </a:rPr>
              <a:t>la constitución </a:t>
            </a:r>
            <a:r>
              <a:rPr lang="es-ES" sz="1600" kern="150" dirty="0" smtClean="0">
                <a:latin typeface="Montserrat" panose="00000500000000000000" pitchFamily="2" charset="0"/>
                <a:ea typeface="DejaVu Sans"/>
                <a:cs typeface="Arial" panose="020B0604020202020204" pitchFamily="34" charset="0"/>
              </a:rPr>
              <a:t>de </a:t>
            </a:r>
            <a:r>
              <a:rPr lang="es-ES" sz="1600" kern="150" dirty="0">
                <a:latin typeface="Montserrat" panose="00000500000000000000" pitchFamily="2" charset="0"/>
                <a:ea typeface="DejaVu Sans"/>
                <a:cs typeface="Arial" panose="020B0604020202020204" pitchFamily="34" charset="0"/>
              </a:rPr>
              <a:t>fondos de reposición </a:t>
            </a:r>
            <a:r>
              <a:rPr lang="es-ES" sz="1600" kern="150" dirty="0" smtClean="0">
                <a:latin typeface="Montserrat" panose="00000500000000000000" pitchFamily="2" charset="0"/>
                <a:ea typeface="DejaVu Sans"/>
                <a:cs typeface="Arial" panose="020B0604020202020204" pitchFamily="34" charset="0"/>
              </a:rPr>
              <a:t>para el </a:t>
            </a:r>
            <a:r>
              <a:rPr lang="es-ES" sz="1600" kern="150" dirty="0">
                <a:latin typeface="Montserrat" panose="00000500000000000000" pitchFamily="2" charset="0"/>
                <a:ea typeface="DejaVu Sans"/>
                <a:cs typeface="Arial" panose="020B0604020202020204" pitchFamily="34" charset="0"/>
              </a:rPr>
              <a:t>servicio público de transporte terrestre automotor de pasajeros por </a:t>
            </a:r>
            <a:r>
              <a:rPr lang="es-ES" sz="1600" kern="150" dirty="0" smtClean="0">
                <a:latin typeface="Montserrat" panose="00000500000000000000" pitchFamily="2" charset="0"/>
                <a:ea typeface="DejaVu Sans"/>
                <a:cs typeface="Arial" panose="020B0604020202020204" pitchFamily="34" charset="0"/>
              </a:rPr>
              <a:t>carretera. </a:t>
            </a:r>
            <a:endParaRPr lang="es-CO" sz="1600" kern="150" dirty="0">
              <a:effectLst/>
              <a:latin typeface="Liberation Serif"/>
              <a:ea typeface="DejaVu Sans"/>
              <a:cs typeface="Lohit Devanagari"/>
            </a:endParaRPr>
          </a:p>
        </p:txBody>
      </p:sp>
    </p:spTree>
    <p:extLst>
      <p:ext uri="{BB962C8B-B14F-4D97-AF65-F5344CB8AC3E}">
        <p14:creationId xmlns:p14="http://schemas.microsoft.com/office/powerpoint/2010/main" val="18838403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n para seguridad vial"/>
          <p:cNvPicPr>
            <a:picLocks noChangeAspect="1" noChangeArrowheads="1"/>
          </p:cNvPicPr>
          <p:nvPr/>
        </p:nvPicPr>
        <p:blipFill rotWithShape="1">
          <a:blip r:embed="rId3">
            <a:extLst>
              <a:ext uri="{28A0092B-C50C-407E-A947-70E740481C1C}">
                <a14:useLocalDpi xmlns:a14="http://schemas.microsoft.com/office/drawing/2010/main" val="0"/>
              </a:ext>
            </a:extLst>
          </a:blip>
          <a:srcRect l="26545" t="280" r="39241" b="-280"/>
          <a:stretch/>
        </p:blipFill>
        <p:spPr bwMode="auto">
          <a:xfrm>
            <a:off x="7968208" y="-8184"/>
            <a:ext cx="4248472" cy="6866184"/>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número de diapositiva 1"/>
          <p:cNvSpPr>
            <a:spLocks noGrp="1"/>
          </p:cNvSpPr>
          <p:nvPr>
            <p:ph type="sldNum" sz="quarter" idx="12"/>
          </p:nvPr>
        </p:nvSpPr>
        <p:spPr>
          <a:xfrm>
            <a:off x="11611020" y="6449257"/>
            <a:ext cx="580980" cy="365125"/>
          </a:xfrm>
        </p:spPr>
        <p:txBody>
          <a:bodyPr/>
          <a:lstStyle/>
          <a:p>
            <a:fld id="{A8C60B07-C8AD-42C9-BC75-A9155279C204}" type="slidenum">
              <a:rPr lang="es-CO" smtClean="0"/>
              <a:t>25</a:t>
            </a:fld>
            <a:endParaRPr lang="es-CO" dirty="0"/>
          </a:p>
        </p:txBody>
      </p:sp>
      <p:sp>
        <p:nvSpPr>
          <p:cNvPr id="6" name="Título 4"/>
          <p:cNvSpPr txBox="1">
            <a:spLocks/>
          </p:cNvSpPr>
          <p:nvPr/>
        </p:nvSpPr>
        <p:spPr>
          <a:xfrm>
            <a:off x="789647" y="192219"/>
            <a:ext cx="6818521" cy="895917"/>
          </a:xfrm>
          <a:prstGeom prst="rect">
            <a:avLst/>
          </a:prstGeom>
          <a:solidFill>
            <a:srgbClr val="5B862E"/>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000" b="1" dirty="0" smtClean="0">
                <a:solidFill>
                  <a:schemeClr val="bg1"/>
                </a:solidFill>
                <a:latin typeface="Arial" panose="020B0604020202020204" pitchFamily="34" charset="0"/>
                <a:cs typeface="Arial" panose="020B0604020202020204" pitchFamily="34" charset="0"/>
              </a:rPr>
              <a:t>SEGURIDAD VIAL</a:t>
            </a:r>
            <a:endParaRPr lang="es-CO" sz="2000" dirty="0">
              <a:solidFill>
                <a:schemeClr val="bg1"/>
              </a:solidFill>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AB9BBB21-55D4-C442-88EC-79B61A550E22}"/>
              </a:ext>
            </a:extLst>
          </p:cNvPr>
          <p:cNvSpPr/>
          <p:nvPr/>
        </p:nvSpPr>
        <p:spPr>
          <a:xfrm>
            <a:off x="285647" y="192220"/>
            <a:ext cx="504000" cy="895916"/>
          </a:xfrm>
          <a:prstGeom prst="rect">
            <a:avLst/>
          </a:prstGeom>
          <a:solidFill>
            <a:srgbClr val="8BC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8BC44A"/>
              </a:solidFill>
            </a:endParaRPr>
          </a:p>
        </p:txBody>
      </p:sp>
      <p:pic>
        <p:nvPicPr>
          <p:cNvPr id="19" name="Imagen 18">
            <a:extLst>
              <a:ext uri="{FF2B5EF4-FFF2-40B4-BE49-F238E27FC236}">
                <a16:creationId xmlns:a16="http://schemas.microsoft.com/office/drawing/2014/main" id="{59C44833-5CA0-9441-A014-2990F74FBE33}"/>
              </a:ext>
            </a:extLst>
          </p:cNvPr>
          <p:cNvPicPr>
            <a:picLocks noChangeAspect="1"/>
          </p:cNvPicPr>
          <p:nvPr/>
        </p:nvPicPr>
        <p:blipFill rotWithShape="1">
          <a:blip r:embed="rId4">
            <a:extLst>
              <a:ext uri="{28A0092B-C50C-407E-A947-70E740481C1C}">
                <a14:useLocalDpi xmlns:a14="http://schemas.microsoft.com/office/drawing/2010/main" val="0"/>
              </a:ext>
            </a:extLst>
          </a:blip>
          <a:srcRect l="1" r="1566" b="4445"/>
          <a:stretch/>
        </p:blipFill>
        <p:spPr>
          <a:xfrm>
            <a:off x="7896358" y="5082737"/>
            <a:ext cx="4295642" cy="1802647"/>
          </a:xfrm>
          <a:prstGeom prst="rect">
            <a:avLst/>
          </a:prstGeom>
        </p:spPr>
      </p:pic>
      <p:pic>
        <p:nvPicPr>
          <p:cNvPr id="20" name="Imagen 19">
            <a:extLst>
              <a:ext uri="{FF2B5EF4-FFF2-40B4-BE49-F238E27FC236}">
                <a16:creationId xmlns:a16="http://schemas.microsoft.com/office/drawing/2014/main" id="{77B5C408-F52E-E844-9E98-B9DD487DEC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9342" y="6107179"/>
            <a:ext cx="2641090" cy="524641"/>
          </a:xfrm>
          <a:prstGeom prst="rect">
            <a:avLst/>
          </a:prstGeom>
        </p:spPr>
      </p:pic>
      <p:sp>
        <p:nvSpPr>
          <p:cNvPr id="17" name="Rectángulo 16"/>
          <p:cNvSpPr/>
          <p:nvPr/>
        </p:nvSpPr>
        <p:spPr>
          <a:xfrm>
            <a:off x="7992616" y="-7835"/>
            <a:ext cx="4080048" cy="400110"/>
          </a:xfrm>
          <a:prstGeom prst="rect">
            <a:avLst/>
          </a:prstGeom>
        </p:spPr>
        <p:txBody>
          <a:bodyPr wrap="square">
            <a:spAutoFit/>
          </a:bodyPr>
          <a:lstStyle/>
          <a:p>
            <a:r>
              <a:rPr lang="es-CO" sz="1000" dirty="0">
                <a:solidFill>
                  <a:schemeClr val="bg1"/>
                </a:solidFill>
                <a:latin typeface="Montserrat" panose="00000500000000000000" pitchFamily="2" charset="0"/>
              </a:rPr>
              <a:t>Tomada de https://uniandes.edu.co/es/noticias/transmision-reto-nacional-por-la-seguridad-vial</a:t>
            </a:r>
          </a:p>
        </p:txBody>
      </p:sp>
      <p:sp>
        <p:nvSpPr>
          <p:cNvPr id="8" name="Rectángulo 7"/>
          <p:cNvSpPr/>
          <p:nvPr/>
        </p:nvSpPr>
        <p:spPr>
          <a:xfrm>
            <a:off x="285647" y="1916832"/>
            <a:ext cx="3016947" cy="707886"/>
          </a:xfrm>
          <a:prstGeom prst="rect">
            <a:avLst/>
          </a:prstGeom>
          <a:solidFill>
            <a:sysClr val="window" lastClr="FFFFFF"/>
          </a:solidFill>
          <a:ln w="28575" cap="flat" cmpd="sng" algn="ctr">
            <a:solidFill>
              <a:srgbClr val="4BACC6"/>
            </a:solidFill>
            <a:prstDash val="solid"/>
          </a:ln>
          <a:effectLst>
            <a:glow rad="63500">
              <a:srgbClr val="9BBB59">
                <a:satMod val="175000"/>
                <a:alpha val="40000"/>
              </a:srgbClr>
            </a:glow>
          </a:effectLst>
        </p:spPr>
        <p:txBody>
          <a:bodyPr wrap="square">
            <a:spAutoFit/>
          </a:bodyPr>
          <a:lstStyle/>
          <a:p>
            <a:pPr algn="ctr"/>
            <a:r>
              <a:rPr lang="es-CO" sz="2000" b="1" kern="0" dirty="0">
                <a:solidFill>
                  <a:srgbClr val="009999"/>
                </a:solidFill>
                <a:latin typeface="Montserrat" panose="00000500000000000000" pitchFamily="2" charset="0"/>
              </a:rPr>
              <a:t>CASCOS DE MOTOCICLETA</a:t>
            </a:r>
          </a:p>
        </p:txBody>
      </p:sp>
      <p:sp>
        <p:nvSpPr>
          <p:cNvPr id="9" name="Rectángulo 8"/>
          <p:cNvSpPr/>
          <p:nvPr/>
        </p:nvSpPr>
        <p:spPr>
          <a:xfrm>
            <a:off x="285647" y="3419605"/>
            <a:ext cx="3016947" cy="707886"/>
          </a:xfrm>
          <a:prstGeom prst="rect">
            <a:avLst/>
          </a:prstGeom>
          <a:solidFill>
            <a:sysClr val="window" lastClr="FFFFFF"/>
          </a:solidFill>
          <a:ln w="28575" cap="flat" cmpd="sng" algn="ctr">
            <a:solidFill>
              <a:srgbClr val="4BACC6"/>
            </a:solidFill>
            <a:prstDash val="solid"/>
          </a:ln>
          <a:effectLst>
            <a:glow rad="63500">
              <a:srgbClr val="9BBB59">
                <a:satMod val="175000"/>
                <a:alpha val="40000"/>
              </a:srgbClr>
            </a:glow>
          </a:effectLst>
        </p:spPr>
        <p:txBody>
          <a:bodyPr wrap="square">
            <a:spAutoFit/>
          </a:bodyPr>
          <a:lstStyle/>
          <a:p>
            <a:pPr algn="ctr"/>
            <a:r>
              <a:rPr lang="es-CO" sz="2000" b="1" kern="0" dirty="0">
                <a:solidFill>
                  <a:srgbClr val="009999"/>
                </a:solidFill>
                <a:latin typeface="Montserrat" panose="00000500000000000000" pitchFamily="2" charset="0"/>
              </a:rPr>
              <a:t>CINTAS RETROREFLECTIVAS</a:t>
            </a:r>
          </a:p>
        </p:txBody>
      </p:sp>
      <p:sp>
        <p:nvSpPr>
          <p:cNvPr id="10" name="Rectángulo 9"/>
          <p:cNvSpPr/>
          <p:nvPr/>
        </p:nvSpPr>
        <p:spPr>
          <a:xfrm>
            <a:off x="285647" y="4733509"/>
            <a:ext cx="3016947" cy="1015663"/>
          </a:xfrm>
          <a:prstGeom prst="rect">
            <a:avLst/>
          </a:prstGeom>
          <a:solidFill>
            <a:sysClr val="window" lastClr="FFFFFF"/>
          </a:solidFill>
          <a:ln w="28575" cap="flat" cmpd="sng" algn="ctr">
            <a:solidFill>
              <a:srgbClr val="4BACC6"/>
            </a:solidFill>
            <a:prstDash val="solid"/>
          </a:ln>
          <a:effectLst>
            <a:glow rad="63500">
              <a:srgbClr val="9BBB59">
                <a:satMod val="175000"/>
                <a:alpha val="40000"/>
              </a:srgbClr>
            </a:glow>
          </a:effectLst>
        </p:spPr>
        <p:txBody>
          <a:bodyPr wrap="square">
            <a:spAutoFit/>
          </a:bodyPr>
          <a:lstStyle/>
          <a:p>
            <a:pPr algn="ctr"/>
            <a:r>
              <a:rPr lang="es-CO" sz="2000" b="1" kern="0" dirty="0">
                <a:solidFill>
                  <a:srgbClr val="009999"/>
                </a:solidFill>
                <a:latin typeface="Montserrat" panose="00000500000000000000" pitchFamily="2" charset="0"/>
              </a:rPr>
              <a:t>PLAZO DE REGLAMENTOS TÉCNICOS</a:t>
            </a:r>
          </a:p>
        </p:txBody>
      </p:sp>
      <p:sp>
        <p:nvSpPr>
          <p:cNvPr id="21" name="Cheurón 20"/>
          <p:cNvSpPr/>
          <p:nvPr/>
        </p:nvSpPr>
        <p:spPr>
          <a:xfrm>
            <a:off x="3411096" y="2070720"/>
            <a:ext cx="263787" cy="400110"/>
          </a:xfrm>
          <a:prstGeom prst="chevr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O">
              <a:solidFill>
                <a:schemeClr val="tx1"/>
              </a:solidFill>
            </a:endParaRPr>
          </a:p>
        </p:txBody>
      </p:sp>
      <p:sp>
        <p:nvSpPr>
          <p:cNvPr id="22" name="Cheurón 21"/>
          <p:cNvSpPr/>
          <p:nvPr/>
        </p:nvSpPr>
        <p:spPr>
          <a:xfrm>
            <a:off x="3434644" y="3585580"/>
            <a:ext cx="263787" cy="400110"/>
          </a:xfrm>
          <a:prstGeom prst="chevr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O">
              <a:solidFill>
                <a:schemeClr val="tx1"/>
              </a:solidFill>
            </a:endParaRPr>
          </a:p>
        </p:txBody>
      </p:sp>
      <p:sp>
        <p:nvSpPr>
          <p:cNvPr id="23" name="Cheurón 22"/>
          <p:cNvSpPr/>
          <p:nvPr/>
        </p:nvSpPr>
        <p:spPr>
          <a:xfrm>
            <a:off x="3434644" y="4968274"/>
            <a:ext cx="263787" cy="400110"/>
          </a:xfrm>
          <a:prstGeom prst="chevr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O">
              <a:solidFill>
                <a:schemeClr val="tx1"/>
              </a:solidFill>
            </a:endParaRPr>
          </a:p>
        </p:txBody>
      </p:sp>
      <p:sp>
        <p:nvSpPr>
          <p:cNvPr id="24" name="Rectángulo 23"/>
          <p:cNvSpPr/>
          <p:nvPr/>
        </p:nvSpPr>
        <p:spPr>
          <a:xfrm>
            <a:off x="3810860" y="1776817"/>
            <a:ext cx="3825638" cy="1169551"/>
          </a:xfrm>
          <a:prstGeom prst="rect">
            <a:avLst/>
          </a:prstGeom>
        </p:spPr>
        <p:txBody>
          <a:bodyPr wrap="square">
            <a:spAutoFit/>
          </a:bodyPr>
          <a:lstStyle/>
          <a:p>
            <a:pPr algn="just"/>
            <a:r>
              <a:rPr lang="es-ES" sz="1400" dirty="0" smtClean="0">
                <a:latin typeface="Montserrat" panose="00000500000000000000" pitchFamily="2" charset="0"/>
              </a:rPr>
              <a:t>Resolución que adopta reglamento técnico para cascos de motocicletas. Ámbito de aplicación: importadores, fabricantes y comercializadores del producto.</a:t>
            </a:r>
            <a:endParaRPr lang="es-ES" sz="1400" dirty="0">
              <a:latin typeface="Montserrat" panose="00000500000000000000" pitchFamily="2" charset="0"/>
            </a:endParaRPr>
          </a:p>
        </p:txBody>
      </p:sp>
      <p:sp>
        <p:nvSpPr>
          <p:cNvPr id="25" name="Rectángulo 24"/>
          <p:cNvSpPr/>
          <p:nvPr/>
        </p:nvSpPr>
        <p:spPr>
          <a:xfrm>
            <a:off x="3858679" y="3369869"/>
            <a:ext cx="3825638" cy="1169551"/>
          </a:xfrm>
          <a:prstGeom prst="rect">
            <a:avLst/>
          </a:prstGeom>
        </p:spPr>
        <p:txBody>
          <a:bodyPr wrap="square">
            <a:spAutoFit/>
          </a:bodyPr>
          <a:lstStyle/>
          <a:p>
            <a:pPr algn="just"/>
            <a:r>
              <a:rPr lang="es-ES" sz="1400" dirty="0" smtClean="0">
                <a:latin typeface="Montserrat" panose="00000500000000000000" pitchFamily="2" charset="0"/>
              </a:rPr>
              <a:t>Modificación de la Resolución 3246 de </a:t>
            </a:r>
            <a:r>
              <a:rPr lang="es-ES" sz="1400" dirty="0">
                <a:latin typeface="Montserrat" panose="00000500000000000000" pitchFamily="2" charset="0"/>
              </a:rPr>
              <a:t>2018 "Por la cual se </a:t>
            </a:r>
            <a:r>
              <a:rPr lang="es-ES" sz="1400" dirty="0" smtClean="0">
                <a:latin typeface="Montserrat" panose="00000500000000000000" pitchFamily="2" charset="0"/>
              </a:rPr>
              <a:t>reglamenta la </a:t>
            </a:r>
            <a:r>
              <a:rPr lang="es-ES" sz="1400" dirty="0">
                <a:latin typeface="Montserrat" panose="00000500000000000000" pitchFamily="2" charset="0"/>
              </a:rPr>
              <a:t>instalación y uso obligatorio de cintos </a:t>
            </a:r>
            <a:r>
              <a:rPr lang="es-ES" sz="1400" dirty="0" err="1" smtClean="0">
                <a:latin typeface="Montserrat" panose="00000500000000000000" pitchFamily="2" charset="0"/>
              </a:rPr>
              <a:t>retrorreflectivas</a:t>
            </a:r>
            <a:r>
              <a:rPr lang="es-ES" sz="1400" dirty="0" smtClean="0">
                <a:latin typeface="Montserrat" panose="00000500000000000000" pitchFamily="2" charset="0"/>
              </a:rPr>
              <a:t>” con respecto a entrada en vigencia</a:t>
            </a:r>
            <a:endParaRPr lang="es-ES" sz="1400" dirty="0">
              <a:latin typeface="Montserrat" panose="00000500000000000000" pitchFamily="2" charset="0"/>
            </a:endParaRPr>
          </a:p>
        </p:txBody>
      </p:sp>
      <p:sp>
        <p:nvSpPr>
          <p:cNvPr id="26" name="Rectángulo 25"/>
          <p:cNvSpPr/>
          <p:nvPr/>
        </p:nvSpPr>
        <p:spPr>
          <a:xfrm>
            <a:off x="3858679" y="4656564"/>
            <a:ext cx="3825638" cy="1815882"/>
          </a:xfrm>
          <a:prstGeom prst="rect">
            <a:avLst/>
          </a:prstGeom>
        </p:spPr>
        <p:txBody>
          <a:bodyPr wrap="square">
            <a:spAutoFit/>
          </a:bodyPr>
          <a:lstStyle/>
          <a:p>
            <a:pPr algn="just"/>
            <a:r>
              <a:rPr lang="es-ES" sz="1400" dirty="0">
                <a:latin typeface="Montserrat" panose="00000500000000000000" pitchFamily="2" charset="0"/>
              </a:rPr>
              <a:t>Decreto </a:t>
            </a:r>
            <a:r>
              <a:rPr lang="es-ES" sz="1400" dirty="0" smtClean="0">
                <a:latin typeface="Montserrat" panose="00000500000000000000" pitchFamily="2" charset="0"/>
              </a:rPr>
              <a:t>para ampliación de plazo </a:t>
            </a:r>
            <a:r>
              <a:rPr lang="es-ES" sz="1400" dirty="0">
                <a:latin typeface="Montserrat" panose="00000500000000000000" pitchFamily="2" charset="0"/>
              </a:rPr>
              <a:t>de reglamentos técnicos - </a:t>
            </a:r>
            <a:r>
              <a:rPr lang="es-ES" sz="1400" dirty="0" smtClean="0">
                <a:latin typeface="Montserrat" panose="00000500000000000000" pitchFamily="2" charset="0"/>
              </a:rPr>
              <a:t>prorroga </a:t>
            </a:r>
            <a:r>
              <a:rPr lang="es-ES" sz="1400" dirty="0">
                <a:latin typeface="Montserrat" panose="00000500000000000000" pitchFamily="2" charset="0"/>
              </a:rPr>
              <a:t>la vigencia de los artículos 2.2.1.7.6.7. y 2.2.1.7.6.8, incorporados al Decreto 1074 de 2015, Decreto Único</a:t>
            </a:r>
          </a:p>
          <a:p>
            <a:pPr algn="just"/>
            <a:r>
              <a:rPr lang="es-ES" sz="1400" dirty="0">
                <a:latin typeface="Montserrat" panose="00000500000000000000" pitchFamily="2" charset="0"/>
              </a:rPr>
              <a:t>Reglamentario del Sector Comercio, Industria y Turismo</a:t>
            </a:r>
          </a:p>
        </p:txBody>
      </p:sp>
    </p:spTree>
    <p:extLst>
      <p:ext uri="{BB962C8B-B14F-4D97-AF65-F5344CB8AC3E}">
        <p14:creationId xmlns:p14="http://schemas.microsoft.com/office/powerpoint/2010/main" val="16736475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Resultado de imagen para accesibilidad transpor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5357" y="3427436"/>
            <a:ext cx="3573605" cy="26566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Marcador de número de diapositiva 1"/>
          <p:cNvSpPr>
            <a:spLocks noGrp="1"/>
          </p:cNvSpPr>
          <p:nvPr>
            <p:ph type="sldNum" sz="quarter" idx="12"/>
          </p:nvPr>
        </p:nvSpPr>
        <p:spPr>
          <a:xfrm>
            <a:off x="11611020" y="6449257"/>
            <a:ext cx="580980" cy="365125"/>
          </a:xfrm>
        </p:spPr>
        <p:txBody>
          <a:bodyPr/>
          <a:lstStyle/>
          <a:p>
            <a:fld id="{A8C60B07-C8AD-42C9-BC75-A9155279C204}" type="slidenum">
              <a:rPr lang="es-CO" smtClean="0"/>
              <a:t>26</a:t>
            </a:fld>
            <a:endParaRPr lang="es-CO" dirty="0"/>
          </a:p>
        </p:txBody>
      </p:sp>
      <p:sp>
        <p:nvSpPr>
          <p:cNvPr id="6" name="Título 4"/>
          <p:cNvSpPr txBox="1">
            <a:spLocks/>
          </p:cNvSpPr>
          <p:nvPr/>
        </p:nvSpPr>
        <p:spPr>
          <a:xfrm>
            <a:off x="789647" y="192219"/>
            <a:ext cx="6818521" cy="895917"/>
          </a:xfrm>
          <a:prstGeom prst="rect">
            <a:avLst/>
          </a:prstGeom>
          <a:solidFill>
            <a:srgbClr val="5B862E"/>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800" b="1" dirty="0" smtClean="0">
                <a:solidFill>
                  <a:schemeClr val="bg1"/>
                </a:solidFill>
                <a:latin typeface="Arial" panose="020B0604020202020204" pitchFamily="34" charset="0"/>
                <a:cs typeface="Arial" panose="020B0604020202020204" pitchFamily="34" charset="0"/>
              </a:rPr>
              <a:t>ACCESIBILIDAD</a:t>
            </a:r>
            <a:endParaRPr lang="es-CO" sz="2800" dirty="0">
              <a:solidFill>
                <a:schemeClr val="bg1"/>
              </a:solidFill>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AB9BBB21-55D4-C442-88EC-79B61A550E22}"/>
              </a:ext>
            </a:extLst>
          </p:cNvPr>
          <p:cNvSpPr/>
          <p:nvPr/>
        </p:nvSpPr>
        <p:spPr>
          <a:xfrm>
            <a:off x="285647" y="192220"/>
            <a:ext cx="504000" cy="895916"/>
          </a:xfrm>
          <a:prstGeom prst="rect">
            <a:avLst/>
          </a:prstGeom>
          <a:solidFill>
            <a:srgbClr val="8BC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8BC44A"/>
              </a:solidFill>
            </a:endParaRPr>
          </a:p>
        </p:txBody>
      </p:sp>
      <p:pic>
        <p:nvPicPr>
          <p:cNvPr id="19" name="Imagen 18">
            <a:extLst>
              <a:ext uri="{FF2B5EF4-FFF2-40B4-BE49-F238E27FC236}">
                <a16:creationId xmlns:a16="http://schemas.microsoft.com/office/drawing/2014/main" id="{59C44833-5CA0-9441-A014-2990F74FBE33}"/>
              </a:ext>
            </a:extLst>
          </p:cNvPr>
          <p:cNvPicPr>
            <a:picLocks noChangeAspect="1"/>
          </p:cNvPicPr>
          <p:nvPr/>
        </p:nvPicPr>
        <p:blipFill rotWithShape="1">
          <a:blip r:embed="rId4">
            <a:extLst>
              <a:ext uri="{28A0092B-C50C-407E-A947-70E740481C1C}">
                <a14:useLocalDpi xmlns:a14="http://schemas.microsoft.com/office/drawing/2010/main" val="0"/>
              </a:ext>
            </a:extLst>
          </a:blip>
          <a:srcRect l="1" r="1566" b="4445"/>
          <a:stretch/>
        </p:blipFill>
        <p:spPr>
          <a:xfrm>
            <a:off x="7896358" y="5082737"/>
            <a:ext cx="4295642" cy="1802647"/>
          </a:xfrm>
          <a:prstGeom prst="rect">
            <a:avLst/>
          </a:prstGeom>
        </p:spPr>
      </p:pic>
      <p:pic>
        <p:nvPicPr>
          <p:cNvPr id="20" name="Imagen 19">
            <a:extLst>
              <a:ext uri="{FF2B5EF4-FFF2-40B4-BE49-F238E27FC236}">
                <a16:creationId xmlns:a16="http://schemas.microsoft.com/office/drawing/2014/main" id="{77B5C408-F52E-E844-9E98-B9DD487DEC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9342" y="6107179"/>
            <a:ext cx="2641090" cy="524641"/>
          </a:xfrm>
          <a:prstGeom prst="rect">
            <a:avLst/>
          </a:prstGeom>
        </p:spPr>
      </p:pic>
      <p:sp>
        <p:nvSpPr>
          <p:cNvPr id="17" name="Rectángulo 16"/>
          <p:cNvSpPr/>
          <p:nvPr/>
        </p:nvSpPr>
        <p:spPr>
          <a:xfrm>
            <a:off x="7992616" y="-7835"/>
            <a:ext cx="4080048" cy="400110"/>
          </a:xfrm>
          <a:prstGeom prst="rect">
            <a:avLst/>
          </a:prstGeom>
        </p:spPr>
        <p:txBody>
          <a:bodyPr wrap="square">
            <a:spAutoFit/>
          </a:bodyPr>
          <a:lstStyle/>
          <a:p>
            <a:r>
              <a:rPr lang="es-CO" sz="1000" dirty="0">
                <a:solidFill>
                  <a:schemeClr val="bg1"/>
                </a:solidFill>
                <a:latin typeface="Montserrat" panose="00000500000000000000" pitchFamily="2" charset="0"/>
              </a:rPr>
              <a:t>Tomada de https://www.bluradio.com/nacion/lista-reglamentacion-para-servicio-de-transporte-especial-134402</a:t>
            </a:r>
          </a:p>
        </p:txBody>
      </p:sp>
      <p:grpSp>
        <p:nvGrpSpPr>
          <p:cNvPr id="10" name="Group 3"/>
          <p:cNvGrpSpPr/>
          <p:nvPr/>
        </p:nvGrpSpPr>
        <p:grpSpPr>
          <a:xfrm rot="5400000" flipV="1">
            <a:off x="491424" y="1853632"/>
            <a:ext cx="460317" cy="298686"/>
            <a:chOff x="4298434" y="2543541"/>
            <a:chExt cx="365472" cy="174082"/>
          </a:xfrm>
        </p:grpSpPr>
        <p:sp>
          <p:nvSpPr>
            <p:cNvPr id="11" name="Freeform 192"/>
            <p:cNvSpPr>
              <a:spLocks/>
            </p:cNvSpPr>
            <p:nvPr/>
          </p:nvSpPr>
          <p:spPr bwMode="auto">
            <a:xfrm rot="5400000">
              <a:off x="4394129" y="2447846"/>
              <a:ext cx="174082" cy="365472"/>
            </a:xfrm>
            <a:custGeom>
              <a:avLst/>
              <a:gdLst/>
              <a:ahLst/>
              <a:cxnLst>
                <a:cxn ang="0">
                  <a:pos x="17" y="264"/>
                </a:cxn>
                <a:cxn ang="0">
                  <a:pos x="9" y="262"/>
                </a:cxn>
                <a:cxn ang="0">
                  <a:pos x="0" y="247"/>
                </a:cxn>
                <a:cxn ang="0">
                  <a:pos x="0" y="17"/>
                </a:cxn>
                <a:cxn ang="0">
                  <a:pos x="9" y="3"/>
                </a:cxn>
                <a:cxn ang="0">
                  <a:pos x="25" y="3"/>
                </a:cxn>
                <a:cxn ang="0">
                  <a:pos x="225" y="118"/>
                </a:cxn>
                <a:cxn ang="0">
                  <a:pos x="233" y="132"/>
                </a:cxn>
                <a:cxn ang="0">
                  <a:pos x="225" y="147"/>
                </a:cxn>
                <a:cxn ang="0">
                  <a:pos x="25" y="262"/>
                </a:cxn>
                <a:cxn ang="0">
                  <a:pos x="17" y="264"/>
                </a:cxn>
              </a:cxnLst>
              <a:rect l="0" t="0" r="r" b="b"/>
              <a:pathLst>
                <a:path w="233" h="264">
                  <a:moveTo>
                    <a:pt x="17" y="264"/>
                  </a:moveTo>
                  <a:cubicBezTo>
                    <a:pt x="14" y="264"/>
                    <a:pt x="11" y="263"/>
                    <a:pt x="9" y="262"/>
                  </a:cubicBezTo>
                  <a:cubicBezTo>
                    <a:pt x="3" y="259"/>
                    <a:pt x="0" y="253"/>
                    <a:pt x="0" y="247"/>
                  </a:cubicBezTo>
                  <a:cubicBezTo>
                    <a:pt x="0" y="17"/>
                    <a:pt x="0" y="17"/>
                    <a:pt x="0" y="17"/>
                  </a:cubicBezTo>
                  <a:cubicBezTo>
                    <a:pt x="0" y="11"/>
                    <a:pt x="3" y="6"/>
                    <a:pt x="9" y="3"/>
                  </a:cubicBezTo>
                  <a:cubicBezTo>
                    <a:pt x="14" y="0"/>
                    <a:pt x="20" y="0"/>
                    <a:pt x="25" y="3"/>
                  </a:cubicBezTo>
                  <a:cubicBezTo>
                    <a:pt x="225" y="118"/>
                    <a:pt x="225" y="118"/>
                    <a:pt x="225" y="118"/>
                  </a:cubicBezTo>
                  <a:cubicBezTo>
                    <a:pt x="230" y="121"/>
                    <a:pt x="233" y="126"/>
                    <a:pt x="233" y="132"/>
                  </a:cubicBezTo>
                  <a:cubicBezTo>
                    <a:pt x="233" y="138"/>
                    <a:pt x="230" y="144"/>
                    <a:pt x="225" y="147"/>
                  </a:cubicBezTo>
                  <a:cubicBezTo>
                    <a:pt x="25" y="262"/>
                    <a:pt x="25" y="262"/>
                    <a:pt x="25" y="262"/>
                  </a:cubicBezTo>
                  <a:cubicBezTo>
                    <a:pt x="23" y="263"/>
                    <a:pt x="20" y="264"/>
                    <a:pt x="17" y="264"/>
                  </a:cubicBezTo>
                  <a:close/>
                </a:path>
              </a:pathLst>
            </a:custGeom>
            <a:solidFill>
              <a:srgbClr val="24658D"/>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endParaRPr>
            </a:p>
          </p:txBody>
        </p:sp>
        <p:sp>
          <p:nvSpPr>
            <p:cNvPr id="12" name="Freeform 193"/>
            <p:cNvSpPr>
              <a:spLocks/>
            </p:cNvSpPr>
            <p:nvPr/>
          </p:nvSpPr>
          <p:spPr bwMode="auto">
            <a:xfrm rot="5400000">
              <a:off x="4489373" y="2588161"/>
              <a:ext cx="38685" cy="84842"/>
            </a:xfrm>
            <a:custGeom>
              <a:avLst/>
              <a:gdLst/>
              <a:ahLst/>
              <a:cxnLst>
                <a:cxn ang="0">
                  <a:pos x="0" y="0"/>
                </a:cxn>
                <a:cxn ang="0">
                  <a:pos x="44" y="26"/>
                </a:cxn>
                <a:cxn ang="0">
                  <a:pos x="0" y="52"/>
                </a:cxn>
                <a:cxn ang="0">
                  <a:pos x="0" y="0"/>
                </a:cxn>
              </a:cxnLst>
              <a:rect l="0" t="0" r="r" b="b"/>
              <a:pathLst>
                <a:path w="44" h="52">
                  <a:moveTo>
                    <a:pt x="0" y="0"/>
                  </a:moveTo>
                  <a:lnTo>
                    <a:pt x="44" y="26"/>
                  </a:lnTo>
                  <a:lnTo>
                    <a:pt x="0" y="52"/>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endParaRPr>
            </a:p>
          </p:txBody>
        </p:sp>
      </p:grpSp>
      <p:sp>
        <p:nvSpPr>
          <p:cNvPr id="13" name="Rectángulo 12"/>
          <p:cNvSpPr/>
          <p:nvPr/>
        </p:nvSpPr>
        <p:spPr>
          <a:xfrm>
            <a:off x="1117985" y="1555923"/>
            <a:ext cx="6490183" cy="830997"/>
          </a:xfrm>
          <a:prstGeom prst="rect">
            <a:avLst/>
          </a:prstGeom>
          <a:noFill/>
          <a:ln w="28575" cap="flat" cmpd="sng" algn="ctr">
            <a:solidFill>
              <a:srgbClr val="4BACC6"/>
            </a:solidFill>
            <a:prstDash val="solid"/>
          </a:ln>
          <a:effectLst>
            <a:glow rad="63500">
              <a:srgbClr val="9BBB59">
                <a:satMod val="175000"/>
                <a:alpha val="40000"/>
              </a:srgbClr>
            </a:glow>
          </a:effectLst>
        </p:spPr>
        <p:txBody>
          <a:bodyPr wrap="square">
            <a:spAutoFit/>
          </a:bodyPr>
          <a:lstStyle/>
          <a:p>
            <a:pPr algn="ctr"/>
            <a:r>
              <a:rPr lang="es-ES" sz="1600" b="1" kern="0" dirty="0">
                <a:solidFill>
                  <a:srgbClr val="009999"/>
                </a:solidFill>
                <a:latin typeface="Montserrat" panose="00000500000000000000" pitchFamily="2" charset="0"/>
              </a:rPr>
              <a:t>Para el Servicio Público Colectivo Metropolitano, Distrital y Municipal de Pasajeros, serán de</a:t>
            </a:r>
          </a:p>
          <a:p>
            <a:pPr algn="ctr"/>
            <a:r>
              <a:rPr lang="es-ES" sz="1600" b="1" kern="0" dirty="0">
                <a:solidFill>
                  <a:srgbClr val="009999"/>
                </a:solidFill>
                <a:latin typeface="Montserrat" panose="00000500000000000000" pitchFamily="2" charset="0"/>
              </a:rPr>
              <a:t>obligatorio cumplimiento</a:t>
            </a:r>
            <a:r>
              <a:rPr lang="es-ES" sz="1600" b="1" kern="0" dirty="0" smtClean="0">
                <a:solidFill>
                  <a:srgbClr val="009999"/>
                </a:solidFill>
                <a:latin typeface="Montserrat" panose="00000500000000000000" pitchFamily="2" charset="0"/>
              </a:rPr>
              <a:t>:</a:t>
            </a:r>
            <a:endParaRPr lang="es-ES" sz="1600" b="1" kern="0" dirty="0">
              <a:solidFill>
                <a:srgbClr val="009999"/>
              </a:solidFill>
              <a:latin typeface="Montserrat" panose="00000500000000000000" pitchFamily="2" charset="0"/>
            </a:endParaRPr>
          </a:p>
        </p:txBody>
      </p:sp>
      <p:sp>
        <p:nvSpPr>
          <p:cNvPr id="14" name="Rectángulo 13"/>
          <p:cNvSpPr/>
          <p:nvPr/>
        </p:nvSpPr>
        <p:spPr>
          <a:xfrm>
            <a:off x="3782941" y="476025"/>
            <a:ext cx="4329227" cy="369332"/>
          </a:xfrm>
          <a:prstGeom prst="rect">
            <a:avLst/>
          </a:prstGeom>
        </p:spPr>
        <p:txBody>
          <a:bodyPr wrap="square">
            <a:spAutoFit/>
          </a:bodyPr>
          <a:lstStyle/>
          <a:p>
            <a:pPr algn="ctr"/>
            <a:r>
              <a:rPr lang="es-ES" b="1" kern="0" dirty="0" smtClean="0">
                <a:solidFill>
                  <a:schemeClr val="bg1"/>
                </a:solidFill>
                <a:latin typeface="Montserrat" panose="00000500000000000000" pitchFamily="2" charset="0"/>
              </a:rPr>
              <a:t>Resolución 4200 de 2016 </a:t>
            </a:r>
            <a:endParaRPr lang="es-CO" dirty="0">
              <a:solidFill>
                <a:schemeClr val="bg1"/>
              </a:solidFill>
            </a:endParaRPr>
          </a:p>
        </p:txBody>
      </p:sp>
      <p:sp>
        <p:nvSpPr>
          <p:cNvPr id="21" name="Rectángulo 20"/>
          <p:cNvSpPr/>
          <p:nvPr/>
        </p:nvSpPr>
        <p:spPr>
          <a:xfrm>
            <a:off x="1112288" y="3780141"/>
            <a:ext cx="6490183" cy="584775"/>
          </a:xfrm>
          <a:prstGeom prst="rect">
            <a:avLst/>
          </a:prstGeom>
          <a:noFill/>
          <a:ln w="28575" cap="flat" cmpd="sng" algn="ctr">
            <a:solidFill>
              <a:srgbClr val="4BACC6"/>
            </a:solidFill>
            <a:prstDash val="solid"/>
          </a:ln>
          <a:effectLst>
            <a:glow rad="63500">
              <a:srgbClr val="9BBB59">
                <a:satMod val="175000"/>
                <a:alpha val="40000"/>
              </a:srgbClr>
            </a:glow>
          </a:effectLst>
        </p:spPr>
        <p:txBody>
          <a:bodyPr wrap="square">
            <a:spAutoFit/>
          </a:bodyPr>
          <a:lstStyle/>
          <a:p>
            <a:pPr algn="ctr"/>
            <a:r>
              <a:rPr lang="es-ES" sz="1600" b="1" kern="0" dirty="0">
                <a:solidFill>
                  <a:srgbClr val="009999"/>
                </a:solidFill>
                <a:latin typeface="Montserrat" panose="00000500000000000000" pitchFamily="2" charset="0"/>
              </a:rPr>
              <a:t>Para el Servicio Público de Transporte Masivo serán de obligatorio cumplimiento</a:t>
            </a:r>
            <a:endParaRPr lang="es-CO" sz="1600" b="1" kern="0" dirty="0">
              <a:solidFill>
                <a:srgbClr val="009999"/>
              </a:solidFill>
              <a:latin typeface="Montserrat" panose="00000500000000000000" pitchFamily="2" charset="0"/>
            </a:endParaRPr>
          </a:p>
        </p:txBody>
      </p:sp>
      <p:sp>
        <p:nvSpPr>
          <p:cNvPr id="25" name="Freeform 192"/>
          <p:cNvSpPr>
            <a:spLocks/>
          </p:cNvSpPr>
          <p:nvPr/>
        </p:nvSpPr>
        <p:spPr bwMode="auto">
          <a:xfrm flipV="1">
            <a:off x="569718" y="3861107"/>
            <a:ext cx="298686" cy="460317"/>
          </a:xfrm>
          <a:custGeom>
            <a:avLst/>
            <a:gdLst/>
            <a:ahLst/>
            <a:cxnLst>
              <a:cxn ang="0">
                <a:pos x="17" y="264"/>
              </a:cxn>
              <a:cxn ang="0">
                <a:pos x="9" y="262"/>
              </a:cxn>
              <a:cxn ang="0">
                <a:pos x="0" y="247"/>
              </a:cxn>
              <a:cxn ang="0">
                <a:pos x="0" y="17"/>
              </a:cxn>
              <a:cxn ang="0">
                <a:pos x="9" y="3"/>
              </a:cxn>
              <a:cxn ang="0">
                <a:pos x="25" y="3"/>
              </a:cxn>
              <a:cxn ang="0">
                <a:pos x="225" y="118"/>
              </a:cxn>
              <a:cxn ang="0">
                <a:pos x="233" y="132"/>
              </a:cxn>
              <a:cxn ang="0">
                <a:pos x="225" y="147"/>
              </a:cxn>
              <a:cxn ang="0">
                <a:pos x="25" y="262"/>
              </a:cxn>
              <a:cxn ang="0">
                <a:pos x="17" y="264"/>
              </a:cxn>
            </a:cxnLst>
            <a:rect l="0" t="0" r="r" b="b"/>
            <a:pathLst>
              <a:path w="233" h="264">
                <a:moveTo>
                  <a:pt x="17" y="264"/>
                </a:moveTo>
                <a:cubicBezTo>
                  <a:pt x="14" y="264"/>
                  <a:pt x="11" y="263"/>
                  <a:pt x="9" y="262"/>
                </a:cubicBezTo>
                <a:cubicBezTo>
                  <a:pt x="3" y="259"/>
                  <a:pt x="0" y="253"/>
                  <a:pt x="0" y="247"/>
                </a:cubicBezTo>
                <a:cubicBezTo>
                  <a:pt x="0" y="17"/>
                  <a:pt x="0" y="17"/>
                  <a:pt x="0" y="17"/>
                </a:cubicBezTo>
                <a:cubicBezTo>
                  <a:pt x="0" y="11"/>
                  <a:pt x="3" y="6"/>
                  <a:pt x="9" y="3"/>
                </a:cubicBezTo>
                <a:cubicBezTo>
                  <a:pt x="14" y="0"/>
                  <a:pt x="20" y="0"/>
                  <a:pt x="25" y="3"/>
                </a:cubicBezTo>
                <a:cubicBezTo>
                  <a:pt x="225" y="118"/>
                  <a:pt x="225" y="118"/>
                  <a:pt x="225" y="118"/>
                </a:cubicBezTo>
                <a:cubicBezTo>
                  <a:pt x="230" y="121"/>
                  <a:pt x="233" y="126"/>
                  <a:pt x="233" y="132"/>
                </a:cubicBezTo>
                <a:cubicBezTo>
                  <a:pt x="233" y="138"/>
                  <a:pt x="230" y="144"/>
                  <a:pt x="225" y="147"/>
                </a:cubicBezTo>
                <a:cubicBezTo>
                  <a:pt x="25" y="262"/>
                  <a:pt x="25" y="262"/>
                  <a:pt x="25" y="262"/>
                </a:cubicBezTo>
                <a:cubicBezTo>
                  <a:pt x="23" y="263"/>
                  <a:pt x="20" y="264"/>
                  <a:pt x="17" y="264"/>
                </a:cubicBezTo>
                <a:close/>
              </a:path>
            </a:pathLst>
          </a:custGeom>
          <a:solidFill>
            <a:srgbClr val="24658D"/>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endParaRPr>
          </a:p>
        </p:txBody>
      </p:sp>
      <p:sp>
        <p:nvSpPr>
          <p:cNvPr id="26" name="Freeform 193"/>
          <p:cNvSpPr>
            <a:spLocks/>
          </p:cNvSpPr>
          <p:nvPr/>
        </p:nvSpPr>
        <p:spPr bwMode="auto">
          <a:xfrm flipV="1">
            <a:off x="685873" y="4072529"/>
            <a:ext cx="66375" cy="106860"/>
          </a:xfrm>
          <a:custGeom>
            <a:avLst/>
            <a:gdLst/>
            <a:ahLst/>
            <a:cxnLst>
              <a:cxn ang="0">
                <a:pos x="0" y="0"/>
              </a:cxn>
              <a:cxn ang="0">
                <a:pos x="44" y="26"/>
              </a:cxn>
              <a:cxn ang="0">
                <a:pos x="0" y="52"/>
              </a:cxn>
              <a:cxn ang="0">
                <a:pos x="0" y="0"/>
              </a:cxn>
            </a:cxnLst>
            <a:rect l="0" t="0" r="r" b="b"/>
            <a:pathLst>
              <a:path w="44" h="52">
                <a:moveTo>
                  <a:pt x="0" y="0"/>
                </a:moveTo>
                <a:lnTo>
                  <a:pt x="44" y="26"/>
                </a:lnTo>
                <a:lnTo>
                  <a:pt x="0" y="52"/>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endParaRPr>
          </a:p>
        </p:txBody>
      </p:sp>
      <p:sp>
        <p:nvSpPr>
          <p:cNvPr id="2" name="Rectángulo 1"/>
          <p:cNvSpPr/>
          <p:nvPr/>
        </p:nvSpPr>
        <p:spPr>
          <a:xfrm>
            <a:off x="8351991" y="1207068"/>
            <a:ext cx="3720673" cy="1384995"/>
          </a:xfrm>
          <a:prstGeom prst="rect">
            <a:avLst/>
          </a:prstGeom>
        </p:spPr>
        <p:txBody>
          <a:bodyPr wrap="square">
            <a:spAutoFit/>
          </a:bodyPr>
          <a:lstStyle/>
          <a:p>
            <a:pPr algn="just"/>
            <a:r>
              <a:rPr lang="es-ES" sz="1400" dirty="0">
                <a:latin typeface="Montserrat" panose="00000500000000000000" pitchFamily="2" charset="0"/>
              </a:rPr>
              <a:t>Los numerales de la </a:t>
            </a:r>
            <a:r>
              <a:rPr lang="es-ES" sz="1400" b="1" dirty="0">
                <a:solidFill>
                  <a:srgbClr val="18601D"/>
                </a:solidFill>
                <a:latin typeface="Montserrat" panose="00000500000000000000" pitchFamily="2" charset="0"/>
              </a:rPr>
              <a:t>NTC 5701:2009 </a:t>
            </a:r>
            <a:r>
              <a:rPr lang="es-ES" sz="1400" dirty="0">
                <a:latin typeface="Montserrat" panose="00000500000000000000" pitchFamily="2" charset="0"/>
              </a:rPr>
              <a:t>Vehículos accesibles con características para el transporte urbano de personas, incluidas aquellas con movilidad y/o comunicación </a:t>
            </a:r>
            <a:r>
              <a:rPr lang="es-ES" sz="1400" dirty="0" smtClean="0">
                <a:latin typeface="Montserrat" panose="00000500000000000000" pitchFamily="2" charset="0"/>
              </a:rPr>
              <a:t>reducida</a:t>
            </a:r>
            <a:r>
              <a:rPr lang="es-ES" sz="1400" dirty="0">
                <a:latin typeface="Montserrat" panose="00000500000000000000" pitchFamily="2" charset="0"/>
              </a:rPr>
              <a:t>, indicados el Anexo No. 1</a:t>
            </a:r>
            <a:endParaRPr lang="es-CO" sz="1400" dirty="0">
              <a:latin typeface="Montserrat" panose="00000500000000000000" pitchFamily="2" charset="0"/>
            </a:endParaRPr>
          </a:p>
        </p:txBody>
      </p:sp>
      <p:sp>
        <p:nvSpPr>
          <p:cNvPr id="3" name="Rectángulo 2"/>
          <p:cNvSpPr/>
          <p:nvPr/>
        </p:nvSpPr>
        <p:spPr>
          <a:xfrm>
            <a:off x="8351991" y="2896094"/>
            <a:ext cx="3720673" cy="523220"/>
          </a:xfrm>
          <a:prstGeom prst="rect">
            <a:avLst/>
          </a:prstGeom>
        </p:spPr>
        <p:txBody>
          <a:bodyPr wrap="square">
            <a:spAutoFit/>
          </a:bodyPr>
          <a:lstStyle/>
          <a:p>
            <a:pPr algn="just"/>
            <a:r>
              <a:rPr lang="es-ES" sz="1400" dirty="0">
                <a:latin typeface="Montserrat" panose="00000500000000000000" pitchFamily="2" charset="0"/>
              </a:rPr>
              <a:t>Los requisitos establecidos en la </a:t>
            </a:r>
            <a:r>
              <a:rPr lang="es-ES" sz="1400" b="1" dirty="0">
                <a:solidFill>
                  <a:srgbClr val="18601D"/>
                </a:solidFill>
                <a:latin typeface="Montserrat" panose="00000500000000000000" pitchFamily="2" charset="0"/>
              </a:rPr>
              <a:t>NTC-5206:2009</a:t>
            </a:r>
            <a:r>
              <a:rPr lang="es-ES" sz="1400" dirty="0">
                <a:latin typeface="Montserrat" panose="00000500000000000000" pitchFamily="2" charset="0"/>
              </a:rPr>
              <a:t>, indicados el Anexo No. 2</a:t>
            </a:r>
            <a:endParaRPr lang="es-CO" sz="1400" dirty="0">
              <a:latin typeface="Montserrat" panose="00000500000000000000" pitchFamily="2" charset="0"/>
            </a:endParaRPr>
          </a:p>
        </p:txBody>
      </p:sp>
      <p:sp>
        <p:nvSpPr>
          <p:cNvPr id="5" name="Rectángulo 4"/>
          <p:cNvSpPr/>
          <p:nvPr/>
        </p:nvSpPr>
        <p:spPr>
          <a:xfrm>
            <a:off x="967184" y="4660737"/>
            <a:ext cx="6929174" cy="523220"/>
          </a:xfrm>
          <a:prstGeom prst="rect">
            <a:avLst/>
          </a:prstGeom>
        </p:spPr>
        <p:txBody>
          <a:bodyPr wrap="square">
            <a:spAutoFit/>
          </a:bodyPr>
          <a:lstStyle/>
          <a:p>
            <a:pPr algn="just"/>
            <a:r>
              <a:rPr lang="es-ES" sz="1400" b="1" dirty="0" smtClean="0">
                <a:solidFill>
                  <a:srgbClr val="18601D"/>
                </a:solidFill>
                <a:latin typeface="Montserrat" panose="00000500000000000000" pitchFamily="2" charset="0"/>
              </a:rPr>
              <a:t>Vehículos articulados: </a:t>
            </a:r>
            <a:r>
              <a:rPr lang="es-ES" sz="1400" dirty="0">
                <a:latin typeface="Montserrat" panose="00000500000000000000" pitchFamily="2" charset="0"/>
              </a:rPr>
              <a:t>numerales de las </a:t>
            </a:r>
            <a:r>
              <a:rPr lang="es-ES" sz="1400" b="1" dirty="0">
                <a:solidFill>
                  <a:schemeClr val="accent5">
                    <a:lumMod val="50000"/>
                  </a:schemeClr>
                </a:solidFill>
                <a:latin typeface="Montserrat" panose="00000500000000000000" pitchFamily="2" charset="0"/>
              </a:rPr>
              <a:t>NTC 4901-1:2009 y NTC 4901-2:2009 </a:t>
            </a:r>
            <a:r>
              <a:rPr lang="es-ES" sz="1400" dirty="0">
                <a:latin typeface="Montserrat" panose="00000500000000000000" pitchFamily="2" charset="0"/>
              </a:rPr>
              <a:t>indicados en el Anexo No 3 </a:t>
            </a:r>
            <a:endParaRPr lang="es-CO" sz="1400" dirty="0">
              <a:latin typeface="Montserrat" panose="00000500000000000000" pitchFamily="2" charset="0"/>
            </a:endParaRPr>
          </a:p>
        </p:txBody>
      </p:sp>
      <p:sp>
        <p:nvSpPr>
          <p:cNvPr id="8" name="Rectángulo 7"/>
          <p:cNvSpPr/>
          <p:nvPr/>
        </p:nvSpPr>
        <p:spPr>
          <a:xfrm>
            <a:off x="967184" y="5642180"/>
            <a:ext cx="7025432" cy="954107"/>
          </a:xfrm>
          <a:prstGeom prst="rect">
            <a:avLst/>
          </a:prstGeom>
        </p:spPr>
        <p:txBody>
          <a:bodyPr wrap="square">
            <a:spAutoFit/>
          </a:bodyPr>
          <a:lstStyle/>
          <a:p>
            <a:pPr algn="just"/>
            <a:r>
              <a:rPr lang="es-ES" sz="1400" b="1" dirty="0">
                <a:solidFill>
                  <a:srgbClr val="18601D"/>
                </a:solidFill>
                <a:latin typeface="Montserrat" panose="00000500000000000000" pitchFamily="2" charset="0"/>
              </a:rPr>
              <a:t>V</a:t>
            </a:r>
            <a:r>
              <a:rPr lang="es-ES" sz="1400" b="1" dirty="0" smtClean="0">
                <a:solidFill>
                  <a:srgbClr val="18601D"/>
                </a:solidFill>
                <a:latin typeface="Montserrat" panose="00000500000000000000" pitchFamily="2" charset="0"/>
              </a:rPr>
              <a:t>ehículos convencionales:</a:t>
            </a:r>
            <a:r>
              <a:rPr lang="es-ES" sz="1400" dirty="0" smtClean="0">
                <a:latin typeface="Montserrat" panose="00000500000000000000" pitchFamily="2" charset="0"/>
              </a:rPr>
              <a:t> numerales </a:t>
            </a:r>
            <a:r>
              <a:rPr lang="es-ES" sz="1400" dirty="0">
                <a:latin typeface="Montserrat" panose="00000500000000000000" pitchFamily="2" charset="0"/>
              </a:rPr>
              <a:t>de </a:t>
            </a:r>
            <a:r>
              <a:rPr lang="es-ES" sz="1400" b="1" dirty="0">
                <a:solidFill>
                  <a:schemeClr val="accent5">
                    <a:lumMod val="50000"/>
                  </a:schemeClr>
                </a:solidFill>
                <a:latin typeface="Montserrat" panose="00000500000000000000" pitchFamily="2" charset="0"/>
              </a:rPr>
              <a:t>la </a:t>
            </a:r>
            <a:r>
              <a:rPr lang="es-ES" sz="1400" b="1" dirty="0" smtClean="0">
                <a:solidFill>
                  <a:schemeClr val="accent5">
                    <a:lumMod val="50000"/>
                  </a:schemeClr>
                </a:solidFill>
                <a:latin typeface="Montserrat" panose="00000500000000000000" pitchFamily="2" charset="0"/>
              </a:rPr>
              <a:t>NTC 5701:2009</a:t>
            </a:r>
            <a:r>
              <a:rPr lang="es-ES" sz="1400" dirty="0" smtClean="0">
                <a:latin typeface="Montserrat" panose="00000500000000000000" pitchFamily="2" charset="0"/>
              </a:rPr>
              <a:t>. </a:t>
            </a:r>
            <a:r>
              <a:rPr lang="es-ES" sz="1400" dirty="0">
                <a:latin typeface="Montserrat" panose="00000500000000000000" pitchFamily="2" charset="0"/>
              </a:rPr>
              <a:t>Vehículos accesibles con características para el transporte urbano de personas, incluidas aquellas con movilidad y/o comunicación reducida, indicados en el Anexo </a:t>
            </a:r>
            <a:r>
              <a:rPr lang="es-ES" sz="1400" dirty="0" smtClean="0">
                <a:latin typeface="Montserrat" panose="00000500000000000000" pitchFamily="2" charset="0"/>
              </a:rPr>
              <a:t>1 y </a:t>
            </a:r>
            <a:r>
              <a:rPr lang="es-ES" sz="1400" dirty="0">
                <a:latin typeface="Montserrat" panose="00000500000000000000" pitchFamily="2" charset="0"/>
              </a:rPr>
              <a:t>los numerales de la </a:t>
            </a:r>
            <a:r>
              <a:rPr lang="es-ES" sz="1400" b="1" dirty="0">
                <a:solidFill>
                  <a:schemeClr val="accent5">
                    <a:lumMod val="50000"/>
                  </a:schemeClr>
                </a:solidFill>
                <a:latin typeface="Montserrat" panose="00000500000000000000" pitchFamily="2" charset="0"/>
              </a:rPr>
              <a:t>NTC-4901-3:2007 </a:t>
            </a:r>
            <a:r>
              <a:rPr lang="es-ES" sz="1400" dirty="0">
                <a:latin typeface="Montserrat" panose="00000500000000000000" pitchFamily="2" charset="0"/>
              </a:rPr>
              <a:t>indicados en el </a:t>
            </a:r>
            <a:r>
              <a:rPr lang="es-ES" sz="1400" dirty="0" smtClean="0">
                <a:latin typeface="Montserrat" panose="00000500000000000000" pitchFamily="2" charset="0"/>
              </a:rPr>
              <a:t>Anexo No</a:t>
            </a:r>
            <a:r>
              <a:rPr lang="es-ES" sz="1400" dirty="0">
                <a:latin typeface="Montserrat" panose="00000500000000000000" pitchFamily="2" charset="0"/>
              </a:rPr>
              <a:t>. 3</a:t>
            </a:r>
            <a:endParaRPr lang="es-CO" sz="1400" dirty="0">
              <a:latin typeface="Montserrat" panose="00000500000000000000" pitchFamily="2" charset="0"/>
            </a:endParaRPr>
          </a:p>
        </p:txBody>
      </p:sp>
      <p:pic>
        <p:nvPicPr>
          <p:cNvPr id="10242" name="Picture 2" descr="Resultado de imagen para chulo"/>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009" t="17250" r="52758" b="26051"/>
          <a:stretch/>
        </p:blipFill>
        <p:spPr bwMode="auto">
          <a:xfrm>
            <a:off x="7650766" y="1211491"/>
            <a:ext cx="576064" cy="54987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Resultado de imagen para chulo"/>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009" t="17250" r="52758" b="26051"/>
          <a:stretch/>
        </p:blipFill>
        <p:spPr bwMode="auto">
          <a:xfrm>
            <a:off x="7536104" y="2896094"/>
            <a:ext cx="576064" cy="54987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Resultado de imagen para chulo"/>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009" t="17250" r="52758" b="26051"/>
          <a:stretch/>
        </p:blipFill>
        <p:spPr bwMode="auto">
          <a:xfrm>
            <a:off x="292340" y="4634078"/>
            <a:ext cx="576064" cy="54987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Resultado de imagen para chulo"/>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009" t="17250" r="52758" b="26051"/>
          <a:stretch/>
        </p:blipFill>
        <p:spPr bwMode="auto">
          <a:xfrm>
            <a:off x="292340" y="5674457"/>
            <a:ext cx="576064" cy="549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9731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1"/>
          <p:cNvSpPr>
            <a:spLocks noGrp="1"/>
          </p:cNvSpPr>
          <p:nvPr>
            <p:ph type="sldNum" sz="quarter" idx="12"/>
          </p:nvPr>
        </p:nvSpPr>
        <p:spPr>
          <a:xfrm>
            <a:off x="11611020" y="6449257"/>
            <a:ext cx="580980" cy="365125"/>
          </a:xfrm>
        </p:spPr>
        <p:txBody>
          <a:bodyPr/>
          <a:lstStyle/>
          <a:p>
            <a:fld id="{A8C60B07-C8AD-42C9-BC75-A9155279C204}" type="slidenum">
              <a:rPr lang="es-CO" smtClean="0"/>
              <a:t>27</a:t>
            </a:fld>
            <a:endParaRPr lang="es-CO" dirty="0"/>
          </a:p>
        </p:txBody>
      </p:sp>
      <p:sp>
        <p:nvSpPr>
          <p:cNvPr id="6" name="Título 4"/>
          <p:cNvSpPr txBox="1">
            <a:spLocks/>
          </p:cNvSpPr>
          <p:nvPr/>
        </p:nvSpPr>
        <p:spPr>
          <a:xfrm>
            <a:off x="789647" y="192219"/>
            <a:ext cx="6818521" cy="895917"/>
          </a:xfrm>
          <a:prstGeom prst="rect">
            <a:avLst/>
          </a:prstGeom>
          <a:solidFill>
            <a:srgbClr val="5B862E"/>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800" b="1" dirty="0" smtClean="0">
                <a:solidFill>
                  <a:schemeClr val="bg1"/>
                </a:solidFill>
                <a:latin typeface="Arial" panose="020B0604020202020204" pitchFamily="34" charset="0"/>
                <a:cs typeface="Arial" panose="020B0604020202020204" pitchFamily="34" charset="0"/>
              </a:rPr>
              <a:t>ACCESIBILIDAD</a:t>
            </a:r>
            <a:endParaRPr lang="es-CO" sz="2800" dirty="0">
              <a:solidFill>
                <a:schemeClr val="bg1"/>
              </a:solidFill>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AB9BBB21-55D4-C442-88EC-79B61A550E22}"/>
              </a:ext>
            </a:extLst>
          </p:cNvPr>
          <p:cNvSpPr/>
          <p:nvPr/>
        </p:nvSpPr>
        <p:spPr>
          <a:xfrm>
            <a:off x="285647" y="192220"/>
            <a:ext cx="504000" cy="895916"/>
          </a:xfrm>
          <a:prstGeom prst="rect">
            <a:avLst/>
          </a:prstGeom>
          <a:solidFill>
            <a:srgbClr val="8BC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8BC44A"/>
              </a:solidFill>
            </a:endParaRPr>
          </a:p>
        </p:txBody>
      </p:sp>
      <p:pic>
        <p:nvPicPr>
          <p:cNvPr id="19" name="Imagen 18">
            <a:extLst>
              <a:ext uri="{FF2B5EF4-FFF2-40B4-BE49-F238E27FC236}">
                <a16:creationId xmlns:a16="http://schemas.microsoft.com/office/drawing/2014/main" id="{59C44833-5CA0-9441-A014-2990F74FBE33}"/>
              </a:ext>
            </a:extLst>
          </p:cNvPr>
          <p:cNvPicPr>
            <a:picLocks noChangeAspect="1"/>
          </p:cNvPicPr>
          <p:nvPr/>
        </p:nvPicPr>
        <p:blipFill rotWithShape="1">
          <a:blip r:embed="rId3">
            <a:extLst>
              <a:ext uri="{28A0092B-C50C-407E-A947-70E740481C1C}">
                <a14:useLocalDpi xmlns:a14="http://schemas.microsoft.com/office/drawing/2010/main" val="0"/>
              </a:ext>
            </a:extLst>
          </a:blip>
          <a:srcRect l="1" r="1566" b="4445"/>
          <a:stretch/>
        </p:blipFill>
        <p:spPr>
          <a:xfrm>
            <a:off x="7896358" y="5082737"/>
            <a:ext cx="4295642" cy="1802647"/>
          </a:xfrm>
          <a:prstGeom prst="rect">
            <a:avLst/>
          </a:prstGeom>
        </p:spPr>
      </p:pic>
      <p:pic>
        <p:nvPicPr>
          <p:cNvPr id="20" name="Imagen 19">
            <a:extLst>
              <a:ext uri="{FF2B5EF4-FFF2-40B4-BE49-F238E27FC236}">
                <a16:creationId xmlns:a16="http://schemas.microsoft.com/office/drawing/2014/main" id="{77B5C408-F52E-E844-9E98-B9DD487DEC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9342" y="6107179"/>
            <a:ext cx="2641090" cy="524641"/>
          </a:xfrm>
          <a:prstGeom prst="rect">
            <a:avLst/>
          </a:prstGeom>
        </p:spPr>
      </p:pic>
      <p:sp>
        <p:nvSpPr>
          <p:cNvPr id="17" name="Rectángulo 16"/>
          <p:cNvSpPr/>
          <p:nvPr/>
        </p:nvSpPr>
        <p:spPr>
          <a:xfrm>
            <a:off x="7992616" y="-7835"/>
            <a:ext cx="4080048" cy="400110"/>
          </a:xfrm>
          <a:prstGeom prst="rect">
            <a:avLst/>
          </a:prstGeom>
        </p:spPr>
        <p:txBody>
          <a:bodyPr wrap="square">
            <a:spAutoFit/>
          </a:bodyPr>
          <a:lstStyle/>
          <a:p>
            <a:r>
              <a:rPr lang="es-CO" sz="1000" dirty="0">
                <a:solidFill>
                  <a:schemeClr val="bg1"/>
                </a:solidFill>
                <a:latin typeface="Montserrat" panose="00000500000000000000" pitchFamily="2" charset="0"/>
              </a:rPr>
              <a:t>Tomada de https://www.bluradio.com/nacion/lista-reglamentacion-para-servicio-de-transporte-especial-134402</a:t>
            </a:r>
          </a:p>
        </p:txBody>
      </p:sp>
      <p:sp>
        <p:nvSpPr>
          <p:cNvPr id="14" name="Rectángulo 13"/>
          <p:cNvSpPr/>
          <p:nvPr/>
        </p:nvSpPr>
        <p:spPr>
          <a:xfrm>
            <a:off x="3782941" y="476025"/>
            <a:ext cx="4329227" cy="369332"/>
          </a:xfrm>
          <a:prstGeom prst="rect">
            <a:avLst/>
          </a:prstGeom>
        </p:spPr>
        <p:txBody>
          <a:bodyPr wrap="square">
            <a:spAutoFit/>
          </a:bodyPr>
          <a:lstStyle/>
          <a:p>
            <a:pPr algn="ctr"/>
            <a:r>
              <a:rPr lang="es-ES" b="1" kern="0" dirty="0" smtClean="0">
                <a:solidFill>
                  <a:schemeClr val="bg1"/>
                </a:solidFill>
                <a:latin typeface="Montserrat" panose="00000500000000000000" pitchFamily="2" charset="0"/>
              </a:rPr>
              <a:t>Resolución 4200 de 2016 </a:t>
            </a:r>
            <a:endParaRPr lang="es-CO" dirty="0">
              <a:solidFill>
                <a:schemeClr val="bg1"/>
              </a:solidFill>
            </a:endParaRPr>
          </a:p>
        </p:txBody>
      </p:sp>
      <p:sp>
        <p:nvSpPr>
          <p:cNvPr id="27" name="Rectángulo 26"/>
          <p:cNvSpPr/>
          <p:nvPr/>
        </p:nvSpPr>
        <p:spPr>
          <a:xfrm>
            <a:off x="1117985" y="1725930"/>
            <a:ext cx="10306607" cy="338554"/>
          </a:xfrm>
          <a:prstGeom prst="rect">
            <a:avLst/>
          </a:prstGeom>
          <a:noFill/>
          <a:ln w="28575" cap="flat" cmpd="sng" algn="ctr">
            <a:solidFill>
              <a:srgbClr val="4BACC6"/>
            </a:solidFill>
            <a:prstDash val="solid"/>
          </a:ln>
          <a:effectLst>
            <a:glow rad="63500">
              <a:srgbClr val="9BBB59">
                <a:satMod val="175000"/>
                <a:alpha val="40000"/>
              </a:srgbClr>
            </a:glow>
          </a:effectLst>
        </p:spPr>
        <p:txBody>
          <a:bodyPr wrap="square">
            <a:spAutoFit/>
          </a:bodyPr>
          <a:lstStyle/>
          <a:p>
            <a:pPr algn="ctr"/>
            <a:r>
              <a:rPr lang="es-ES" sz="1600" b="1" kern="0" dirty="0">
                <a:solidFill>
                  <a:srgbClr val="009999"/>
                </a:solidFill>
                <a:latin typeface="Montserrat" panose="00000500000000000000" pitchFamily="2" charset="0"/>
              </a:rPr>
              <a:t>Para el Servicio Público de Pasajeros por Carretera y Especial</a:t>
            </a:r>
            <a:endParaRPr lang="es-CO" sz="1600" b="1" kern="0" dirty="0">
              <a:solidFill>
                <a:srgbClr val="009999"/>
              </a:solidFill>
              <a:latin typeface="Montserrat" panose="00000500000000000000" pitchFamily="2" charset="0"/>
            </a:endParaRPr>
          </a:p>
        </p:txBody>
      </p:sp>
      <p:sp>
        <p:nvSpPr>
          <p:cNvPr id="28" name="Freeform 192"/>
          <p:cNvSpPr>
            <a:spLocks/>
          </p:cNvSpPr>
          <p:nvPr/>
        </p:nvSpPr>
        <p:spPr bwMode="auto">
          <a:xfrm flipV="1">
            <a:off x="575415" y="1672539"/>
            <a:ext cx="298686" cy="460317"/>
          </a:xfrm>
          <a:custGeom>
            <a:avLst/>
            <a:gdLst/>
            <a:ahLst/>
            <a:cxnLst>
              <a:cxn ang="0">
                <a:pos x="17" y="264"/>
              </a:cxn>
              <a:cxn ang="0">
                <a:pos x="9" y="262"/>
              </a:cxn>
              <a:cxn ang="0">
                <a:pos x="0" y="247"/>
              </a:cxn>
              <a:cxn ang="0">
                <a:pos x="0" y="17"/>
              </a:cxn>
              <a:cxn ang="0">
                <a:pos x="9" y="3"/>
              </a:cxn>
              <a:cxn ang="0">
                <a:pos x="25" y="3"/>
              </a:cxn>
              <a:cxn ang="0">
                <a:pos x="225" y="118"/>
              </a:cxn>
              <a:cxn ang="0">
                <a:pos x="233" y="132"/>
              </a:cxn>
              <a:cxn ang="0">
                <a:pos x="225" y="147"/>
              </a:cxn>
              <a:cxn ang="0">
                <a:pos x="25" y="262"/>
              </a:cxn>
              <a:cxn ang="0">
                <a:pos x="17" y="264"/>
              </a:cxn>
            </a:cxnLst>
            <a:rect l="0" t="0" r="r" b="b"/>
            <a:pathLst>
              <a:path w="233" h="264">
                <a:moveTo>
                  <a:pt x="17" y="264"/>
                </a:moveTo>
                <a:cubicBezTo>
                  <a:pt x="14" y="264"/>
                  <a:pt x="11" y="263"/>
                  <a:pt x="9" y="262"/>
                </a:cubicBezTo>
                <a:cubicBezTo>
                  <a:pt x="3" y="259"/>
                  <a:pt x="0" y="253"/>
                  <a:pt x="0" y="247"/>
                </a:cubicBezTo>
                <a:cubicBezTo>
                  <a:pt x="0" y="17"/>
                  <a:pt x="0" y="17"/>
                  <a:pt x="0" y="17"/>
                </a:cubicBezTo>
                <a:cubicBezTo>
                  <a:pt x="0" y="11"/>
                  <a:pt x="3" y="6"/>
                  <a:pt x="9" y="3"/>
                </a:cubicBezTo>
                <a:cubicBezTo>
                  <a:pt x="14" y="0"/>
                  <a:pt x="20" y="0"/>
                  <a:pt x="25" y="3"/>
                </a:cubicBezTo>
                <a:cubicBezTo>
                  <a:pt x="225" y="118"/>
                  <a:pt x="225" y="118"/>
                  <a:pt x="225" y="118"/>
                </a:cubicBezTo>
                <a:cubicBezTo>
                  <a:pt x="230" y="121"/>
                  <a:pt x="233" y="126"/>
                  <a:pt x="233" y="132"/>
                </a:cubicBezTo>
                <a:cubicBezTo>
                  <a:pt x="233" y="138"/>
                  <a:pt x="230" y="144"/>
                  <a:pt x="225" y="147"/>
                </a:cubicBezTo>
                <a:cubicBezTo>
                  <a:pt x="25" y="262"/>
                  <a:pt x="25" y="262"/>
                  <a:pt x="25" y="262"/>
                </a:cubicBezTo>
                <a:cubicBezTo>
                  <a:pt x="23" y="263"/>
                  <a:pt x="20" y="264"/>
                  <a:pt x="17" y="264"/>
                </a:cubicBezTo>
                <a:close/>
              </a:path>
            </a:pathLst>
          </a:custGeom>
          <a:solidFill>
            <a:srgbClr val="24658D"/>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endParaRPr>
          </a:p>
        </p:txBody>
      </p:sp>
      <p:sp>
        <p:nvSpPr>
          <p:cNvPr id="29" name="Freeform 193"/>
          <p:cNvSpPr>
            <a:spLocks/>
          </p:cNvSpPr>
          <p:nvPr/>
        </p:nvSpPr>
        <p:spPr bwMode="auto">
          <a:xfrm flipV="1">
            <a:off x="691570" y="1883961"/>
            <a:ext cx="66375" cy="106860"/>
          </a:xfrm>
          <a:custGeom>
            <a:avLst/>
            <a:gdLst/>
            <a:ahLst/>
            <a:cxnLst>
              <a:cxn ang="0">
                <a:pos x="0" y="0"/>
              </a:cxn>
              <a:cxn ang="0">
                <a:pos x="44" y="26"/>
              </a:cxn>
              <a:cxn ang="0">
                <a:pos x="0" y="52"/>
              </a:cxn>
              <a:cxn ang="0">
                <a:pos x="0" y="0"/>
              </a:cxn>
            </a:cxnLst>
            <a:rect l="0" t="0" r="r" b="b"/>
            <a:pathLst>
              <a:path w="44" h="52">
                <a:moveTo>
                  <a:pt x="0" y="0"/>
                </a:moveTo>
                <a:lnTo>
                  <a:pt x="44" y="26"/>
                </a:lnTo>
                <a:lnTo>
                  <a:pt x="0" y="52"/>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262626"/>
              </a:solidFill>
              <a:effectLst/>
              <a:uLnTx/>
              <a:uFillTx/>
            </a:endParaRPr>
          </a:p>
        </p:txBody>
      </p:sp>
      <p:sp>
        <p:nvSpPr>
          <p:cNvPr id="30" name="Rectángulo 29"/>
          <p:cNvSpPr/>
          <p:nvPr/>
        </p:nvSpPr>
        <p:spPr>
          <a:xfrm>
            <a:off x="1512168" y="2556193"/>
            <a:ext cx="9912424" cy="584775"/>
          </a:xfrm>
          <a:prstGeom prst="rect">
            <a:avLst/>
          </a:prstGeom>
        </p:spPr>
        <p:txBody>
          <a:bodyPr wrap="square">
            <a:spAutoFit/>
          </a:bodyPr>
          <a:lstStyle/>
          <a:p>
            <a:pPr algn="just"/>
            <a:r>
              <a:rPr lang="es-ES" sz="1600" dirty="0">
                <a:latin typeface="Montserrat" panose="00000500000000000000" pitchFamily="2" charset="0"/>
              </a:rPr>
              <a:t>Los numerales de la </a:t>
            </a:r>
            <a:r>
              <a:rPr lang="es-ES" sz="1600" b="1" dirty="0">
                <a:solidFill>
                  <a:schemeClr val="accent5">
                    <a:lumMod val="50000"/>
                  </a:schemeClr>
                </a:solidFill>
                <a:latin typeface="Montserrat" panose="00000500000000000000" pitchFamily="2" charset="0"/>
              </a:rPr>
              <a:t>NTC 5206:2009 </a:t>
            </a:r>
            <a:r>
              <a:rPr lang="es-ES" sz="1600" dirty="0">
                <a:latin typeface="Montserrat" panose="00000500000000000000" pitchFamily="2" charset="0"/>
              </a:rPr>
              <a:t>Vehículos para el transporte terrestre publico colectivo y especial de pasajeros. Requisitos y métodos de ensayo, indicados en el Anexo No. 2. </a:t>
            </a:r>
            <a:endParaRPr lang="es-CO" sz="1600" dirty="0">
              <a:latin typeface="Montserrat" panose="00000500000000000000" pitchFamily="2" charset="0"/>
            </a:endParaRPr>
          </a:p>
        </p:txBody>
      </p:sp>
      <p:sp>
        <p:nvSpPr>
          <p:cNvPr id="9" name="Rectángulo 8"/>
          <p:cNvSpPr/>
          <p:nvPr/>
        </p:nvSpPr>
        <p:spPr>
          <a:xfrm>
            <a:off x="1822210" y="3861721"/>
            <a:ext cx="6096000" cy="2585323"/>
          </a:xfrm>
          <a:prstGeom prst="rect">
            <a:avLst/>
          </a:prstGeom>
          <a:ln w="28575">
            <a:solidFill>
              <a:srgbClr val="00B050"/>
            </a:solidFill>
          </a:ln>
          <a:effectLst>
            <a:glow rad="63500">
              <a:schemeClr val="accent5">
                <a:satMod val="175000"/>
                <a:alpha val="40000"/>
              </a:schemeClr>
            </a:glow>
          </a:effectLst>
        </p:spPr>
        <p:txBody>
          <a:bodyPr wrap="square" anchor="ctr">
            <a:spAutoFit/>
          </a:bodyPr>
          <a:lstStyle/>
          <a:p>
            <a:pPr algn="ctr" defTabSz="1022350">
              <a:lnSpc>
                <a:spcPct val="90000"/>
              </a:lnSpc>
              <a:spcBef>
                <a:spcPct val="0"/>
              </a:spcBef>
              <a:spcAft>
                <a:spcPct val="35000"/>
              </a:spcAft>
            </a:pPr>
            <a:r>
              <a:rPr lang="es-ES" kern="0" dirty="0">
                <a:solidFill>
                  <a:schemeClr val="bg1">
                    <a:lumMod val="50000"/>
                  </a:schemeClr>
                </a:solidFill>
                <a:latin typeface="Montserrat" panose="00000500000000000000" pitchFamily="2" charset="0"/>
              </a:rPr>
              <a:t>Respecto de la NTC-5701:2009 se aplicarán los numerales 5.2.1 y </a:t>
            </a:r>
            <a:r>
              <a:rPr lang="es-ES" kern="0" dirty="0" smtClean="0">
                <a:solidFill>
                  <a:schemeClr val="bg1">
                    <a:lumMod val="50000"/>
                  </a:schemeClr>
                </a:solidFill>
                <a:latin typeface="Montserrat" panose="00000500000000000000" pitchFamily="2" charset="0"/>
              </a:rPr>
              <a:t>5.2.2.</a:t>
            </a:r>
            <a:r>
              <a:rPr lang="es-ES" b="1" kern="0" dirty="0" smtClean="0">
                <a:solidFill>
                  <a:schemeClr val="bg1">
                    <a:lumMod val="50000"/>
                  </a:schemeClr>
                </a:solidFill>
                <a:latin typeface="Montserrat" panose="00000500000000000000" pitchFamily="2" charset="0"/>
              </a:rPr>
              <a:t> </a:t>
            </a:r>
            <a:r>
              <a:rPr lang="es-ES" sz="2000" b="1" kern="0" dirty="0">
                <a:solidFill>
                  <a:schemeClr val="bg1">
                    <a:lumMod val="50000"/>
                  </a:schemeClr>
                </a:solidFill>
                <a:latin typeface="Montserrat" panose="00000500000000000000" pitchFamily="2" charset="0"/>
              </a:rPr>
              <a:t>También podrá darse por cumplido éste requisito adoptando la NTC-5701:2014 numerales 5.2.1 y 5.2.2 </a:t>
            </a:r>
            <a:r>
              <a:rPr lang="es-ES" sz="2000" b="1" kern="0" dirty="0">
                <a:solidFill>
                  <a:schemeClr val="accent5">
                    <a:lumMod val="50000"/>
                  </a:schemeClr>
                </a:solidFill>
                <a:latin typeface="Montserrat" panose="00000500000000000000" pitchFamily="2" charset="0"/>
              </a:rPr>
              <a:t>o los requisitos previstos en el Anexo 8 del Reglamento 107 de Comisión Económica de las Naciones Unidas para Europa</a:t>
            </a:r>
            <a:r>
              <a:rPr lang="es-ES" sz="2000" kern="0" dirty="0">
                <a:solidFill>
                  <a:schemeClr val="bg1">
                    <a:lumMod val="50000"/>
                  </a:schemeClr>
                </a:solidFill>
                <a:latin typeface="Montserrat" panose="00000500000000000000" pitchFamily="2" charset="0"/>
              </a:rPr>
              <a:t>, </a:t>
            </a:r>
            <a:r>
              <a:rPr lang="es-ES" kern="0" dirty="0">
                <a:solidFill>
                  <a:schemeClr val="bg1">
                    <a:lumMod val="50000"/>
                  </a:schemeClr>
                </a:solidFill>
                <a:latin typeface="Montserrat" panose="00000500000000000000" pitchFamily="2" charset="0"/>
              </a:rPr>
              <a:t>UNECE, establecidos en los numerales 3.2 (excepto el 3.2.2), 3.3, 3.4 y 3.5. </a:t>
            </a:r>
            <a:endParaRPr lang="es-CO" kern="0" dirty="0">
              <a:solidFill>
                <a:schemeClr val="bg1">
                  <a:lumMod val="50000"/>
                </a:schemeClr>
              </a:solidFill>
              <a:latin typeface="Montserrat" panose="00000500000000000000" pitchFamily="2" charset="0"/>
            </a:endParaRPr>
          </a:p>
        </p:txBody>
      </p:sp>
      <p:pic>
        <p:nvPicPr>
          <p:cNvPr id="31" name="Picture 2" descr="Resultado de imagen para chulo"/>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009" t="17250" r="52758" b="26051"/>
          <a:stretch/>
        </p:blipFill>
        <p:spPr bwMode="auto">
          <a:xfrm>
            <a:off x="936104" y="2556193"/>
            <a:ext cx="576064" cy="54987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Resultado de imagen para chulo"/>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009" t="17250" r="52758" b="26051"/>
          <a:stretch/>
        </p:blipFill>
        <p:spPr bwMode="auto">
          <a:xfrm>
            <a:off x="874101" y="3686171"/>
            <a:ext cx="576064" cy="549879"/>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Resultado de imagen para accesibilidad transporte"/>
          <p:cNvPicPr>
            <a:picLocks noChangeAspect="1" noChangeArrowheads="1"/>
          </p:cNvPicPr>
          <p:nvPr/>
        </p:nvPicPr>
        <p:blipFill rotWithShape="1">
          <a:blip r:embed="rId6">
            <a:extLst>
              <a:ext uri="{28A0092B-C50C-407E-A947-70E740481C1C}">
                <a14:useLocalDpi xmlns:a14="http://schemas.microsoft.com/office/drawing/2010/main" val="0"/>
              </a:ext>
            </a:extLst>
          </a:blip>
          <a:srcRect t="53281" r="1096" b="14464"/>
          <a:stretch/>
        </p:blipFill>
        <p:spPr bwMode="auto">
          <a:xfrm>
            <a:off x="8221485" y="304891"/>
            <a:ext cx="3491139" cy="711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5393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ángulo 58">
            <a:extLst>
              <a:ext uri="{FF2B5EF4-FFF2-40B4-BE49-F238E27FC236}">
                <a16:creationId xmlns:a16="http://schemas.microsoft.com/office/drawing/2014/main" id="{691D65A5-A779-4E48-AECD-7E5C7993A167}"/>
              </a:ext>
            </a:extLst>
          </p:cNvPr>
          <p:cNvSpPr/>
          <p:nvPr/>
        </p:nvSpPr>
        <p:spPr>
          <a:xfrm>
            <a:off x="0" y="-7676"/>
            <a:ext cx="12192000" cy="6858000"/>
          </a:xfrm>
          <a:prstGeom prst="rect">
            <a:avLst/>
          </a:prstGeom>
          <a:solidFill>
            <a:srgbClr val="8BC44A">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Marcador de número de diapositiva 1"/>
          <p:cNvSpPr>
            <a:spLocks noGrp="1"/>
          </p:cNvSpPr>
          <p:nvPr>
            <p:ph type="sldNum" sz="quarter" idx="12"/>
          </p:nvPr>
        </p:nvSpPr>
        <p:spPr>
          <a:xfrm>
            <a:off x="11611020" y="6449257"/>
            <a:ext cx="580980" cy="365125"/>
          </a:xfrm>
        </p:spPr>
        <p:txBody>
          <a:bodyPr/>
          <a:lstStyle/>
          <a:p>
            <a:fld id="{A8C60B07-C8AD-42C9-BC75-A9155279C204}" type="slidenum">
              <a:rPr lang="es-CO" smtClean="0"/>
              <a:t>28</a:t>
            </a:fld>
            <a:endParaRPr lang="es-CO" dirty="0"/>
          </a:p>
        </p:txBody>
      </p:sp>
      <p:sp>
        <p:nvSpPr>
          <p:cNvPr id="6" name="Título 4"/>
          <p:cNvSpPr txBox="1">
            <a:spLocks/>
          </p:cNvSpPr>
          <p:nvPr/>
        </p:nvSpPr>
        <p:spPr>
          <a:xfrm>
            <a:off x="789647" y="192220"/>
            <a:ext cx="10994985" cy="504000"/>
          </a:xfrm>
          <a:prstGeom prst="rect">
            <a:avLst/>
          </a:prstGeom>
          <a:solidFill>
            <a:srgbClr val="5B862E"/>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000" b="1" dirty="0" smtClean="0">
                <a:solidFill>
                  <a:schemeClr val="bg1"/>
                </a:solidFill>
                <a:latin typeface="Arial" panose="020B0604020202020204" pitchFamily="34" charset="0"/>
                <a:cs typeface="Arial" panose="020B0604020202020204" pitchFamily="34" charset="0"/>
              </a:rPr>
              <a:t>2. Promoción </a:t>
            </a:r>
            <a:r>
              <a:rPr lang="es-CO" sz="2000" b="1" dirty="0">
                <a:solidFill>
                  <a:schemeClr val="bg1"/>
                </a:solidFill>
                <a:latin typeface="Arial" panose="020B0604020202020204" pitchFamily="34" charset="0"/>
                <a:cs typeface="Arial" panose="020B0604020202020204" pitchFamily="34" charset="0"/>
              </a:rPr>
              <a:t>de la Legalidad y Emprendimiento en el Sector del Transporte</a:t>
            </a:r>
            <a:endParaRPr lang="es-CO" sz="2000" dirty="0">
              <a:solidFill>
                <a:schemeClr val="bg1"/>
              </a:solidFill>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AB9BBB21-55D4-C442-88EC-79B61A550E22}"/>
              </a:ext>
            </a:extLst>
          </p:cNvPr>
          <p:cNvSpPr/>
          <p:nvPr/>
        </p:nvSpPr>
        <p:spPr>
          <a:xfrm>
            <a:off x="285647" y="192220"/>
            <a:ext cx="504000" cy="504000"/>
          </a:xfrm>
          <a:prstGeom prst="rect">
            <a:avLst/>
          </a:prstGeom>
          <a:solidFill>
            <a:srgbClr val="8BC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8BC44A"/>
              </a:solidFill>
            </a:endParaRPr>
          </a:p>
        </p:txBody>
      </p:sp>
      <p:pic>
        <p:nvPicPr>
          <p:cNvPr id="8" name="Imagen 7">
            <a:extLst>
              <a:ext uri="{FF2B5EF4-FFF2-40B4-BE49-F238E27FC236}">
                <a16:creationId xmlns:a16="http://schemas.microsoft.com/office/drawing/2014/main" id="{59C44833-5CA0-9441-A014-2990F74FBE33}"/>
              </a:ext>
            </a:extLst>
          </p:cNvPr>
          <p:cNvPicPr>
            <a:picLocks noChangeAspect="1"/>
          </p:cNvPicPr>
          <p:nvPr/>
        </p:nvPicPr>
        <p:blipFill rotWithShape="1">
          <a:blip r:embed="rId2">
            <a:extLst>
              <a:ext uri="{28A0092B-C50C-407E-A947-70E740481C1C}">
                <a14:useLocalDpi xmlns:a14="http://schemas.microsoft.com/office/drawing/2010/main" val="0"/>
              </a:ext>
            </a:extLst>
          </a:blip>
          <a:srcRect l="1" r="1566" b="4445"/>
          <a:stretch/>
        </p:blipFill>
        <p:spPr>
          <a:xfrm flipH="1">
            <a:off x="0" y="5056633"/>
            <a:ext cx="4933990" cy="1801368"/>
          </a:xfrm>
          <a:prstGeom prst="rect">
            <a:avLst/>
          </a:prstGeom>
        </p:spPr>
      </p:pic>
      <p:pic>
        <p:nvPicPr>
          <p:cNvPr id="9" name="Imagen 8">
            <a:extLst>
              <a:ext uri="{FF2B5EF4-FFF2-40B4-BE49-F238E27FC236}">
                <a16:creationId xmlns:a16="http://schemas.microsoft.com/office/drawing/2014/main" id="{77B5C408-F52E-E844-9E98-B9DD487DE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483" y="6107179"/>
            <a:ext cx="2641090" cy="524641"/>
          </a:xfrm>
          <a:prstGeom prst="rect">
            <a:avLst/>
          </a:prstGeom>
        </p:spPr>
      </p:pic>
      <p:sp>
        <p:nvSpPr>
          <p:cNvPr id="48" name="Elipse 47"/>
          <p:cNvSpPr/>
          <p:nvPr/>
        </p:nvSpPr>
        <p:spPr bwMode="auto">
          <a:xfrm>
            <a:off x="670912" y="1596575"/>
            <a:ext cx="800100" cy="820175"/>
          </a:xfrm>
          <a:prstGeom prst="ellipse">
            <a:avLst/>
          </a:prstGeom>
          <a:solidFill>
            <a:schemeClr val="bg1"/>
          </a:solidFill>
          <a:ln w="19050">
            <a:solidFill>
              <a:srgbClr val="00B050"/>
            </a:solidFill>
            <a:round/>
            <a:headEnd/>
            <a:tailEnd/>
          </a:ln>
        </p:spPr>
        <p:txBody>
          <a:bodyPr vert="horz" wrap="none" lIns="91440" tIns="45720" rIns="91440" bIns="45720" numCol="1" rtlCol="0" anchor="ctr" anchorCtr="1" compatLnSpc="1">
            <a:prstTxWarp prst="textNoShape">
              <a:avLst/>
            </a:prstTxWarp>
          </a:bodyPr>
          <a:lstStyle/>
          <a:p>
            <a:pPr algn="ctr"/>
            <a:r>
              <a:rPr lang="es-CO" sz="4000" b="1" dirty="0"/>
              <a:t>1</a:t>
            </a:r>
            <a:endParaRPr lang="en-US" sz="4000" b="1" dirty="0"/>
          </a:p>
        </p:txBody>
      </p:sp>
      <p:sp>
        <p:nvSpPr>
          <p:cNvPr id="49" name="Rectángulo 48"/>
          <p:cNvSpPr/>
          <p:nvPr/>
        </p:nvSpPr>
        <p:spPr>
          <a:xfrm>
            <a:off x="1721032" y="1664134"/>
            <a:ext cx="4526491" cy="668068"/>
          </a:xfrm>
          <a:prstGeom prst="rect">
            <a:avLst/>
          </a:prstGeom>
        </p:spPr>
        <p:txBody>
          <a:bodyPr wrap="square">
            <a:spAutoFit/>
          </a:bodyPr>
          <a:lstStyle/>
          <a:p>
            <a:pPr algn="just">
              <a:lnSpc>
                <a:spcPct val="107000"/>
              </a:lnSpc>
              <a:spcAft>
                <a:spcPts val="800"/>
              </a:spcAft>
            </a:pPr>
            <a:r>
              <a:rPr lang="es-CO" dirty="0">
                <a:solidFill>
                  <a:prstClr val="black"/>
                </a:solidFill>
                <a:latin typeface="Montserrat" panose="00000500000000000000" pitchFamily="2" charset="0"/>
                <a:ea typeface="Calibri" panose="020F0502020204030204" pitchFamily="34" charset="0"/>
                <a:cs typeface="Times New Roman" panose="02020603050405020304" pitchFamily="18" charset="0"/>
              </a:rPr>
              <a:t>Agenda intersectorial para garantizar seguridad física del sector transporte. </a:t>
            </a:r>
            <a:endParaRPr lang="es-CO" sz="1600" dirty="0">
              <a:solidFill>
                <a:prstClr val="black"/>
              </a:solidFill>
              <a:latin typeface="Montserrat" panose="00000500000000000000" pitchFamily="2" charset="0"/>
              <a:ea typeface="Calibri" panose="020F0502020204030204" pitchFamily="34" charset="0"/>
              <a:cs typeface="Times New Roman" panose="02020603050405020304" pitchFamily="18" charset="0"/>
            </a:endParaRPr>
          </a:p>
        </p:txBody>
      </p:sp>
      <p:grpSp>
        <p:nvGrpSpPr>
          <p:cNvPr id="50" name="Grupo 49"/>
          <p:cNvGrpSpPr/>
          <p:nvPr/>
        </p:nvGrpSpPr>
        <p:grpSpPr>
          <a:xfrm>
            <a:off x="7190614" y="2382294"/>
            <a:ext cx="4583275" cy="1257701"/>
            <a:chOff x="273341" y="1549655"/>
            <a:chExt cx="2164675" cy="1014528"/>
          </a:xfrm>
          <a:scene3d>
            <a:camera prst="orthographicFront">
              <a:rot lat="0" lon="0" rev="0"/>
            </a:camera>
            <a:lightRig rig="soft" dir="t">
              <a:rot lat="0" lon="0" rev="0"/>
            </a:lightRig>
          </a:scene3d>
        </p:grpSpPr>
        <p:sp>
          <p:nvSpPr>
            <p:cNvPr id="51" name="Rectángulo redondeado 50"/>
            <p:cNvSpPr/>
            <p:nvPr/>
          </p:nvSpPr>
          <p:spPr>
            <a:xfrm>
              <a:off x="273341" y="1549655"/>
              <a:ext cx="2164675" cy="1014528"/>
            </a:xfrm>
            <a:prstGeom prst="roundRect">
              <a:avLst>
                <a:gd name="adj" fmla="val 10000"/>
              </a:avLst>
            </a:prstGeom>
            <a:solidFill>
              <a:sysClr val="window" lastClr="FFFFFF"/>
            </a:solidFill>
            <a:ln w="12700" cap="flat" cmpd="sng" algn="ctr">
              <a:noFill/>
              <a:prstDash val="solid"/>
              <a:miter lim="800000"/>
            </a:ln>
            <a:effectLst>
              <a:outerShdw blurRad="107950" dist="12700" dir="5400000" algn="ctr">
                <a:srgbClr val="000000"/>
              </a:outerShdw>
            </a:effectLst>
            <a:sp3d contourW="44450" prstMaterial="matte">
              <a:bevelT w="63500" h="63500" prst="artDeco"/>
              <a:contourClr>
                <a:srgbClr val="FFFFFF"/>
              </a:contourClr>
            </a:sp3d>
          </p:spPr>
        </p:sp>
        <p:sp>
          <p:nvSpPr>
            <p:cNvPr id="52" name="CuadroTexto 51"/>
            <p:cNvSpPr txBox="1"/>
            <p:nvPr/>
          </p:nvSpPr>
          <p:spPr>
            <a:xfrm>
              <a:off x="303056" y="1579370"/>
              <a:ext cx="2105245" cy="955098"/>
            </a:xfrm>
            <a:prstGeom prst="rect">
              <a:avLst/>
            </a:prstGeom>
            <a:noFill/>
            <a:ln>
              <a:noFill/>
            </a:ln>
            <a:effectLst>
              <a:outerShdw blurRad="107950" dist="12700" dir="5400000" algn="ctr">
                <a:srgbClr val="000000"/>
              </a:outerShdw>
            </a:effectLst>
            <a:sp3d contourW="44450" prstMaterial="matte">
              <a:bevelT w="63500" h="63500" prst="artDeco"/>
              <a:contourClr>
                <a:srgbClr val="FFFFFF"/>
              </a:contourClr>
            </a:sp3d>
          </p:spPr>
          <p:txBody>
            <a:bodyPr spcFirstLastPara="0" vert="horz" wrap="square" lIns="58420" tIns="43815" rIns="58420" bIns="43815" numCol="1" spcCol="1270" anchor="ctr" anchorCtr="0">
              <a:noAutofit/>
            </a:bodyPr>
            <a:lstStyle/>
            <a:p>
              <a:pPr marL="0" marR="0" lvl="0" indent="0" algn="ctr" defTabSz="1022350" eaLnBrk="1" fontAlgn="auto" latinLnBrk="0" hangingPunct="1">
                <a:lnSpc>
                  <a:spcPct val="90000"/>
                </a:lnSpc>
                <a:spcBef>
                  <a:spcPct val="0"/>
                </a:spcBef>
                <a:spcAft>
                  <a:spcPct val="35000"/>
                </a:spcAft>
                <a:buClrTx/>
                <a:buSzTx/>
                <a:buFontTx/>
                <a:buNone/>
                <a:tabLst/>
                <a:defRPr/>
              </a:pPr>
              <a:r>
                <a:rPr kumimoji="0" lang="es-ES" sz="2300" b="0" i="0" u="none" strike="noStrike" kern="0" cap="none" spc="0" normalizeH="0" baseline="0" noProof="0" dirty="0" smtClean="0">
                  <a:ln>
                    <a:noFill/>
                  </a:ln>
                  <a:solidFill>
                    <a:srgbClr val="009999"/>
                  </a:solidFill>
                  <a:effectLst/>
                  <a:uLnTx/>
                  <a:uFillTx/>
                  <a:latin typeface="Montserrat" panose="00000500000000000000" pitchFamily="2" charset="0"/>
                  <a:ea typeface="+mn-ea"/>
                  <a:cs typeface="+mn-cs"/>
                </a:rPr>
                <a:t>Minimizar los siniestros viales y los eventos de hurtos de mercancía</a:t>
              </a:r>
            </a:p>
          </p:txBody>
        </p:sp>
      </p:grpSp>
      <p:pic>
        <p:nvPicPr>
          <p:cNvPr id="4098" name="Picture 2" descr="Resultado de imagen para ans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9071" y="1224440"/>
            <a:ext cx="2232808" cy="74427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sultado de imagen para ditra"/>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28448" y="1039479"/>
            <a:ext cx="891804" cy="107016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7190614" y="4185293"/>
            <a:ext cx="4594018" cy="1772024"/>
          </a:xfrm>
          <a:prstGeom prst="rect">
            <a:avLst/>
          </a:prstGeom>
          <a:ln w="38100">
            <a:solidFill>
              <a:schemeClr val="accent1"/>
            </a:solidFill>
          </a:ln>
          <a:effectLst>
            <a:glow rad="101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107000"/>
              </a:lnSpc>
              <a:spcAft>
                <a:spcPts val="800"/>
              </a:spcAft>
            </a:pPr>
            <a:r>
              <a:rPr lang="es-ES" sz="1700" dirty="0" smtClean="0">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rPr>
              <a:t>Proyecto de reglamentación para </a:t>
            </a:r>
            <a:r>
              <a:rPr lang="es-ES" sz="1700" dirty="0">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rPr>
              <a:t>la </a:t>
            </a:r>
            <a:r>
              <a:rPr lang="es-ES" sz="1700" b="1" dirty="0">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rPr>
              <a:t>constitución de los fondos de reposición </a:t>
            </a:r>
            <a:r>
              <a:rPr lang="es-ES" sz="1700" dirty="0">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rPr>
              <a:t>de las empresas habilitadas para la prestación del servicio público de transporte terrestre automotor de pasajeros por </a:t>
            </a:r>
            <a:r>
              <a:rPr lang="es-ES" sz="1700" dirty="0" smtClean="0">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rPr>
              <a:t>carretera y/o mixto</a:t>
            </a:r>
            <a:endParaRPr lang="es-CO" sz="1700" dirty="0">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endParaRPr>
          </a:p>
        </p:txBody>
      </p:sp>
      <p:sp>
        <p:nvSpPr>
          <p:cNvPr id="22" name="Elipse 21"/>
          <p:cNvSpPr/>
          <p:nvPr/>
        </p:nvSpPr>
        <p:spPr bwMode="auto">
          <a:xfrm>
            <a:off x="670912" y="4053714"/>
            <a:ext cx="800100" cy="820175"/>
          </a:xfrm>
          <a:prstGeom prst="ellipse">
            <a:avLst/>
          </a:prstGeom>
          <a:solidFill>
            <a:schemeClr val="bg1"/>
          </a:solidFill>
          <a:ln w="19050">
            <a:solidFill>
              <a:srgbClr val="00B050"/>
            </a:solidFill>
            <a:round/>
            <a:headEnd/>
            <a:tailEnd/>
          </a:ln>
        </p:spPr>
        <p:txBody>
          <a:bodyPr vert="horz" wrap="none" lIns="91440" tIns="45720" rIns="91440" bIns="45720" numCol="1" rtlCol="0" anchor="ctr" anchorCtr="1" compatLnSpc="1">
            <a:prstTxWarp prst="textNoShape">
              <a:avLst/>
            </a:prstTxWarp>
          </a:bodyPr>
          <a:lstStyle/>
          <a:p>
            <a:pPr algn="ctr"/>
            <a:r>
              <a:rPr lang="es-CO" sz="4000" b="1" dirty="0"/>
              <a:t>2</a:t>
            </a:r>
            <a:endParaRPr lang="en-US" sz="4000" b="1" dirty="0"/>
          </a:p>
        </p:txBody>
      </p:sp>
      <p:sp>
        <p:nvSpPr>
          <p:cNvPr id="23" name="Rectángulo 22"/>
          <p:cNvSpPr/>
          <p:nvPr/>
        </p:nvSpPr>
        <p:spPr>
          <a:xfrm>
            <a:off x="1721032" y="4121273"/>
            <a:ext cx="4526491" cy="981423"/>
          </a:xfrm>
          <a:prstGeom prst="rect">
            <a:avLst/>
          </a:prstGeom>
        </p:spPr>
        <p:txBody>
          <a:bodyPr wrap="square">
            <a:spAutoFit/>
          </a:bodyPr>
          <a:lstStyle/>
          <a:p>
            <a:pPr algn="just">
              <a:lnSpc>
                <a:spcPct val="107000"/>
              </a:lnSpc>
              <a:spcAft>
                <a:spcPts val="800"/>
              </a:spcAft>
            </a:pPr>
            <a:r>
              <a:rPr lang="es-CO" dirty="0" smtClean="0">
                <a:solidFill>
                  <a:prstClr val="black"/>
                </a:solidFill>
                <a:latin typeface="Montserrat" panose="00000500000000000000" pitchFamily="2" charset="0"/>
                <a:ea typeface="Calibri" panose="020F0502020204030204" pitchFamily="34" charset="0"/>
                <a:cs typeface="Times New Roman" panose="02020603050405020304" pitchFamily="18" charset="0"/>
              </a:rPr>
              <a:t>Fondos de reposición que garanticen la </a:t>
            </a:r>
            <a:r>
              <a:rPr lang="es-CO" dirty="0">
                <a:solidFill>
                  <a:prstClr val="black"/>
                </a:solidFill>
                <a:latin typeface="Montserrat" panose="00000500000000000000" pitchFamily="2" charset="0"/>
                <a:ea typeface="Calibri" panose="020F0502020204030204" pitchFamily="34" charset="0"/>
                <a:cs typeface="Times New Roman" panose="02020603050405020304" pitchFamily="18" charset="0"/>
              </a:rPr>
              <a:t>renovación efectiva del parque automotor. </a:t>
            </a:r>
            <a:endParaRPr lang="es-CO" sz="1600" dirty="0">
              <a:solidFill>
                <a:prstClr val="black"/>
              </a:solidFill>
              <a:latin typeface="Montserrat" panose="00000500000000000000" pitchFamily="2" charset="0"/>
              <a:ea typeface="Calibri" panose="020F0502020204030204" pitchFamily="34" charset="0"/>
              <a:cs typeface="Times New Roman" panose="02020603050405020304" pitchFamily="18" charset="0"/>
            </a:endParaRPr>
          </a:p>
        </p:txBody>
      </p:sp>
      <p:sp>
        <p:nvSpPr>
          <p:cNvPr id="24" name="Cheurón 23"/>
          <p:cNvSpPr/>
          <p:nvPr/>
        </p:nvSpPr>
        <p:spPr>
          <a:xfrm>
            <a:off x="6467040" y="4199000"/>
            <a:ext cx="504056" cy="529601"/>
          </a:xfrm>
          <a:prstGeom prst="chevron">
            <a:avLst/>
          </a:prstGeom>
          <a:solidFill>
            <a:schemeClr val="tx2"/>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s-CO">
              <a:solidFill>
                <a:schemeClr val="tx1"/>
              </a:solidFill>
            </a:endParaRPr>
          </a:p>
        </p:txBody>
      </p:sp>
    </p:spTree>
    <p:extLst>
      <p:ext uri="{BB962C8B-B14F-4D97-AF65-F5344CB8AC3E}">
        <p14:creationId xmlns:p14="http://schemas.microsoft.com/office/powerpoint/2010/main" val="7877035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ángulo 58">
            <a:extLst>
              <a:ext uri="{FF2B5EF4-FFF2-40B4-BE49-F238E27FC236}">
                <a16:creationId xmlns:a16="http://schemas.microsoft.com/office/drawing/2014/main" id="{691D65A5-A779-4E48-AECD-7E5C7993A167}"/>
              </a:ext>
            </a:extLst>
          </p:cNvPr>
          <p:cNvSpPr/>
          <p:nvPr/>
        </p:nvSpPr>
        <p:spPr>
          <a:xfrm>
            <a:off x="0" y="-7676"/>
            <a:ext cx="12192000" cy="6858000"/>
          </a:xfrm>
          <a:prstGeom prst="rect">
            <a:avLst/>
          </a:prstGeom>
          <a:solidFill>
            <a:srgbClr val="8BC44A">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Marcador de número de diapositiva 1"/>
          <p:cNvSpPr>
            <a:spLocks noGrp="1"/>
          </p:cNvSpPr>
          <p:nvPr>
            <p:ph type="sldNum" sz="quarter" idx="12"/>
          </p:nvPr>
        </p:nvSpPr>
        <p:spPr>
          <a:xfrm>
            <a:off x="11611020" y="6449257"/>
            <a:ext cx="580980" cy="365125"/>
          </a:xfrm>
        </p:spPr>
        <p:txBody>
          <a:bodyPr/>
          <a:lstStyle/>
          <a:p>
            <a:fld id="{A8C60B07-C8AD-42C9-BC75-A9155279C204}" type="slidenum">
              <a:rPr lang="es-CO" smtClean="0"/>
              <a:t>29</a:t>
            </a:fld>
            <a:endParaRPr lang="es-CO" dirty="0"/>
          </a:p>
        </p:txBody>
      </p:sp>
      <p:sp>
        <p:nvSpPr>
          <p:cNvPr id="6" name="Título 4"/>
          <p:cNvSpPr txBox="1">
            <a:spLocks/>
          </p:cNvSpPr>
          <p:nvPr/>
        </p:nvSpPr>
        <p:spPr>
          <a:xfrm>
            <a:off x="789647" y="192220"/>
            <a:ext cx="10994985" cy="504000"/>
          </a:xfrm>
          <a:prstGeom prst="rect">
            <a:avLst/>
          </a:prstGeom>
          <a:solidFill>
            <a:srgbClr val="5B862E"/>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000" b="1" dirty="0" smtClean="0">
                <a:solidFill>
                  <a:schemeClr val="bg1"/>
                </a:solidFill>
                <a:latin typeface="Arial" panose="020B0604020202020204" pitchFamily="34" charset="0"/>
                <a:cs typeface="Arial" panose="020B0604020202020204" pitchFamily="34" charset="0"/>
              </a:rPr>
              <a:t>2. Promoción </a:t>
            </a:r>
            <a:r>
              <a:rPr lang="es-CO" sz="2000" b="1" dirty="0">
                <a:solidFill>
                  <a:schemeClr val="bg1"/>
                </a:solidFill>
                <a:latin typeface="Arial" panose="020B0604020202020204" pitchFamily="34" charset="0"/>
                <a:cs typeface="Arial" panose="020B0604020202020204" pitchFamily="34" charset="0"/>
              </a:rPr>
              <a:t>de la Legalidad y Emprendimiento en el Sector del Transporte</a:t>
            </a:r>
            <a:endParaRPr lang="es-CO" sz="2000" dirty="0">
              <a:solidFill>
                <a:schemeClr val="bg1"/>
              </a:solidFill>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AB9BBB21-55D4-C442-88EC-79B61A550E22}"/>
              </a:ext>
            </a:extLst>
          </p:cNvPr>
          <p:cNvSpPr/>
          <p:nvPr/>
        </p:nvSpPr>
        <p:spPr>
          <a:xfrm>
            <a:off x="285647" y="192220"/>
            <a:ext cx="504000" cy="504000"/>
          </a:xfrm>
          <a:prstGeom prst="rect">
            <a:avLst/>
          </a:prstGeom>
          <a:solidFill>
            <a:srgbClr val="8BC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8BC44A"/>
              </a:solidFill>
            </a:endParaRPr>
          </a:p>
        </p:txBody>
      </p:sp>
      <p:pic>
        <p:nvPicPr>
          <p:cNvPr id="8" name="Imagen 7">
            <a:extLst>
              <a:ext uri="{FF2B5EF4-FFF2-40B4-BE49-F238E27FC236}">
                <a16:creationId xmlns:a16="http://schemas.microsoft.com/office/drawing/2014/main" id="{59C44833-5CA0-9441-A014-2990F74FBE33}"/>
              </a:ext>
            </a:extLst>
          </p:cNvPr>
          <p:cNvPicPr>
            <a:picLocks noChangeAspect="1"/>
          </p:cNvPicPr>
          <p:nvPr/>
        </p:nvPicPr>
        <p:blipFill rotWithShape="1">
          <a:blip r:embed="rId2">
            <a:extLst>
              <a:ext uri="{28A0092B-C50C-407E-A947-70E740481C1C}">
                <a14:useLocalDpi xmlns:a14="http://schemas.microsoft.com/office/drawing/2010/main" val="0"/>
              </a:ext>
            </a:extLst>
          </a:blip>
          <a:srcRect l="1" r="1566" b="4445"/>
          <a:stretch/>
        </p:blipFill>
        <p:spPr>
          <a:xfrm flipH="1">
            <a:off x="0" y="5056633"/>
            <a:ext cx="4933990" cy="1801368"/>
          </a:xfrm>
          <a:prstGeom prst="rect">
            <a:avLst/>
          </a:prstGeom>
        </p:spPr>
      </p:pic>
      <p:pic>
        <p:nvPicPr>
          <p:cNvPr id="9" name="Imagen 8">
            <a:extLst>
              <a:ext uri="{FF2B5EF4-FFF2-40B4-BE49-F238E27FC236}">
                <a16:creationId xmlns:a16="http://schemas.microsoft.com/office/drawing/2014/main" id="{77B5C408-F52E-E844-9E98-B9DD487DE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483" y="6107179"/>
            <a:ext cx="2641090" cy="524641"/>
          </a:xfrm>
          <a:prstGeom prst="rect">
            <a:avLst/>
          </a:prstGeom>
        </p:spPr>
      </p:pic>
      <p:graphicFrame>
        <p:nvGraphicFramePr>
          <p:cNvPr id="25" name="Diagrama 24"/>
          <p:cNvGraphicFramePr/>
          <p:nvPr>
            <p:extLst>
              <p:ext uri="{D42A27DB-BD31-4B8C-83A1-F6EECF244321}">
                <p14:modId xmlns:p14="http://schemas.microsoft.com/office/powerpoint/2010/main" val="2333997503"/>
              </p:ext>
            </p:extLst>
          </p:nvPr>
        </p:nvGraphicFramePr>
        <p:xfrm>
          <a:off x="6363469" y="1319431"/>
          <a:ext cx="5168565"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6" name="Elipse 25"/>
          <p:cNvSpPr/>
          <p:nvPr/>
        </p:nvSpPr>
        <p:spPr bwMode="auto">
          <a:xfrm>
            <a:off x="469019" y="1790105"/>
            <a:ext cx="800100" cy="820175"/>
          </a:xfrm>
          <a:prstGeom prst="ellipse">
            <a:avLst/>
          </a:prstGeom>
          <a:solidFill>
            <a:schemeClr val="bg1"/>
          </a:solidFill>
          <a:ln w="19050">
            <a:solidFill>
              <a:srgbClr val="00B050"/>
            </a:solidFill>
            <a:round/>
            <a:headEnd/>
            <a:tailEnd/>
          </a:ln>
        </p:spPr>
        <p:txBody>
          <a:bodyPr vert="horz" wrap="none" lIns="91440" tIns="45720" rIns="91440" bIns="45720" numCol="1" rtlCol="0" anchor="ctr" anchorCtr="1" compatLnSpc="1">
            <a:prstTxWarp prst="textNoShape">
              <a:avLst/>
            </a:prstTxWarp>
          </a:bodyPr>
          <a:lstStyle/>
          <a:p>
            <a:pPr algn="ctr"/>
            <a:r>
              <a:rPr lang="en-US" sz="4000" b="1" dirty="0"/>
              <a:t>3</a:t>
            </a:r>
          </a:p>
        </p:txBody>
      </p:sp>
      <p:sp>
        <p:nvSpPr>
          <p:cNvPr id="27" name="Rectángulo 26"/>
          <p:cNvSpPr/>
          <p:nvPr/>
        </p:nvSpPr>
        <p:spPr>
          <a:xfrm>
            <a:off x="1280554" y="1778071"/>
            <a:ext cx="4422949" cy="981423"/>
          </a:xfrm>
          <a:prstGeom prst="rect">
            <a:avLst/>
          </a:prstGeom>
        </p:spPr>
        <p:txBody>
          <a:bodyPr wrap="square">
            <a:spAutoFit/>
          </a:bodyPr>
          <a:lstStyle/>
          <a:p>
            <a:pPr>
              <a:lnSpc>
                <a:spcPct val="107000"/>
              </a:lnSpc>
              <a:spcAft>
                <a:spcPts val="800"/>
              </a:spcAft>
            </a:pPr>
            <a:r>
              <a:rPr lang="es-ES" dirty="0" smtClean="0">
                <a:latin typeface="Montserrat" panose="00000500000000000000" pitchFamily="2" charset="0"/>
                <a:ea typeface="Calibri" panose="020F0502020204030204" pitchFamily="34" charset="0"/>
                <a:cs typeface="Times New Roman" panose="02020603050405020304" pitchFamily="18" charset="0"/>
              </a:rPr>
              <a:t>Crear programas intersectoriales para combatir el transporte ilegal en todas las modalidades. </a:t>
            </a:r>
            <a:endParaRPr lang="es-CO" sz="1600" dirty="0">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28" name="Rectángulo 27"/>
          <p:cNvSpPr/>
          <p:nvPr/>
        </p:nvSpPr>
        <p:spPr>
          <a:xfrm>
            <a:off x="4975080" y="823159"/>
            <a:ext cx="6947045" cy="369332"/>
          </a:xfrm>
          <a:prstGeom prst="rect">
            <a:avLst/>
          </a:prstGeom>
          <a:ln w="28575">
            <a:solidFill>
              <a:srgbClr val="009999"/>
            </a:solidFill>
          </a:ln>
          <a:effectLst>
            <a:glow rad="63500">
              <a:schemeClr val="accent3">
                <a:satMod val="175000"/>
                <a:alpha val="40000"/>
              </a:schemeClr>
            </a:glow>
          </a:effectLst>
        </p:spPr>
        <p:txBody>
          <a:bodyPr wrap="square">
            <a:spAutoFit/>
          </a:bodyPr>
          <a:lstStyle/>
          <a:p>
            <a:pPr algn="ctr"/>
            <a:r>
              <a:rPr lang="es-ES" dirty="0">
                <a:solidFill>
                  <a:schemeClr val="accent3">
                    <a:lumMod val="50000"/>
                  </a:schemeClr>
                </a:solidFill>
                <a:latin typeface="Montserrat" panose="00000500000000000000" pitchFamily="2" charset="0"/>
                <a:ea typeface="Calibri" panose="020F0502020204030204" pitchFamily="34" charset="0"/>
                <a:cs typeface="Times New Roman" panose="02020603050405020304" pitchFamily="18" charset="0"/>
              </a:rPr>
              <a:t>Estrategia Nacional contra la siniestralidad y la ilegalidad </a:t>
            </a:r>
            <a:endParaRPr lang="es-CO" dirty="0">
              <a:solidFill>
                <a:schemeClr val="accent3">
                  <a:lumMod val="50000"/>
                </a:schemeClr>
              </a:solidFill>
              <a:latin typeface="Montserrat" panose="00000500000000000000" pitchFamily="2" charset="0"/>
              <a:ea typeface="Calibri" panose="020F0502020204030204" pitchFamily="34" charset="0"/>
              <a:cs typeface="Times New Roman" panose="02020603050405020304" pitchFamily="18" charset="0"/>
            </a:endParaRPr>
          </a:p>
        </p:txBody>
      </p:sp>
      <p:sp>
        <p:nvSpPr>
          <p:cNvPr id="29" name="Flecha derecha 28"/>
          <p:cNvSpPr/>
          <p:nvPr/>
        </p:nvSpPr>
        <p:spPr>
          <a:xfrm rot="5400000">
            <a:off x="3620832" y="2808260"/>
            <a:ext cx="342900" cy="342383"/>
          </a:xfrm>
          <a:prstGeom prst="rightArrow">
            <a:avLst/>
          </a:prstGeom>
          <a:solidFill>
            <a:schemeClr val="accent1">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O"/>
          </a:p>
        </p:txBody>
      </p:sp>
      <p:sp>
        <p:nvSpPr>
          <p:cNvPr id="30" name="Rectángulo 29"/>
          <p:cNvSpPr/>
          <p:nvPr/>
        </p:nvSpPr>
        <p:spPr>
          <a:xfrm>
            <a:off x="1019867" y="3349508"/>
            <a:ext cx="5035659" cy="2031325"/>
          </a:xfrm>
          <a:prstGeom prst="rect">
            <a:avLst/>
          </a:prstGeom>
        </p:spPr>
        <p:txBody>
          <a:bodyPr wrap="square">
            <a:spAutoFit/>
          </a:bodyPr>
          <a:lstStyle/>
          <a:p>
            <a:r>
              <a:rPr lang="es-CO" dirty="0">
                <a:latin typeface="Montserrat" panose="00000500000000000000" pitchFamily="2" charset="0"/>
                <a:ea typeface="Calibri" panose="020F0502020204030204" pitchFamily="34" charset="0"/>
                <a:cs typeface="Times New Roman" panose="02020603050405020304" pitchFamily="18" charset="0"/>
              </a:rPr>
              <a:t>Acciones emprendidas por la Policía Nacional: </a:t>
            </a:r>
          </a:p>
          <a:p>
            <a:pPr marL="285750" indent="-285750">
              <a:buFont typeface="Wingdings" panose="05000000000000000000" pitchFamily="2" charset="2"/>
              <a:buChar char="Ø"/>
            </a:pPr>
            <a:r>
              <a:rPr lang="es-CO" dirty="0">
                <a:solidFill>
                  <a:srgbClr val="002060"/>
                </a:solidFill>
                <a:latin typeface="Montserrat" panose="00000500000000000000" pitchFamily="2" charset="0"/>
                <a:ea typeface="Calibri" panose="020F0502020204030204" pitchFamily="34" charset="0"/>
                <a:cs typeface="Times New Roman" panose="02020603050405020304" pitchFamily="18" charset="0"/>
              </a:rPr>
              <a:t>entrenamientos empresariales</a:t>
            </a:r>
          </a:p>
          <a:p>
            <a:pPr marL="285750" indent="-285750">
              <a:buFont typeface="Wingdings" panose="05000000000000000000" pitchFamily="2" charset="2"/>
              <a:buChar char="Ø"/>
            </a:pPr>
            <a:r>
              <a:rPr lang="es-CO" dirty="0">
                <a:solidFill>
                  <a:srgbClr val="002060"/>
                </a:solidFill>
                <a:latin typeface="Montserrat" panose="00000500000000000000" pitchFamily="2" charset="0"/>
                <a:ea typeface="Calibri" panose="020F0502020204030204" pitchFamily="34" charset="0"/>
                <a:cs typeface="Times New Roman" panose="02020603050405020304" pitchFamily="18" charset="0"/>
              </a:rPr>
              <a:t>boletines informativos</a:t>
            </a:r>
          </a:p>
          <a:p>
            <a:pPr marL="285750" indent="-285750">
              <a:buFont typeface="Wingdings" panose="05000000000000000000" pitchFamily="2" charset="2"/>
              <a:buChar char="Ø"/>
            </a:pPr>
            <a:r>
              <a:rPr lang="es-CO" dirty="0">
                <a:solidFill>
                  <a:srgbClr val="002060"/>
                </a:solidFill>
                <a:latin typeface="Montserrat" panose="00000500000000000000" pitchFamily="2" charset="0"/>
                <a:ea typeface="Calibri" panose="020F0502020204030204" pitchFamily="34" charset="0"/>
                <a:cs typeface="Times New Roman" panose="02020603050405020304" pitchFamily="18" charset="0"/>
              </a:rPr>
              <a:t>reuniones técnicas de seguridad</a:t>
            </a:r>
          </a:p>
          <a:p>
            <a:pPr marL="285750" indent="-285750">
              <a:buFont typeface="Wingdings" panose="05000000000000000000" pitchFamily="2" charset="2"/>
              <a:buChar char="Ø"/>
            </a:pPr>
            <a:r>
              <a:rPr lang="es-CO" dirty="0">
                <a:solidFill>
                  <a:srgbClr val="002060"/>
                </a:solidFill>
                <a:latin typeface="Montserrat" panose="00000500000000000000" pitchFamily="2" charset="0"/>
                <a:ea typeface="Calibri" panose="020F0502020204030204" pitchFamily="34" charset="0"/>
                <a:cs typeface="Times New Roman" panose="02020603050405020304" pitchFamily="18" charset="0"/>
              </a:rPr>
              <a:t>atención de alertas preventivas reportadas. </a:t>
            </a:r>
            <a:endParaRPr lang="es-CO" dirty="0">
              <a:solidFill>
                <a:srgbClr val="002060"/>
              </a:solidFill>
              <a:latin typeface="Montserrat" panose="00000500000000000000" pitchFamily="2" charset="0"/>
            </a:endParaRPr>
          </a:p>
        </p:txBody>
      </p:sp>
    </p:spTree>
    <p:extLst>
      <p:ext uri="{BB962C8B-B14F-4D97-AF65-F5344CB8AC3E}">
        <p14:creationId xmlns:p14="http://schemas.microsoft.com/office/powerpoint/2010/main" val="3940722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909211" y="192220"/>
            <a:ext cx="10947510" cy="504000"/>
          </a:xfrm>
          <a:solidFill>
            <a:srgbClr val="0070C0"/>
          </a:solidFill>
        </p:spPr>
        <p:txBody>
          <a:bodyPr anchor="ctr">
            <a:normAutofit/>
          </a:bodyPr>
          <a:lstStyle/>
          <a:p>
            <a:r>
              <a:rPr lang="es-CO" b="0" i="0" dirty="0" smtClean="0">
                <a:solidFill>
                  <a:schemeClr val="bg1"/>
                </a:solidFill>
                <a:latin typeface="Arial" panose="020B0604020202020204" pitchFamily="34" charset="0"/>
                <a:cs typeface="Arial" panose="020B0604020202020204" pitchFamily="34" charset="0"/>
              </a:rPr>
              <a:t> </a:t>
            </a:r>
            <a:endParaRPr lang="es-CO" b="0" i="0" dirty="0">
              <a:solidFill>
                <a:schemeClr val="bg1"/>
              </a:solidFill>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AB9BBB21-55D4-C442-88EC-79B61A550E22}"/>
              </a:ext>
            </a:extLst>
          </p:cNvPr>
          <p:cNvSpPr/>
          <p:nvPr/>
        </p:nvSpPr>
        <p:spPr>
          <a:xfrm>
            <a:off x="405210" y="192220"/>
            <a:ext cx="504000" cy="50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 name="Imagen 9">
            <a:extLst>
              <a:ext uri="{FF2B5EF4-FFF2-40B4-BE49-F238E27FC236}">
                <a16:creationId xmlns:a16="http://schemas.microsoft.com/office/drawing/2014/main" id="{59C44833-5CA0-9441-A014-2990F74FBE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24" y="5056633"/>
            <a:ext cx="4145316" cy="1801368"/>
          </a:xfrm>
          <a:prstGeom prst="rect">
            <a:avLst/>
          </a:prstGeom>
        </p:spPr>
      </p:pic>
      <p:pic>
        <p:nvPicPr>
          <p:cNvPr id="7" name="Imagen 6">
            <a:extLst>
              <a:ext uri="{FF2B5EF4-FFF2-40B4-BE49-F238E27FC236}">
                <a16:creationId xmlns:a16="http://schemas.microsoft.com/office/drawing/2014/main" id="{77B5C408-F52E-E844-9E98-B9DD487DEC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211" y="6107179"/>
            <a:ext cx="2641090" cy="524641"/>
          </a:xfrm>
          <a:prstGeom prst="rect">
            <a:avLst/>
          </a:prstGeom>
        </p:spPr>
      </p:pic>
      <p:sp>
        <p:nvSpPr>
          <p:cNvPr id="22" name="Título 1"/>
          <p:cNvSpPr txBox="1">
            <a:spLocks/>
          </p:cNvSpPr>
          <p:nvPr/>
        </p:nvSpPr>
        <p:spPr>
          <a:xfrm>
            <a:off x="831850" y="1709738"/>
            <a:ext cx="10515600" cy="2852737"/>
          </a:xfrm>
          <a:prstGeom prst="rect">
            <a:avLst/>
          </a:prstGeom>
        </p:spPr>
        <p:txBody>
          <a:bodyPr anchor="b"/>
          <a:lstStyle>
            <a:lvl1pPr algn="l" defTabSz="914400" rtl="0" eaLnBrk="1" latinLnBrk="0" hangingPunct="1">
              <a:lnSpc>
                <a:spcPct val="90000"/>
              </a:lnSpc>
              <a:spcBef>
                <a:spcPct val="0"/>
              </a:spcBef>
              <a:buNone/>
              <a:defRPr sz="2800" b="1" i="1" u="none" kern="1200">
                <a:solidFill>
                  <a:schemeClr val="accent6">
                    <a:lumMod val="75000"/>
                  </a:schemeClr>
                </a:solidFill>
                <a:latin typeface="+mn-lt"/>
                <a:ea typeface="+mj-ea"/>
                <a:cs typeface="+mj-cs"/>
              </a:defRPr>
            </a:lvl1pPr>
          </a:lstStyle>
          <a:p>
            <a:pPr algn="r"/>
            <a:r>
              <a:rPr lang="es-CO" sz="6000" i="0" dirty="0" smtClean="0">
                <a:solidFill>
                  <a:schemeClr val="accent5">
                    <a:lumMod val="75000"/>
                  </a:schemeClr>
                </a:solidFill>
              </a:rPr>
              <a:t>¿Qué encontramos?</a:t>
            </a:r>
            <a:endParaRPr lang="es-CO" sz="6000" i="0" dirty="0">
              <a:solidFill>
                <a:schemeClr val="accent5">
                  <a:lumMod val="75000"/>
                </a:schemeClr>
              </a:solidFill>
            </a:endParaRPr>
          </a:p>
        </p:txBody>
      </p:sp>
    </p:spTree>
    <p:extLst>
      <p:ext uri="{BB962C8B-B14F-4D97-AF65-F5344CB8AC3E}">
        <p14:creationId xmlns:p14="http://schemas.microsoft.com/office/powerpoint/2010/main" val="3948688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ángulo 58">
            <a:extLst>
              <a:ext uri="{FF2B5EF4-FFF2-40B4-BE49-F238E27FC236}">
                <a16:creationId xmlns:a16="http://schemas.microsoft.com/office/drawing/2014/main" id="{691D65A5-A779-4E48-AECD-7E5C7993A167}"/>
              </a:ext>
            </a:extLst>
          </p:cNvPr>
          <p:cNvSpPr/>
          <p:nvPr/>
        </p:nvSpPr>
        <p:spPr>
          <a:xfrm>
            <a:off x="0" y="-7676"/>
            <a:ext cx="12192000" cy="6858000"/>
          </a:xfrm>
          <a:prstGeom prst="rect">
            <a:avLst/>
          </a:prstGeom>
          <a:solidFill>
            <a:srgbClr val="8BC44A">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Marcador de número de diapositiva 1"/>
          <p:cNvSpPr>
            <a:spLocks noGrp="1"/>
          </p:cNvSpPr>
          <p:nvPr>
            <p:ph type="sldNum" sz="quarter" idx="12"/>
          </p:nvPr>
        </p:nvSpPr>
        <p:spPr>
          <a:xfrm>
            <a:off x="11611020" y="6449257"/>
            <a:ext cx="580980" cy="365125"/>
          </a:xfrm>
        </p:spPr>
        <p:txBody>
          <a:bodyPr/>
          <a:lstStyle/>
          <a:p>
            <a:fld id="{A8C60B07-C8AD-42C9-BC75-A9155279C204}" type="slidenum">
              <a:rPr lang="es-CO" smtClean="0"/>
              <a:t>30</a:t>
            </a:fld>
            <a:endParaRPr lang="es-CO" dirty="0"/>
          </a:p>
        </p:txBody>
      </p:sp>
      <p:sp>
        <p:nvSpPr>
          <p:cNvPr id="6" name="Título 4"/>
          <p:cNvSpPr txBox="1">
            <a:spLocks/>
          </p:cNvSpPr>
          <p:nvPr/>
        </p:nvSpPr>
        <p:spPr>
          <a:xfrm>
            <a:off x="789647" y="192220"/>
            <a:ext cx="10994985" cy="504000"/>
          </a:xfrm>
          <a:prstGeom prst="rect">
            <a:avLst/>
          </a:prstGeom>
          <a:solidFill>
            <a:srgbClr val="5B862E"/>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000" b="1" dirty="0" smtClean="0">
                <a:solidFill>
                  <a:schemeClr val="bg1"/>
                </a:solidFill>
                <a:latin typeface="Arial" panose="020B0604020202020204" pitchFamily="34" charset="0"/>
                <a:cs typeface="Arial" panose="020B0604020202020204" pitchFamily="34" charset="0"/>
              </a:rPr>
              <a:t>2. Promoción </a:t>
            </a:r>
            <a:r>
              <a:rPr lang="es-CO" sz="2000" b="1" dirty="0">
                <a:solidFill>
                  <a:schemeClr val="bg1"/>
                </a:solidFill>
                <a:latin typeface="Arial" panose="020B0604020202020204" pitchFamily="34" charset="0"/>
                <a:cs typeface="Arial" panose="020B0604020202020204" pitchFamily="34" charset="0"/>
              </a:rPr>
              <a:t>de la Legalidad y Emprendimiento en el Sector del Transporte</a:t>
            </a:r>
            <a:endParaRPr lang="es-CO" sz="2000" dirty="0">
              <a:solidFill>
                <a:schemeClr val="bg1"/>
              </a:solidFill>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AB9BBB21-55D4-C442-88EC-79B61A550E22}"/>
              </a:ext>
            </a:extLst>
          </p:cNvPr>
          <p:cNvSpPr/>
          <p:nvPr/>
        </p:nvSpPr>
        <p:spPr>
          <a:xfrm>
            <a:off x="285647" y="192220"/>
            <a:ext cx="504000" cy="504000"/>
          </a:xfrm>
          <a:prstGeom prst="rect">
            <a:avLst/>
          </a:prstGeom>
          <a:solidFill>
            <a:srgbClr val="8BC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8BC44A"/>
              </a:solidFill>
            </a:endParaRPr>
          </a:p>
        </p:txBody>
      </p:sp>
      <p:pic>
        <p:nvPicPr>
          <p:cNvPr id="8" name="Imagen 7">
            <a:extLst>
              <a:ext uri="{FF2B5EF4-FFF2-40B4-BE49-F238E27FC236}">
                <a16:creationId xmlns:a16="http://schemas.microsoft.com/office/drawing/2014/main" id="{59C44833-5CA0-9441-A014-2990F74FBE33}"/>
              </a:ext>
            </a:extLst>
          </p:cNvPr>
          <p:cNvPicPr>
            <a:picLocks noChangeAspect="1"/>
          </p:cNvPicPr>
          <p:nvPr/>
        </p:nvPicPr>
        <p:blipFill rotWithShape="1">
          <a:blip r:embed="rId2">
            <a:extLst>
              <a:ext uri="{28A0092B-C50C-407E-A947-70E740481C1C}">
                <a14:useLocalDpi xmlns:a14="http://schemas.microsoft.com/office/drawing/2010/main" val="0"/>
              </a:ext>
            </a:extLst>
          </a:blip>
          <a:srcRect l="1" r="1566" b="4445"/>
          <a:stretch/>
        </p:blipFill>
        <p:spPr>
          <a:xfrm flipH="1">
            <a:off x="0" y="5056633"/>
            <a:ext cx="4933990" cy="1801368"/>
          </a:xfrm>
          <a:prstGeom prst="rect">
            <a:avLst/>
          </a:prstGeom>
        </p:spPr>
      </p:pic>
      <p:pic>
        <p:nvPicPr>
          <p:cNvPr id="9" name="Imagen 8">
            <a:extLst>
              <a:ext uri="{FF2B5EF4-FFF2-40B4-BE49-F238E27FC236}">
                <a16:creationId xmlns:a16="http://schemas.microsoft.com/office/drawing/2014/main" id="{77B5C408-F52E-E844-9E98-B9DD487DE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483" y="6107179"/>
            <a:ext cx="2641090" cy="524641"/>
          </a:xfrm>
          <a:prstGeom prst="rect">
            <a:avLst/>
          </a:prstGeom>
        </p:spPr>
      </p:pic>
      <p:sp>
        <p:nvSpPr>
          <p:cNvPr id="18" name="Rectángulo 17"/>
          <p:cNvSpPr/>
          <p:nvPr/>
        </p:nvSpPr>
        <p:spPr>
          <a:xfrm>
            <a:off x="789647" y="1023789"/>
            <a:ext cx="4124114" cy="461665"/>
          </a:xfrm>
          <a:prstGeom prst="rect">
            <a:avLst/>
          </a:prstGeom>
          <a:ln w="28575">
            <a:solidFill>
              <a:srgbClr val="009999"/>
            </a:solidFill>
          </a:ln>
          <a:effectLst>
            <a:glow rad="63500">
              <a:schemeClr val="accent3">
                <a:satMod val="175000"/>
                <a:alpha val="40000"/>
              </a:schemeClr>
            </a:glow>
          </a:effectLst>
        </p:spPr>
        <p:txBody>
          <a:bodyPr wrap="square">
            <a:spAutoFit/>
          </a:bodyPr>
          <a:lstStyle/>
          <a:p>
            <a:pPr algn="ctr"/>
            <a:r>
              <a:rPr lang="es-CO" sz="2400" b="1" dirty="0" smtClean="0">
                <a:solidFill>
                  <a:schemeClr val="bg1">
                    <a:lumMod val="50000"/>
                  </a:schemeClr>
                </a:solidFill>
                <a:latin typeface="Arial Narrow" panose="020B0606020202030204" pitchFamily="34" charset="0"/>
                <a:ea typeface="Calibri" panose="020F0502020204030204" pitchFamily="34" charset="0"/>
                <a:cs typeface="Times New Roman" panose="02020603050405020304" pitchFamily="18" charset="0"/>
              </a:rPr>
              <a:t>RESULTADOS ALCANZADOS</a:t>
            </a:r>
            <a:endParaRPr lang="es-CO" sz="2400" b="1" dirty="0">
              <a:solidFill>
                <a:schemeClr val="bg1">
                  <a:lumMod val="50000"/>
                </a:schemeClr>
              </a:solidFill>
            </a:endParaRPr>
          </a:p>
        </p:txBody>
      </p:sp>
      <p:sp>
        <p:nvSpPr>
          <p:cNvPr id="19" name="Rectángulo 18"/>
          <p:cNvSpPr/>
          <p:nvPr/>
        </p:nvSpPr>
        <p:spPr>
          <a:xfrm>
            <a:off x="1352779" y="2781067"/>
            <a:ext cx="2609074" cy="981423"/>
          </a:xfrm>
          <a:prstGeom prst="rect">
            <a:avLst/>
          </a:prstGeom>
        </p:spPr>
        <p:txBody>
          <a:bodyPr wrap="square">
            <a:spAutoFit/>
          </a:bodyPr>
          <a:lstStyle/>
          <a:p>
            <a:pPr>
              <a:lnSpc>
                <a:spcPct val="107000"/>
              </a:lnSpc>
              <a:spcAft>
                <a:spcPts val="800"/>
              </a:spcAft>
            </a:pPr>
            <a:r>
              <a:rPr lang="es-ES" dirty="0" smtClean="0">
                <a:latin typeface="Montserrat" panose="00000500000000000000" pitchFamily="2" charset="0"/>
                <a:ea typeface="Calibri" panose="020F0502020204030204" pitchFamily="34" charset="0"/>
                <a:cs typeface="Times New Roman" panose="02020603050405020304" pitchFamily="18" charset="0"/>
              </a:rPr>
              <a:t>Acciones de educación y prevención</a:t>
            </a:r>
            <a:endParaRPr lang="es-CO" sz="1600" dirty="0">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3" name="CuadroTexto 2"/>
          <p:cNvSpPr txBox="1"/>
          <p:nvPr/>
        </p:nvSpPr>
        <p:spPr>
          <a:xfrm>
            <a:off x="7979402" y="1408416"/>
            <a:ext cx="3922108" cy="861774"/>
          </a:xfrm>
          <a:prstGeom prst="rect">
            <a:avLst/>
          </a:prstGeom>
          <a:noFill/>
        </p:spPr>
        <p:txBody>
          <a:bodyPr wrap="square" rtlCol="0">
            <a:spAutoFit/>
          </a:bodyPr>
          <a:lstStyle/>
          <a:p>
            <a:pPr algn="ctr"/>
            <a:r>
              <a:rPr lang="es-CO" sz="3200" b="1" dirty="0" smtClean="0">
                <a:solidFill>
                  <a:srgbClr val="18601D"/>
                </a:solidFill>
                <a:latin typeface="Montserrat" panose="00000500000000000000" pitchFamily="2" charset="0"/>
              </a:rPr>
              <a:t>12755</a:t>
            </a:r>
          </a:p>
          <a:p>
            <a:pPr algn="ctr"/>
            <a:r>
              <a:rPr lang="es-CO" dirty="0" smtClean="0">
                <a:latin typeface="Montserrat" panose="00000500000000000000" pitchFamily="2" charset="0"/>
              </a:rPr>
              <a:t>Actores viales sensibilizados</a:t>
            </a:r>
          </a:p>
        </p:txBody>
      </p:sp>
      <p:pic>
        <p:nvPicPr>
          <p:cNvPr id="5" name="Imagen 4"/>
          <p:cNvPicPr>
            <a:picLocks noChangeAspect="1"/>
          </p:cNvPicPr>
          <p:nvPr/>
        </p:nvPicPr>
        <p:blipFill rotWithShape="1">
          <a:blip r:embed="rId4">
            <a:clrChange>
              <a:clrFrom>
                <a:srgbClr val="FFFFFF"/>
              </a:clrFrom>
              <a:clrTo>
                <a:srgbClr val="FFFFFF">
                  <a:alpha val="0"/>
                </a:srgbClr>
              </a:clrTo>
            </a:clrChange>
          </a:blip>
          <a:srcRect l="65287" t="51978" r="25263" b="34372"/>
          <a:stretch/>
        </p:blipFill>
        <p:spPr>
          <a:xfrm>
            <a:off x="3131972" y="2659543"/>
            <a:ext cx="1152128" cy="936104"/>
          </a:xfrm>
          <a:prstGeom prst="rect">
            <a:avLst/>
          </a:prstGeom>
        </p:spPr>
      </p:pic>
      <p:graphicFrame>
        <p:nvGraphicFramePr>
          <p:cNvPr id="10" name="Tabla 9"/>
          <p:cNvGraphicFramePr>
            <a:graphicFrameLocks noGrp="1"/>
          </p:cNvGraphicFramePr>
          <p:nvPr>
            <p:extLst>
              <p:ext uri="{D42A27DB-BD31-4B8C-83A1-F6EECF244321}">
                <p14:modId xmlns:p14="http://schemas.microsoft.com/office/powerpoint/2010/main" val="3257100110"/>
              </p:ext>
            </p:extLst>
          </p:nvPr>
        </p:nvGraphicFramePr>
        <p:xfrm>
          <a:off x="5381784" y="816232"/>
          <a:ext cx="2088232" cy="1539240"/>
        </p:xfrm>
        <a:graphic>
          <a:graphicData uri="http://schemas.openxmlformats.org/drawingml/2006/table">
            <a:tbl>
              <a:tblPr>
                <a:tableStyleId>{0505E3EF-67EA-436B-97B2-0124C06EBD24}</a:tableStyleId>
              </a:tblPr>
              <a:tblGrid>
                <a:gridCol w="2088232">
                  <a:extLst>
                    <a:ext uri="{9D8B030D-6E8A-4147-A177-3AD203B41FA5}">
                      <a16:colId xmlns:a16="http://schemas.microsoft.com/office/drawing/2014/main" val="20000"/>
                    </a:ext>
                  </a:extLst>
                </a:gridCol>
              </a:tblGrid>
              <a:tr h="190500">
                <a:tc>
                  <a:txBody>
                    <a:bodyPr/>
                    <a:lstStyle/>
                    <a:p>
                      <a:pPr algn="ctr" fontAlgn="ctr"/>
                      <a:r>
                        <a:rPr lang="es-CO" sz="1200" b="1" u="none" strike="noStrike" dirty="0" smtClean="0">
                          <a:solidFill>
                            <a:schemeClr val="bg1"/>
                          </a:solidFill>
                          <a:effectLst/>
                          <a:latin typeface="Montserrat" panose="00000500000000000000" pitchFamily="2" charset="0"/>
                        </a:rPr>
                        <a:t>MUNICIPIOS</a:t>
                      </a:r>
                      <a:endParaRPr lang="es-CO" sz="1200" b="1" i="0" u="none" strike="noStrike" dirty="0">
                        <a:solidFill>
                          <a:schemeClr val="bg1"/>
                        </a:solidFill>
                        <a:effectLst/>
                        <a:latin typeface="Montserrat" panose="00000500000000000000" pitchFamily="2"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74B95E"/>
                    </a:solidFill>
                  </a:tcPr>
                </a:tc>
                <a:extLst>
                  <a:ext uri="{0D108BD9-81ED-4DB2-BD59-A6C34878D82A}">
                    <a16:rowId xmlns:a16="http://schemas.microsoft.com/office/drawing/2014/main" val="10000"/>
                  </a:ext>
                </a:extLst>
              </a:tr>
              <a:tr h="190500">
                <a:tc>
                  <a:txBody>
                    <a:bodyPr/>
                    <a:lstStyle/>
                    <a:p>
                      <a:pPr algn="l" fontAlgn="b"/>
                      <a:r>
                        <a:rPr lang="es-CO" sz="1200" u="none" strike="noStrike">
                          <a:effectLst/>
                          <a:latin typeface="Montserrat" panose="00000500000000000000" pitchFamily="2" charset="0"/>
                        </a:rPr>
                        <a:t>Bucaramanga</a:t>
                      </a:r>
                      <a:endParaRPr lang="es-CO" sz="1200" b="0" i="0" u="none" strike="noStrike">
                        <a:solidFill>
                          <a:srgbClr val="000000"/>
                        </a:solidFill>
                        <a:effectLst/>
                        <a:latin typeface="Montserrat" panose="00000500000000000000" pitchFamily="2" charset="0"/>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es-CO" sz="1200" u="none" strike="noStrike">
                          <a:effectLst/>
                          <a:latin typeface="Montserrat" panose="00000500000000000000" pitchFamily="2" charset="0"/>
                        </a:rPr>
                        <a:t>Valledupar</a:t>
                      </a:r>
                      <a:endParaRPr lang="es-CO" sz="1200" b="0" i="0" u="none" strike="noStrike">
                        <a:solidFill>
                          <a:srgbClr val="000000"/>
                        </a:solidFill>
                        <a:effectLst/>
                        <a:latin typeface="Montserrat" panose="00000500000000000000" pitchFamily="2" charset="0"/>
                      </a:endParaRPr>
                    </a:p>
                  </a:txBody>
                  <a:tcPr marL="9525" marR="9525" marT="9525" marB="0" anchor="b"/>
                </a:tc>
                <a:extLst>
                  <a:ext uri="{0D108BD9-81ED-4DB2-BD59-A6C34878D82A}">
                    <a16:rowId xmlns:a16="http://schemas.microsoft.com/office/drawing/2014/main" val="10002"/>
                  </a:ext>
                </a:extLst>
              </a:tr>
              <a:tr h="190500">
                <a:tc>
                  <a:txBody>
                    <a:bodyPr/>
                    <a:lstStyle/>
                    <a:p>
                      <a:pPr algn="l" fontAlgn="b"/>
                      <a:r>
                        <a:rPr lang="es-CO" sz="1200" u="none" strike="noStrike">
                          <a:effectLst/>
                          <a:latin typeface="Montserrat" panose="00000500000000000000" pitchFamily="2" charset="0"/>
                        </a:rPr>
                        <a:t>Palmira</a:t>
                      </a:r>
                      <a:endParaRPr lang="es-CO" sz="1200" b="0" i="0" u="none" strike="noStrike">
                        <a:solidFill>
                          <a:srgbClr val="000000"/>
                        </a:solidFill>
                        <a:effectLst/>
                        <a:latin typeface="Montserrat" panose="00000500000000000000" pitchFamily="2" charset="0"/>
                      </a:endParaRPr>
                    </a:p>
                  </a:txBody>
                  <a:tcPr marL="9525" marR="9525" marT="9525" marB="0" anchor="b"/>
                </a:tc>
                <a:extLst>
                  <a:ext uri="{0D108BD9-81ED-4DB2-BD59-A6C34878D82A}">
                    <a16:rowId xmlns:a16="http://schemas.microsoft.com/office/drawing/2014/main" val="10003"/>
                  </a:ext>
                </a:extLst>
              </a:tr>
              <a:tr h="190500">
                <a:tc>
                  <a:txBody>
                    <a:bodyPr/>
                    <a:lstStyle/>
                    <a:p>
                      <a:pPr algn="l" fontAlgn="b"/>
                      <a:r>
                        <a:rPr lang="es-CO" sz="1200" u="none" strike="noStrike">
                          <a:effectLst/>
                          <a:latin typeface="Montserrat" panose="00000500000000000000" pitchFamily="2" charset="0"/>
                        </a:rPr>
                        <a:t>Jamundí</a:t>
                      </a:r>
                      <a:endParaRPr lang="es-CO" sz="1200" b="0" i="0" u="none" strike="noStrike">
                        <a:solidFill>
                          <a:srgbClr val="000000"/>
                        </a:solidFill>
                        <a:effectLst/>
                        <a:latin typeface="Montserrat" panose="00000500000000000000" pitchFamily="2" charset="0"/>
                      </a:endParaRPr>
                    </a:p>
                  </a:txBody>
                  <a:tcPr marL="9525" marR="9525" marT="9525" marB="0" anchor="b"/>
                </a:tc>
                <a:extLst>
                  <a:ext uri="{0D108BD9-81ED-4DB2-BD59-A6C34878D82A}">
                    <a16:rowId xmlns:a16="http://schemas.microsoft.com/office/drawing/2014/main" val="10004"/>
                  </a:ext>
                </a:extLst>
              </a:tr>
              <a:tr h="190500">
                <a:tc>
                  <a:txBody>
                    <a:bodyPr/>
                    <a:lstStyle/>
                    <a:p>
                      <a:pPr algn="l" fontAlgn="b"/>
                      <a:r>
                        <a:rPr lang="es-CO" sz="1200" u="none" strike="noStrike">
                          <a:effectLst/>
                          <a:latin typeface="Montserrat" panose="00000500000000000000" pitchFamily="2" charset="0"/>
                        </a:rPr>
                        <a:t>Soacha</a:t>
                      </a:r>
                      <a:endParaRPr lang="es-CO" sz="1200" b="0" i="0" u="none" strike="noStrike">
                        <a:solidFill>
                          <a:srgbClr val="000000"/>
                        </a:solidFill>
                        <a:effectLst/>
                        <a:latin typeface="Montserrat" panose="00000500000000000000" pitchFamily="2" charset="0"/>
                      </a:endParaRPr>
                    </a:p>
                  </a:txBody>
                  <a:tcPr marL="9525" marR="9525" marT="9525" marB="0" anchor="b"/>
                </a:tc>
                <a:extLst>
                  <a:ext uri="{0D108BD9-81ED-4DB2-BD59-A6C34878D82A}">
                    <a16:rowId xmlns:a16="http://schemas.microsoft.com/office/drawing/2014/main" val="10005"/>
                  </a:ext>
                </a:extLst>
              </a:tr>
              <a:tr h="190500">
                <a:tc>
                  <a:txBody>
                    <a:bodyPr/>
                    <a:lstStyle/>
                    <a:p>
                      <a:pPr algn="l" fontAlgn="b"/>
                      <a:r>
                        <a:rPr lang="es-CO" sz="1200" u="none" strike="noStrike">
                          <a:effectLst/>
                          <a:latin typeface="Montserrat" panose="00000500000000000000" pitchFamily="2" charset="0"/>
                        </a:rPr>
                        <a:t>Montería</a:t>
                      </a:r>
                      <a:endParaRPr lang="es-CO" sz="1200" b="0" i="0" u="none" strike="noStrike">
                        <a:solidFill>
                          <a:srgbClr val="000000"/>
                        </a:solidFill>
                        <a:effectLst/>
                        <a:latin typeface="Montserrat" panose="00000500000000000000" pitchFamily="2" charset="0"/>
                      </a:endParaRPr>
                    </a:p>
                  </a:txBody>
                  <a:tcPr marL="9525" marR="9525" marT="9525" marB="0" anchor="b"/>
                </a:tc>
                <a:extLst>
                  <a:ext uri="{0D108BD9-81ED-4DB2-BD59-A6C34878D82A}">
                    <a16:rowId xmlns:a16="http://schemas.microsoft.com/office/drawing/2014/main" val="10006"/>
                  </a:ext>
                </a:extLst>
              </a:tr>
              <a:tr h="190500">
                <a:tc>
                  <a:txBody>
                    <a:bodyPr/>
                    <a:lstStyle/>
                    <a:p>
                      <a:pPr algn="l" fontAlgn="b"/>
                      <a:r>
                        <a:rPr lang="es-CO" sz="1200" u="none" strike="noStrike" dirty="0">
                          <a:effectLst/>
                          <a:latin typeface="Montserrat" panose="00000500000000000000" pitchFamily="2" charset="0"/>
                        </a:rPr>
                        <a:t>Floridablanca</a:t>
                      </a:r>
                      <a:endParaRPr lang="es-CO" sz="1200" b="0" i="0" u="none" strike="noStrike" dirty="0">
                        <a:solidFill>
                          <a:srgbClr val="000000"/>
                        </a:solidFill>
                        <a:effectLst/>
                        <a:latin typeface="Montserrat" panose="00000500000000000000" pitchFamily="2" charset="0"/>
                      </a:endParaRPr>
                    </a:p>
                  </a:txBody>
                  <a:tcPr marL="9525" marR="9525" marT="9525" marB="0" anchor="b"/>
                </a:tc>
                <a:extLst>
                  <a:ext uri="{0D108BD9-81ED-4DB2-BD59-A6C34878D82A}">
                    <a16:rowId xmlns:a16="http://schemas.microsoft.com/office/drawing/2014/main" val="10007"/>
                  </a:ext>
                </a:extLst>
              </a:tr>
            </a:tbl>
          </a:graphicData>
        </a:graphic>
      </p:graphicFrame>
      <p:sp>
        <p:nvSpPr>
          <p:cNvPr id="14" name="Rectángulo 13"/>
          <p:cNvSpPr/>
          <p:nvPr/>
        </p:nvSpPr>
        <p:spPr>
          <a:xfrm>
            <a:off x="7032104" y="3483596"/>
            <a:ext cx="700833" cy="369332"/>
          </a:xfrm>
          <a:prstGeom prst="rect">
            <a:avLst/>
          </a:prstGeom>
        </p:spPr>
        <p:txBody>
          <a:bodyPr wrap="none">
            <a:spAutoFit/>
          </a:bodyPr>
          <a:lstStyle/>
          <a:p>
            <a:r>
              <a:rPr lang="es-CO" b="1" dirty="0" smtClean="0">
                <a:solidFill>
                  <a:srgbClr val="18601D"/>
                </a:solidFill>
                <a:latin typeface="Montserrat" panose="00000500000000000000" pitchFamily="2" charset="0"/>
              </a:rPr>
              <a:t>1736</a:t>
            </a:r>
            <a:endParaRPr lang="es-CO" dirty="0"/>
          </a:p>
        </p:txBody>
      </p:sp>
      <p:sp>
        <p:nvSpPr>
          <p:cNvPr id="28" name="Rectángulo 27"/>
          <p:cNvSpPr/>
          <p:nvPr/>
        </p:nvSpPr>
        <p:spPr>
          <a:xfrm>
            <a:off x="8056845" y="3464120"/>
            <a:ext cx="715260" cy="369332"/>
          </a:xfrm>
          <a:prstGeom prst="rect">
            <a:avLst/>
          </a:prstGeom>
        </p:spPr>
        <p:txBody>
          <a:bodyPr wrap="none">
            <a:spAutoFit/>
          </a:bodyPr>
          <a:lstStyle/>
          <a:p>
            <a:r>
              <a:rPr lang="es-CO" b="1" dirty="0" smtClean="0">
                <a:solidFill>
                  <a:srgbClr val="18601D"/>
                </a:solidFill>
                <a:latin typeface="Montserrat" panose="00000500000000000000" pitchFamily="2" charset="0"/>
              </a:rPr>
              <a:t>1360</a:t>
            </a:r>
            <a:endParaRPr lang="es-CO" dirty="0"/>
          </a:p>
        </p:txBody>
      </p:sp>
      <p:sp>
        <p:nvSpPr>
          <p:cNvPr id="29" name="Rectángulo 28"/>
          <p:cNvSpPr/>
          <p:nvPr/>
        </p:nvSpPr>
        <p:spPr>
          <a:xfrm>
            <a:off x="9063014" y="3460717"/>
            <a:ext cx="726481" cy="369332"/>
          </a:xfrm>
          <a:prstGeom prst="rect">
            <a:avLst/>
          </a:prstGeom>
        </p:spPr>
        <p:txBody>
          <a:bodyPr wrap="none">
            <a:spAutoFit/>
          </a:bodyPr>
          <a:lstStyle/>
          <a:p>
            <a:r>
              <a:rPr lang="es-CO" b="1" dirty="0" smtClean="0">
                <a:solidFill>
                  <a:srgbClr val="18601D"/>
                </a:solidFill>
                <a:latin typeface="Montserrat" panose="00000500000000000000" pitchFamily="2" charset="0"/>
              </a:rPr>
              <a:t>1898</a:t>
            </a:r>
            <a:endParaRPr lang="es-CO" dirty="0"/>
          </a:p>
        </p:txBody>
      </p:sp>
      <p:sp>
        <p:nvSpPr>
          <p:cNvPr id="31" name="Rectángulo 30"/>
          <p:cNvSpPr/>
          <p:nvPr/>
        </p:nvSpPr>
        <p:spPr>
          <a:xfrm>
            <a:off x="10088566" y="3447323"/>
            <a:ext cx="721672" cy="369332"/>
          </a:xfrm>
          <a:prstGeom prst="rect">
            <a:avLst/>
          </a:prstGeom>
        </p:spPr>
        <p:txBody>
          <a:bodyPr wrap="none">
            <a:spAutoFit/>
          </a:bodyPr>
          <a:lstStyle/>
          <a:p>
            <a:r>
              <a:rPr lang="es-CO" b="1" dirty="0" smtClean="0">
                <a:solidFill>
                  <a:srgbClr val="18601D"/>
                </a:solidFill>
                <a:latin typeface="Montserrat" panose="00000500000000000000" pitchFamily="2" charset="0"/>
              </a:rPr>
              <a:t>6017</a:t>
            </a:r>
            <a:endParaRPr lang="es-CO" dirty="0"/>
          </a:p>
        </p:txBody>
      </p:sp>
      <p:sp>
        <p:nvSpPr>
          <p:cNvPr id="32" name="Rectángulo 31"/>
          <p:cNvSpPr/>
          <p:nvPr/>
        </p:nvSpPr>
        <p:spPr>
          <a:xfrm>
            <a:off x="11098228" y="3460717"/>
            <a:ext cx="744114" cy="369332"/>
          </a:xfrm>
          <a:prstGeom prst="rect">
            <a:avLst/>
          </a:prstGeom>
        </p:spPr>
        <p:txBody>
          <a:bodyPr wrap="none">
            <a:spAutoFit/>
          </a:bodyPr>
          <a:lstStyle/>
          <a:p>
            <a:r>
              <a:rPr lang="es-CO" b="1" dirty="0" smtClean="0">
                <a:solidFill>
                  <a:srgbClr val="18601D"/>
                </a:solidFill>
                <a:latin typeface="Montserrat" panose="00000500000000000000" pitchFamily="2" charset="0"/>
              </a:rPr>
              <a:t>1844</a:t>
            </a:r>
            <a:endParaRPr lang="es-CO" dirty="0"/>
          </a:p>
        </p:txBody>
      </p:sp>
      <p:sp>
        <p:nvSpPr>
          <p:cNvPr id="33" name="Cheurón 32"/>
          <p:cNvSpPr/>
          <p:nvPr/>
        </p:nvSpPr>
        <p:spPr>
          <a:xfrm>
            <a:off x="6173872" y="2820310"/>
            <a:ext cx="504056" cy="529601"/>
          </a:xfrm>
          <a:prstGeom prst="chevro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CO">
              <a:solidFill>
                <a:schemeClr val="tx1"/>
              </a:solidFill>
            </a:endParaRPr>
          </a:p>
        </p:txBody>
      </p:sp>
      <p:sp>
        <p:nvSpPr>
          <p:cNvPr id="35" name="Rectángulo 34"/>
          <p:cNvSpPr/>
          <p:nvPr/>
        </p:nvSpPr>
        <p:spPr>
          <a:xfrm>
            <a:off x="1356771" y="4416515"/>
            <a:ext cx="1426200" cy="685059"/>
          </a:xfrm>
          <a:prstGeom prst="rect">
            <a:avLst/>
          </a:prstGeom>
        </p:spPr>
        <p:txBody>
          <a:bodyPr wrap="square">
            <a:spAutoFit/>
          </a:bodyPr>
          <a:lstStyle/>
          <a:p>
            <a:pPr>
              <a:lnSpc>
                <a:spcPct val="107000"/>
              </a:lnSpc>
              <a:spcAft>
                <a:spcPts val="800"/>
              </a:spcAft>
            </a:pPr>
            <a:r>
              <a:rPr lang="es-ES" dirty="0" smtClean="0">
                <a:latin typeface="Montserrat" panose="00000500000000000000" pitchFamily="2" charset="0"/>
                <a:ea typeface="Calibri" panose="020F0502020204030204" pitchFamily="34" charset="0"/>
                <a:cs typeface="Times New Roman" panose="02020603050405020304" pitchFamily="18" charset="0"/>
              </a:rPr>
              <a:t>Acciones de control</a:t>
            </a:r>
            <a:endParaRPr lang="es-CO" sz="1600" dirty="0">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15" name="Rectángulo 14"/>
          <p:cNvSpPr/>
          <p:nvPr/>
        </p:nvSpPr>
        <p:spPr>
          <a:xfrm>
            <a:off x="3961853" y="2552323"/>
            <a:ext cx="2248824" cy="1415772"/>
          </a:xfrm>
          <a:prstGeom prst="rect">
            <a:avLst/>
          </a:prstGeom>
        </p:spPr>
        <p:txBody>
          <a:bodyPr wrap="square">
            <a:spAutoFit/>
          </a:bodyPr>
          <a:lstStyle/>
          <a:p>
            <a:pPr algn="ctr"/>
            <a:r>
              <a:rPr lang="es-CO" sz="3200" b="1" dirty="0">
                <a:solidFill>
                  <a:schemeClr val="tx2"/>
                </a:solidFill>
                <a:latin typeface="Montserrat" panose="00000500000000000000" pitchFamily="2" charset="0"/>
              </a:rPr>
              <a:t>980</a:t>
            </a:r>
          </a:p>
          <a:p>
            <a:pPr algn="ctr"/>
            <a:r>
              <a:rPr lang="es-CO" dirty="0">
                <a:latin typeface="Montserrat" panose="00000500000000000000" pitchFamily="2" charset="0"/>
              </a:rPr>
              <a:t>Jornadas informativas en seguridad vial</a:t>
            </a:r>
            <a:endParaRPr lang="es-CO" sz="1600" dirty="0">
              <a:latin typeface="Montserrat" panose="00000500000000000000" pitchFamily="2" charset="0"/>
            </a:endParaRPr>
          </a:p>
        </p:txBody>
      </p:sp>
      <p:sp>
        <p:nvSpPr>
          <p:cNvPr id="36" name="CuadroTexto 35"/>
          <p:cNvSpPr txBox="1"/>
          <p:nvPr/>
        </p:nvSpPr>
        <p:spPr>
          <a:xfrm>
            <a:off x="4015003" y="4494631"/>
            <a:ext cx="3922108" cy="861774"/>
          </a:xfrm>
          <a:prstGeom prst="rect">
            <a:avLst/>
          </a:prstGeom>
          <a:noFill/>
        </p:spPr>
        <p:txBody>
          <a:bodyPr wrap="square" rtlCol="0">
            <a:spAutoFit/>
          </a:bodyPr>
          <a:lstStyle/>
          <a:p>
            <a:pPr algn="ctr"/>
            <a:r>
              <a:rPr lang="es-CO" sz="3200" b="1" dirty="0" smtClean="0">
                <a:solidFill>
                  <a:srgbClr val="18601D"/>
                </a:solidFill>
                <a:latin typeface="Montserrat" panose="00000500000000000000" pitchFamily="2" charset="0"/>
              </a:rPr>
              <a:t>12457</a:t>
            </a:r>
          </a:p>
          <a:p>
            <a:pPr algn="ctr"/>
            <a:r>
              <a:rPr lang="es-CO" dirty="0" smtClean="0">
                <a:latin typeface="Montserrat" panose="00000500000000000000" pitchFamily="2" charset="0"/>
              </a:rPr>
              <a:t>Órdenes de comparendos</a:t>
            </a:r>
          </a:p>
        </p:txBody>
      </p:sp>
      <p:sp>
        <p:nvSpPr>
          <p:cNvPr id="37" name="Cheurón 36"/>
          <p:cNvSpPr/>
          <p:nvPr/>
        </p:nvSpPr>
        <p:spPr>
          <a:xfrm>
            <a:off x="3069792" y="4494243"/>
            <a:ext cx="504056" cy="529601"/>
          </a:xfrm>
          <a:prstGeom prst="chevron">
            <a:avLst/>
          </a:prstGeom>
          <a:solidFill>
            <a:schemeClr val="tx2"/>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s-CO">
              <a:solidFill>
                <a:schemeClr val="tx1"/>
              </a:solidFill>
            </a:endParaRPr>
          </a:p>
        </p:txBody>
      </p:sp>
      <p:sp>
        <p:nvSpPr>
          <p:cNvPr id="38" name="CuadroTexto 37"/>
          <p:cNvSpPr txBox="1"/>
          <p:nvPr/>
        </p:nvSpPr>
        <p:spPr>
          <a:xfrm>
            <a:off x="3953145" y="5526430"/>
            <a:ext cx="3922108" cy="861774"/>
          </a:xfrm>
          <a:prstGeom prst="rect">
            <a:avLst/>
          </a:prstGeom>
          <a:noFill/>
        </p:spPr>
        <p:txBody>
          <a:bodyPr wrap="square" rtlCol="0">
            <a:spAutoFit/>
          </a:bodyPr>
          <a:lstStyle/>
          <a:p>
            <a:pPr algn="ctr"/>
            <a:r>
              <a:rPr lang="es-CO" sz="3200" b="1" dirty="0" smtClean="0">
                <a:solidFill>
                  <a:srgbClr val="18601D"/>
                </a:solidFill>
                <a:latin typeface="Montserrat" panose="00000500000000000000" pitchFamily="2" charset="0"/>
              </a:rPr>
              <a:t>4526</a:t>
            </a:r>
          </a:p>
          <a:p>
            <a:pPr algn="ctr"/>
            <a:r>
              <a:rPr lang="es-CO" dirty="0" smtClean="0">
                <a:latin typeface="Montserrat" panose="00000500000000000000" pitchFamily="2" charset="0"/>
              </a:rPr>
              <a:t>Inmovilizaciones</a:t>
            </a:r>
          </a:p>
        </p:txBody>
      </p:sp>
      <p:sp>
        <p:nvSpPr>
          <p:cNvPr id="17" name="Rectángulo 16"/>
          <p:cNvSpPr/>
          <p:nvPr/>
        </p:nvSpPr>
        <p:spPr>
          <a:xfrm>
            <a:off x="7613066" y="4290346"/>
            <a:ext cx="4317207" cy="2308324"/>
          </a:xfrm>
          <a:prstGeom prst="rect">
            <a:avLst/>
          </a:prstGeom>
        </p:spPr>
        <p:txBody>
          <a:bodyPr wrap="none">
            <a:spAutoFit/>
          </a:bodyPr>
          <a:lstStyle/>
          <a:p>
            <a:pPr marL="285750" indent="-285750" fontAlgn="b">
              <a:buClr>
                <a:srgbClr val="74B95E"/>
              </a:buClr>
              <a:buFont typeface="Arial" panose="020B0604020202020204" pitchFamily="34" charset="0"/>
              <a:buChar char="•"/>
            </a:pPr>
            <a:r>
              <a:rPr lang="es-CO" dirty="0">
                <a:latin typeface="Montserrat" panose="00000500000000000000" pitchFamily="2" charset="0"/>
              </a:rPr>
              <a:t>Exceso de </a:t>
            </a:r>
            <a:r>
              <a:rPr lang="es-CO" dirty="0" smtClean="0">
                <a:latin typeface="Montserrat" panose="00000500000000000000" pitchFamily="2" charset="0"/>
              </a:rPr>
              <a:t>velocidad</a:t>
            </a:r>
            <a:r>
              <a:rPr lang="es-CO" b="1" dirty="0" smtClean="0">
                <a:solidFill>
                  <a:schemeClr val="tx2"/>
                </a:solidFill>
                <a:latin typeface="Montserrat" panose="00000500000000000000" pitchFamily="2" charset="0"/>
              </a:rPr>
              <a:t> </a:t>
            </a:r>
            <a:r>
              <a:rPr lang="es-CO" b="1" dirty="0">
                <a:solidFill>
                  <a:schemeClr val="tx2"/>
                </a:solidFill>
                <a:latin typeface="Montserrat" panose="00000500000000000000" pitchFamily="2" charset="0"/>
              </a:rPr>
              <a:t>1324</a:t>
            </a:r>
            <a:endParaRPr lang="es-CO" b="1" dirty="0" smtClean="0">
              <a:solidFill>
                <a:schemeClr val="tx2"/>
              </a:solidFill>
              <a:latin typeface="Montserrat" panose="00000500000000000000" pitchFamily="2" charset="0"/>
            </a:endParaRPr>
          </a:p>
          <a:p>
            <a:pPr marL="285750" indent="-285750" fontAlgn="b">
              <a:buClr>
                <a:srgbClr val="74B95E"/>
              </a:buClr>
              <a:buFont typeface="Arial" panose="020B0604020202020204" pitchFamily="34" charset="0"/>
              <a:buChar char="•"/>
            </a:pPr>
            <a:r>
              <a:rPr lang="es-CO" dirty="0">
                <a:latin typeface="Montserrat" panose="00000500000000000000" pitchFamily="2" charset="0"/>
              </a:rPr>
              <a:t>Revisión </a:t>
            </a:r>
            <a:r>
              <a:rPr lang="es-CO" dirty="0" smtClean="0">
                <a:latin typeface="Montserrat" panose="00000500000000000000" pitchFamily="2" charset="0"/>
              </a:rPr>
              <a:t>técnico-mecánica</a:t>
            </a:r>
            <a:r>
              <a:rPr lang="es-CO" b="1" dirty="0" smtClean="0">
                <a:solidFill>
                  <a:schemeClr val="tx2"/>
                </a:solidFill>
                <a:latin typeface="Montserrat" panose="00000500000000000000" pitchFamily="2" charset="0"/>
              </a:rPr>
              <a:t> </a:t>
            </a:r>
            <a:r>
              <a:rPr lang="es-CO" b="1" dirty="0">
                <a:solidFill>
                  <a:schemeClr val="tx2"/>
                </a:solidFill>
                <a:latin typeface="Montserrat" panose="00000500000000000000" pitchFamily="2" charset="0"/>
              </a:rPr>
              <a:t>1824 </a:t>
            </a:r>
            <a:endParaRPr lang="es-CO" b="1" dirty="0" smtClean="0">
              <a:solidFill>
                <a:schemeClr val="tx2"/>
              </a:solidFill>
              <a:latin typeface="Montserrat" panose="00000500000000000000" pitchFamily="2" charset="0"/>
            </a:endParaRPr>
          </a:p>
          <a:p>
            <a:pPr marL="285750" indent="-285750" fontAlgn="b">
              <a:buClr>
                <a:srgbClr val="74B95E"/>
              </a:buClr>
              <a:buFont typeface="Arial" panose="020B0604020202020204" pitchFamily="34" charset="0"/>
              <a:buChar char="•"/>
            </a:pPr>
            <a:r>
              <a:rPr lang="es-CO" dirty="0" err="1" smtClean="0">
                <a:latin typeface="Montserrat" panose="00000500000000000000" pitchFamily="2" charset="0"/>
              </a:rPr>
              <a:t>Soat</a:t>
            </a:r>
            <a:r>
              <a:rPr lang="es-CO" dirty="0" smtClean="0">
                <a:latin typeface="Montserrat" panose="00000500000000000000" pitchFamily="2" charset="0"/>
              </a:rPr>
              <a:t> </a:t>
            </a:r>
            <a:r>
              <a:rPr lang="es-CO" b="1" dirty="0">
                <a:solidFill>
                  <a:schemeClr val="tx2"/>
                </a:solidFill>
                <a:latin typeface="Montserrat" panose="00000500000000000000" pitchFamily="2" charset="0"/>
              </a:rPr>
              <a:t>811</a:t>
            </a:r>
            <a:endParaRPr lang="es-CO" b="1" dirty="0" smtClean="0">
              <a:solidFill>
                <a:schemeClr val="tx2"/>
              </a:solidFill>
              <a:latin typeface="Montserrat" panose="00000500000000000000" pitchFamily="2" charset="0"/>
            </a:endParaRPr>
          </a:p>
          <a:p>
            <a:pPr marL="285750" indent="-285750" fontAlgn="b">
              <a:buClr>
                <a:srgbClr val="74B95E"/>
              </a:buClr>
              <a:buFont typeface="Arial" panose="020B0604020202020204" pitchFamily="34" charset="0"/>
              <a:buChar char="•"/>
            </a:pPr>
            <a:r>
              <a:rPr lang="es-CO" dirty="0">
                <a:latin typeface="Montserrat" panose="00000500000000000000" pitchFamily="2" charset="0"/>
              </a:rPr>
              <a:t>Adelantar en sitios </a:t>
            </a:r>
            <a:r>
              <a:rPr lang="es-CO" dirty="0" smtClean="0">
                <a:latin typeface="Montserrat" panose="00000500000000000000" pitchFamily="2" charset="0"/>
              </a:rPr>
              <a:t>prohibidos </a:t>
            </a:r>
            <a:r>
              <a:rPr lang="es-CO" b="1" dirty="0">
                <a:solidFill>
                  <a:schemeClr val="tx2"/>
                </a:solidFill>
                <a:latin typeface="Montserrat" panose="00000500000000000000" pitchFamily="2" charset="0"/>
              </a:rPr>
              <a:t>15</a:t>
            </a:r>
            <a:endParaRPr lang="es-CO" b="1" dirty="0" smtClean="0">
              <a:solidFill>
                <a:schemeClr val="tx2"/>
              </a:solidFill>
              <a:latin typeface="Montserrat" panose="00000500000000000000" pitchFamily="2" charset="0"/>
            </a:endParaRPr>
          </a:p>
          <a:p>
            <a:pPr marL="285750" indent="-285750" fontAlgn="b">
              <a:buClr>
                <a:srgbClr val="74B95E"/>
              </a:buClr>
              <a:buFont typeface="Arial" panose="020B0604020202020204" pitchFamily="34" charset="0"/>
              <a:buChar char="•"/>
            </a:pPr>
            <a:r>
              <a:rPr lang="es-CO" dirty="0">
                <a:latin typeface="Montserrat" panose="00000500000000000000" pitchFamily="2" charset="0"/>
              </a:rPr>
              <a:t>Licencia de </a:t>
            </a:r>
            <a:r>
              <a:rPr lang="es-CO" dirty="0" smtClean="0">
                <a:latin typeface="Montserrat" panose="00000500000000000000" pitchFamily="2" charset="0"/>
              </a:rPr>
              <a:t>conducción </a:t>
            </a:r>
            <a:r>
              <a:rPr lang="es-CO" b="1" dirty="0">
                <a:solidFill>
                  <a:schemeClr val="tx2"/>
                </a:solidFill>
                <a:latin typeface="Montserrat" panose="00000500000000000000" pitchFamily="2" charset="0"/>
              </a:rPr>
              <a:t>1633 </a:t>
            </a:r>
          </a:p>
          <a:p>
            <a:pPr marL="285750" indent="-285750" fontAlgn="b">
              <a:buClr>
                <a:srgbClr val="74B95E"/>
              </a:buClr>
              <a:buFont typeface="Arial" panose="020B0604020202020204" pitchFamily="34" charset="0"/>
              <a:buChar char="•"/>
            </a:pPr>
            <a:r>
              <a:rPr lang="es-CO" dirty="0">
                <a:latin typeface="Montserrat" panose="00000500000000000000" pitchFamily="2" charset="0"/>
              </a:rPr>
              <a:t>Infracciones en </a:t>
            </a:r>
            <a:r>
              <a:rPr lang="es-CO" dirty="0" smtClean="0">
                <a:latin typeface="Montserrat" panose="00000500000000000000" pitchFamily="2" charset="0"/>
              </a:rPr>
              <a:t>motocicleta</a:t>
            </a:r>
            <a:r>
              <a:rPr lang="es-CO" b="1" dirty="0" smtClean="0">
                <a:solidFill>
                  <a:schemeClr val="tx2"/>
                </a:solidFill>
                <a:latin typeface="Montserrat" panose="00000500000000000000" pitchFamily="2" charset="0"/>
              </a:rPr>
              <a:t> </a:t>
            </a:r>
            <a:r>
              <a:rPr lang="es-CO" b="1" dirty="0">
                <a:solidFill>
                  <a:schemeClr val="tx2"/>
                </a:solidFill>
                <a:latin typeface="Montserrat" panose="00000500000000000000" pitchFamily="2" charset="0"/>
              </a:rPr>
              <a:t>1329 </a:t>
            </a:r>
            <a:endParaRPr lang="es-CO" b="1" dirty="0" smtClean="0">
              <a:solidFill>
                <a:schemeClr val="tx2"/>
              </a:solidFill>
              <a:latin typeface="Montserrat" panose="00000500000000000000" pitchFamily="2" charset="0"/>
            </a:endParaRPr>
          </a:p>
          <a:p>
            <a:pPr marL="285750" indent="-285750" fontAlgn="b">
              <a:buClr>
                <a:srgbClr val="74B95E"/>
              </a:buClr>
              <a:buFont typeface="Arial" panose="020B0604020202020204" pitchFamily="34" charset="0"/>
              <a:buChar char="•"/>
            </a:pPr>
            <a:r>
              <a:rPr lang="es-CO" dirty="0" smtClean="0">
                <a:solidFill>
                  <a:srgbClr val="000000"/>
                </a:solidFill>
                <a:latin typeface="Montserrat" panose="00000500000000000000" pitchFamily="2" charset="0"/>
              </a:rPr>
              <a:t>Otras </a:t>
            </a:r>
            <a:r>
              <a:rPr lang="es-CO" b="1" dirty="0">
                <a:solidFill>
                  <a:schemeClr val="tx2"/>
                </a:solidFill>
                <a:latin typeface="Montserrat" panose="00000500000000000000" pitchFamily="2" charset="0"/>
              </a:rPr>
              <a:t>5074</a:t>
            </a:r>
          </a:p>
          <a:p>
            <a:pPr marL="285750" indent="-285750" fontAlgn="b">
              <a:buClr>
                <a:srgbClr val="74B95E"/>
              </a:buClr>
              <a:buFont typeface="Arial" panose="020B0604020202020204" pitchFamily="34" charset="0"/>
              <a:buChar char="•"/>
            </a:pPr>
            <a:r>
              <a:rPr lang="es-CO" dirty="0">
                <a:latin typeface="Montserrat" panose="00000500000000000000" pitchFamily="2" charset="0"/>
              </a:rPr>
              <a:t>Servicios no </a:t>
            </a:r>
            <a:r>
              <a:rPr lang="es-CO" dirty="0" smtClean="0">
                <a:latin typeface="Montserrat" panose="00000500000000000000" pitchFamily="2" charset="0"/>
              </a:rPr>
              <a:t>autorizados </a:t>
            </a:r>
            <a:r>
              <a:rPr lang="es-CO" b="1" dirty="0" smtClean="0">
                <a:solidFill>
                  <a:schemeClr val="tx2"/>
                </a:solidFill>
                <a:latin typeface="Montserrat" panose="00000500000000000000" pitchFamily="2" charset="0"/>
              </a:rPr>
              <a:t>447</a:t>
            </a:r>
            <a:endParaRPr lang="es-CO" b="1" dirty="0">
              <a:solidFill>
                <a:schemeClr val="tx2"/>
              </a:solidFill>
              <a:latin typeface="Montserrat" panose="00000500000000000000" pitchFamily="2" charset="0"/>
            </a:endParaRPr>
          </a:p>
        </p:txBody>
      </p:sp>
      <p:pic>
        <p:nvPicPr>
          <p:cNvPr id="20" name="Imagen 19"/>
          <p:cNvPicPr>
            <a:picLocks noChangeAspect="1"/>
          </p:cNvPicPr>
          <p:nvPr/>
        </p:nvPicPr>
        <p:blipFill rotWithShape="1">
          <a:blip r:embed="rId5">
            <a:clrChange>
              <a:clrFrom>
                <a:srgbClr val="FFFFFF"/>
              </a:clrFrom>
              <a:clrTo>
                <a:srgbClr val="FFFFFF">
                  <a:alpha val="0"/>
                </a:srgbClr>
              </a:clrTo>
            </a:clrChange>
          </a:blip>
          <a:srcRect l="38119" t="36228" r="20538" b="49072"/>
          <a:stretch/>
        </p:blipFill>
        <p:spPr>
          <a:xfrm>
            <a:off x="6927827" y="2475484"/>
            <a:ext cx="5040560" cy="1008112"/>
          </a:xfrm>
          <a:prstGeom prst="rect">
            <a:avLst/>
          </a:prstGeom>
        </p:spPr>
      </p:pic>
      <p:pic>
        <p:nvPicPr>
          <p:cNvPr id="43" name="Picture 2" descr="Resultado de imagen para chulo"/>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009" t="17250" r="52758" b="26051"/>
          <a:stretch/>
        </p:blipFill>
        <p:spPr bwMode="auto">
          <a:xfrm>
            <a:off x="637297" y="4492699"/>
            <a:ext cx="576064" cy="54987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Resultado de imagen para chulo"/>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009" t="17250" r="52758" b="26051"/>
          <a:stretch/>
        </p:blipFill>
        <p:spPr bwMode="auto">
          <a:xfrm>
            <a:off x="553102" y="3020809"/>
            <a:ext cx="576064" cy="549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5664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n 34" descr="28016562827_58cef3ce74_o.jpg">
            <a:extLst>
              <a:ext uri="{FF2B5EF4-FFF2-40B4-BE49-F238E27FC236}">
                <a16:creationId xmlns:a16="http://schemas.microsoft.com/office/drawing/2014/main" id="{0072E9EF-2979-974F-BBA3-47B2E7107BB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1111" r="23548"/>
          <a:stretch/>
        </p:blipFill>
        <p:spPr>
          <a:xfrm>
            <a:off x="-46097" y="-15353"/>
            <a:ext cx="3194613" cy="6014581"/>
          </a:xfrm>
          <a:prstGeom prst="parallelogram">
            <a:avLst>
              <a:gd name="adj" fmla="val 0"/>
            </a:avLst>
          </a:prstGeom>
        </p:spPr>
      </p:pic>
      <p:sp>
        <p:nvSpPr>
          <p:cNvPr id="59" name="Rectángulo 58">
            <a:extLst>
              <a:ext uri="{FF2B5EF4-FFF2-40B4-BE49-F238E27FC236}">
                <a16:creationId xmlns:a16="http://schemas.microsoft.com/office/drawing/2014/main" id="{691D65A5-A779-4E48-AECD-7E5C7993A167}"/>
              </a:ext>
            </a:extLst>
          </p:cNvPr>
          <p:cNvSpPr/>
          <p:nvPr/>
        </p:nvSpPr>
        <p:spPr>
          <a:xfrm>
            <a:off x="3148516" y="-15353"/>
            <a:ext cx="9043484" cy="7081026"/>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Marcador de número de diapositiva 1"/>
          <p:cNvSpPr>
            <a:spLocks noGrp="1"/>
          </p:cNvSpPr>
          <p:nvPr>
            <p:ph type="sldNum" sz="quarter" idx="12"/>
          </p:nvPr>
        </p:nvSpPr>
        <p:spPr>
          <a:xfrm>
            <a:off x="11611020" y="6449257"/>
            <a:ext cx="580980" cy="365125"/>
          </a:xfrm>
        </p:spPr>
        <p:txBody>
          <a:bodyPr/>
          <a:lstStyle/>
          <a:p>
            <a:fld id="{A8C60B07-C8AD-42C9-BC75-A9155279C204}" type="slidenum">
              <a:rPr lang="es-CO" smtClean="0"/>
              <a:t>31</a:t>
            </a:fld>
            <a:endParaRPr lang="es-CO" dirty="0"/>
          </a:p>
        </p:txBody>
      </p:sp>
      <p:sp>
        <p:nvSpPr>
          <p:cNvPr id="6" name="Título 4"/>
          <p:cNvSpPr txBox="1">
            <a:spLocks/>
          </p:cNvSpPr>
          <p:nvPr/>
        </p:nvSpPr>
        <p:spPr>
          <a:xfrm>
            <a:off x="789647" y="192220"/>
            <a:ext cx="10994985" cy="504000"/>
          </a:xfrm>
          <a:prstGeom prst="rect">
            <a:avLst/>
          </a:prstGeom>
          <a:solidFill>
            <a:srgbClr val="5B862E"/>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000" b="1" dirty="0" smtClean="0">
                <a:solidFill>
                  <a:schemeClr val="bg1"/>
                </a:solidFill>
                <a:latin typeface="Arial" panose="020B0604020202020204" pitchFamily="34" charset="0"/>
                <a:cs typeface="Arial" panose="020B0604020202020204" pitchFamily="34" charset="0"/>
              </a:rPr>
              <a:t>2. Promoción </a:t>
            </a:r>
            <a:r>
              <a:rPr lang="es-CO" sz="2000" b="1" dirty="0">
                <a:solidFill>
                  <a:schemeClr val="bg1"/>
                </a:solidFill>
                <a:latin typeface="Arial" panose="020B0604020202020204" pitchFamily="34" charset="0"/>
                <a:cs typeface="Arial" panose="020B0604020202020204" pitchFamily="34" charset="0"/>
              </a:rPr>
              <a:t>de la Legalidad y Emprendimiento en el Sector del Transporte</a:t>
            </a:r>
            <a:endParaRPr lang="es-CO" sz="2000" dirty="0">
              <a:solidFill>
                <a:schemeClr val="bg1"/>
              </a:solidFill>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AB9BBB21-55D4-C442-88EC-79B61A550E22}"/>
              </a:ext>
            </a:extLst>
          </p:cNvPr>
          <p:cNvSpPr/>
          <p:nvPr/>
        </p:nvSpPr>
        <p:spPr>
          <a:xfrm>
            <a:off x="285647" y="192220"/>
            <a:ext cx="504000" cy="504000"/>
          </a:xfrm>
          <a:prstGeom prst="rect">
            <a:avLst/>
          </a:prstGeom>
          <a:solidFill>
            <a:srgbClr val="8BC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8BC44A"/>
              </a:solidFill>
            </a:endParaRPr>
          </a:p>
        </p:txBody>
      </p:sp>
      <p:pic>
        <p:nvPicPr>
          <p:cNvPr id="8" name="Imagen 7">
            <a:extLst>
              <a:ext uri="{FF2B5EF4-FFF2-40B4-BE49-F238E27FC236}">
                <a16:creationId xmlns:a16="http://schemas.microsoft.com/office/drawing/2014/main" id="{59C44833-5CA0-9441-A014-2990F74FBE33}"/>
              </a:ext>
            </a:extLst>
          </p:cNvPr>
          <p:cNvPicPr>
            <a:picLocks noChangeAspect="1"/>
          </p:cNvPicPr>
          <p:nvPr/>
        </p:nvPicPr>
        <p:blipFill rotWithShape="1">
          <a:blip r:embed="rId3">
            <a:extLst>
              <a:ext uri="{28A0092B-C50C-407E-A947-70E740481C1C}">
                <a14:useLocalDpi xmlns:a14="http://schemas.microsoft.com/office/drawing/2010/main" val="0"/>
              </a:ext>
            </a:extLst>
          </a:blip>
          <a:srcRect l="1" r="1566" b="4445"/>
          <a:stretch/>
        </p:blipFill>
        <p:spPr>
          <a:xfrm flipH="1">
            <a:off x="0" y="5056633"/>
            <a:ext cx="4933990" cy="1801368"/>
          </a:xfrm>
          <a:prstGeom prst="rect">
            <a:avLst/>
          </a:prstGeom>
        </p:spPr>
      </p:pic>
      <p:pic>
        <p:nvPicPr>
          <p:cNvPr id="9" name="Imagen 8">
            <a:extLst>
              <a:ext uri="{FF2B5EF4-FFF2-40B4-BE49-F238E27FC236}">
                <a16:creationId xmlns:a16="http://schemas.microsoft.com/office/drawing/2014/main" id="{77B5C408-F52E-E844-9E98-B9DD487DEC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483" y="6107179"/>
            <a:ext cx="2641090" cy="524641"/>
          </a:xfrm>
          <a:prstGeom prst="rect">
            <a:avLst/>
          </a:prstGeom>
        </p:spPr>
      </p:pic>
      <p:sp>
        <p:nvSpPr>
          <p:cNvPr id="26" name="Elipse 25"/>
          <p:cNvSpPr/>
          <p:nvPr/>
        </p:nvSpPr>
        <p:spPr bwMode="auto">
          <a:xfrm>
            <a:off x="3580652" y="1101801"/>
            <a:ext cx="800100" cy="820175"/>
          </a:xfrm>
          <a:prstGeom prst="ellipse">
            <a:avLst/>
          </a:prstGeom>
          <a:solidFill>
            <a:schemeClr val="bg1"/>
          </a:solidFill>
          <a:ln w="19050">
            <a:solidFill>
              <a:srgbClr val="00B050"/>
            </a:solidFill>
            <a:round/>
            <a:headEnd/>
            <a:tailEnd/>
          </a:ln>
        </p:spPr>
        <p:txBody>
          <a:bodyPr vert="horz" wrap="none" lIns="91440" tIns="45720" rIns="91440" bIns="45720" numCol="1" rtlCol="0" anchor="ctr" anchorCtr="1" compatLnSpc="1">
            <a:prstTxWarp prst="textNoShape">
              <a:avLst/>
            </a:prstTxWarp>
          </a:bodyPr>
          <a:lstStyle/>
          <a:p>
            <a:pPr algn="ctr"/>
            <a:r>
              <a:rPr lang="en-US" sz="4000" b="1" dirty="0"/>
              <a:t>4</a:t>
            </a:r>
          </a:p>
        </p:txBody>
      </p:sp>
      <p:sp>
        <p:nvSpPr>
          <p:cNvPr id="27" name="Rectángulo 26"/>
          <p:cNvSpPr/>
          <p:nvPr/>
        </p:nvSpPr>
        <p:spPr>
          <a:xfrm>
            <a:off x="4583832" y="1209999"/>
            <a:ext cx="7200800" cy="718017"/>
          </a:xfrm>
          <a:prstGeom prst="rect">
            <a:avLst/>
          </a:prstGeom>
        </p:spPr>
        <p:txBody>
          <a:bodyPr wrap="square">
            <a:spAutoFit/>
          </a:bodyPr>
          <a:lstStyle/>
          <a:p>
            <a:pPr algn="just">
              <a:lnSpc>
                <a:spcPct val="107000"/>
              </a:lnSpc>
              <a:spcAft>
                <a:spcPts val="800"/>
              </a:spcAft>
            </a:pPr>
            <a:r>
              <a:rPr lang="es-ES" dirty="0">
                <a:solidFill>
                  <a:prstClr val="black"/>
                </a:solidFill>
                <a:latin typeface="Montserrat" panose="00000500000000000000" pitchFamily="2" charset="0"/>
                <a:ea typeface="Calibri" panose="020F0502020204030204" pitchFamily="34" charset="0"/>
                <a:cs typeface="Times New Roman" panose="02020603050405020304" pitchFamily="18" charset="0"/>
              </a:rPr>
              <a:t>Promover las iniciativas de </a:t>
            </a:r>
            <a:r>
              <a:rPr lang="es-ES" sz="2000" dirty="0">
                <a:solidFill>
                  <a:schemeClr val="bg1">
                    <a:lumMod val="50000"/>
                  </a:schemeClr>
                </a:solidFill>
                <a:latin typeface="Montserrat" panose="00000500000000000000" pitchFamily="2" charset="0"/>
                <a:ea typeface="Calibri" panose="020F0502020204030204" pitchFamily="34" charset="0"/>
                <a:cs typeface="Times New Roman" panose="02020603050405020304" pitchFamily="18" charset="0"/>
              </a:rPr>
              <a:t>economía naranja </a:t>
            </a:r>
            <a:r>
              <a:rPr lang="es-ES" dirty="0">
                <a:solidFill>
                  <a:prstClr val="black"/>
                </a:solidFill>
                <a:latin typeface="Montserrat" panose="00000500000000000000" pitchFamily="2" charset="0"/>
                <a:ea typeface="Calibri" panose="020F0502020204030204" pitchFamily="34" charset="0"/>
                <a:cs typeface="Times New Roman" panose="02020603050405020304" pitchFamily="18" charset="0"/>
              </a:rPr>
              <a:t>en el sector transporte. </a:t>
            </a:r>
            <a:endParaRPr lang="es-CO" sz="1600" dirty="0">
              <a:solidFill>
                <a:prstClr val="black"/>
              </a:solidFill>
              <a:latin typeface="Montserrat" panose="00000500000000000000" pitchFamily="2" charset="0"/>
              <a:ea typeface="Calibri" panose="020F0502020204030204" pitchFamily="34" charset="0"/>
              <a:cs typeface="Times New Roman" panose="02020603050405020304" pitchFamily="18" charset="0"/>
            </a:endParaRPr>
          </a:p>
        </p:txBody>
      </p:sp>
      <p:grpSp>
        <p:nvGrpSpPr>
          <p:cNvPr id="31" name="Grupo 30"/>
          <p:cNvGrpSpPr/>
          <p:nvPr/>
        </p:nvGrpSpPr>
        <p:grpSpPr>
          <a:xfrm>
            <a:off x="3511670" y="2520474"/>
            <a:ext cx="4538878" cy="2612011"/>
            <a:chOff x="273341" y="1088986"/>
            <a:chExt cx="2164675" cy="1475197"/>
          </a:xfrm>
          <a:noFill/>
        </p:grpSpPr>
        <p:sp>
          <p:nvSpPr>
            <p:cNvPr id="32" name="Rectángulo redondeado 31"/>
            <p:cNvSpPr/>
            <p:nvPr/>
          </p:nvSpPr>
          <p:spPr>
            <a:xfrm>
              <a:off x="273341" y="1549655"/>
              <a:ext cx="2164675" cy="1014528"/>
            </a:xfrm>
            <a:prstGeom prst="roundRect">
              <a:avLst>
                <a:gd name="adj" fmla="val 10000"/>
              </a:avLst>
            </a:prstGeom>
            <a:grpFill/>
            <a:ln w="12700" cap="flat" cmpd="sng" algn="ctr">
              <a:noFill/>
              <a:prstDash val="solid"/>
              <a:miter lim="800000"/>
            </a:ln>
            <a:effectLst/>
          </p:spPr>
        </p:sp>
        <p:sp>
          <p:nvSpPr>
            <p:cNvPr id="33" name="CuadroTexto 32"/>
            <p:cNvSpPr txBox="1"/>
            <p:nvPr/>
          </p:nvSpPr>
          <p:spPr>
            <a:xfrm>
              <a:off x="306240" y="1088986"/>
              <a:ext cx="2105245" cy="955098"/>
            </a:xfrm>
            <a:prstGeom prst="rect">
              <a:avLst/>
            </a:prstGeom>
            <a:grpFill/>
            <a:ln w="12700" cap="flat" cmpd="sng" algn="ctr">
              <a:noFill/>
              <a:prstDash val="solid"/>
              <a:miter lim="800000"/>
            </a:ln>
            <a:effectLst/>
          </p:spPr>
          <p:txBody>
            <a:bodyPr spcFirstLastPara="0" vert="horz" wrap="square" lIns="58420" tIns="43815" rIns="58420" bIns="43815" numCol="1" spcCol="1270" anchor="ctr" anchorCtr="0">
              <a:noAutofit/>
            </a:bodyPr>
            <a:lstStyle/>
            <a:p>
              <a:pPr marL="0" marR="0" lvl="0" indent="0" defTabSz="1022350" eaLnBrk="1" fontAlgn="auto" latinLnBrk="0" hangingPunct="1">
                <a:lnSpc>
                  <a:spcPct val="90000"/>
                </a:lnSpc>
                <a:spcBef>
                  <a:spcPct val="0"/>
                </a:spcBef>
                <a:spcAft>
                  <a:spcPct val="35000"/>
                </a:spcAft>
                <a:buClrTx/>
                <a:buSzTx/>
                <a:buFontTx/>
                <a:buNone/>
                <a:tabLst/>
                <a:defRPr/>
              </a:pPr>
              <a:r>
                <a:rPr kumimoji="0" lang="es-ES" sz="2300" b="0" i="0" u="none" strike="noStrike" kern="0" cap="none" spc="0" normalizeH="0" baseline="0" noProof="0" dirty="0" smtClean="0">
                  <a:ln>
                    <a:noFill/>
                  </a:ln>
                  <a:solidFill>
                    <a:srgbClr val="4472C4">
                      <a:lumMod val="50000"/>
                    </a:srgbClr>
                  </a:solidFill>
                  <a:effectLst/>
                  <a:uLnTx/>
                  <a:uFillTx/>
                  <a:latin typeface="Montserrat" panose="00000500000000000000" pitchFamily="2" charset="0"/>
                  <a:ea typeface="+mn-ea"/>
                  <a:cs typeface="+mn-cs"/>
                </a:rPr>
                <a:t>Hacer converger diversos servicios y enfoques tecnológicos como:</a:t>
              </a:r>
            </a:p>
          </p:txBody>
        </p:sp>
      </p:grpSp>
      <p:sp>
        <p:nvSpPr>
          <p:cNvPr id="2" name="Rectángulo 1"/>
          <p:cNvSpPr/>
          <p:nvPr/>
        </p:nvSpPr>
        <p:spPr>
          <a:xfrm>
            <a:off x="3737331" y="4138150"/>
            <a:ext cx="4488160" cy="1034129"/>
          </a:xfrm>
          <a:prstGeom prst="rect">
            <a:avLst/>
          </a:prstGeom>
        </p:spPr>
        <p:txBody>
          <a:bodyPr wrap="square">
            <a:spAutoFit/>
          </a:bodyPr>
          <a:lstStyle/>
          <a:p>
            <a:pPr marL="285750" lvl="0" indent="-285750" defTabSz="1022350">
              <a:lnSpc>
                <a:spcPct val="90000"/>
              </a:lnSpc>
              <a:spcBef>
                <a:spcPct val="0"/>
              </a:spcBef>
              <a:spcAft>
                <a:spcPct val="35000"/>
              </a:spcAft>
              <a:buFont typeface="Wingdings" panose="05000000000000000000" pitchFamily="2" charset="2"/>
              <a:buChar char="ü"/>
              <a:defRPr/>
            </a:pPr>
            <a:r>
              <a:rPr lang="es-ES" kern="0" dirty="0" smtClean="0">
                <a:solidFill>
                  <a:srgbClr val="4472C4">
                    <a:lumMod val="50000"/>
                  </a:srgbClr>
                </a:solidFill>
                <a:latin typeface="Montserrat" panose="00000500000000000000" pitchFamily="2" charset="0"/>
              </a:rPr>
              <a:t>Internet </a:t>
            </a:r>
            <a:r>
              <a:rPr lang="es-ES" kern="0" dirty="0">
                <a:solidFill>
                  <a:srgbClr val="4472C4">
                    <a:lumMod val="50000"/>
                  </a:srgbClr>
                </a:solidFill>
                <a:latin typeface="Montserrat" panose="00000500000000000000" pitchFamily="2" charset="0"/>
              </a:rPr>
              <a:t>de las cosas (</a:t>
            </a:r>
            <a:r>
              <a:rPr lang="es-ES" kern="0" dirty="0" err="1" smtClean="0">
                <a:solidFill>
                  <a:srgbClr val="4472C4">
                    <a:lumMod val="50000"/>
                  </a:srgbClr>
                </a:solidFill>
                <a:latin typeface="Montserrat" panose="00000500000000000000" pitchFamily="2" charset="0"/>
              </a:rPr>
              <a:t>IoT</a:t>
            </a:r>
            <a:r>
              <a:rPr lang="es-ES" kern="0" dirty="0" smtClean="0">
                <a:solidFill>
                  <a:srgbClr val="4472C4">
                    <a:lumMod val="50000"/>
                  </a:srgbClr>
                </a:solidFill>
                <a:latin typeface="Montserrat" panose="00000500000000000000" pitchFamily="2" charset="0"/>
              </a:rPr>
              <a:t>)</a:t>
            </a:r>
          </a:p>
          <a:p>
            <a:pPr marL="285750" lvl="0" indent="-285750" defTabSz="1022350">
              <a:lnSpc>
                <a:spcPct val="90000"/>
              </a:lnSpc>
              <a:spcBef>
                <a:spcPct val="0"/>
              </a:spcBef>
              <a:spcAft>
                <a:spcPct val="35000"/>
              </a:spcAft>
              <a:buFont typeface="Wingdings" panose="05000000000000000000" pitchFamily="2" charset="2"/>
              <a:buChar char="ü"/>
              <a:defRPr/>
            </a:pPr>
            <a:r>
              <a:rPr lang="es-ES" kern="0" dirty="0" smtClean="0">
                <a:solidFill>
                  <a:srgbClr val="4472C4">
                    <a:lumMod val="50000"/>
                  </a:srgbClr>
                </a:solidFill>
                <a:latin typeface="Montserrat" panose="00000500000000000000" pitchFamily="2" charset="0"/>
              </a:rPr>
              <a:t>Big Data</a:t>
            </a:r>
          </a:p>
          <a:p>
            <a:pPr marL="285750" lvl="0" indent="-285750" defTabSz="1022350">
              <a:lnSpc>
                <a:spcPct val="90000"/>
              </a:lnSpc>
              <a:spcBef>
                <a:spcPct val="0"/>
              </a:spcBef>
              <a:spcAft>
                <a:spcPct val="35000"/>
              </a:spcAft>
              <a:buFont typeface="Wingdings" panose="05000000000000000000" pitchFamily="2" charset="2"/>
              <a:buChar char="ü"/>
              <a:defRPr/>
            </a:pPr>
            <a:r>
              <a:rPr lang="es-ES" kern="0" dirty="0" smtClean="0">
                <a:solidFill>
                  <a:srgbClr val="4472C4">
                    <a:lumMod val="50000"/>
                  </a:srgbClr>
                </a:solidFill>
                <a:latin typeface="Montserrat" panose="00000500000000000000" pitchFamily="2" charset="0"/>
              </a:rPr>
              <a:t>Machine </a:t>
            </a:r>
            <a:r>
              <a:rPr lang="es-ES" kern="0" dirty="0" err="1">
                <a:solidFill>
                  <a:srgbClr val="4472C4">
                    <a:lumMod val="50000"/>
                  </a:srgbClr>
                </a:solidFill>
                <a:latin typeface="Montserrat" panose="00000500000000000000" pitchFamily="2" charset="0"/>
              </a:rPr>
              <a:t>learning</a:t>
            </a:r>
            <a:endParaRPr lang="es-ES" kern="0" dirty="0">
              <a:solidFill>
                <a:srgbClr val="4472C4">
                  <a:lumMod val="50000"/>
                </a:srgbClr>
              </a:solidFill>
              <a:latin typeface="Montserrat" panose="00000500000000000000" pitchFamily="2" charset="0"/>
            </a:endParaRPr>
          </a:p>
        </p:txBody>
      </p:sp>
      <p:sp>
        <p:nvSpPr>
          <p:cNvPr id="3" name="Rectángulo 2"/>
          <p:cNvSpPr/>
          <p:nvPr/>
        </p:nvSpPr>
        <p:spPr>
          <a:xfrm>
            <a:off x="8184232" y="2457114"/>
            <a:ext cx="3497511" cy="3139321"/>
          </a:xfrm>
          <a:prstGeom prst="rect">
            <a:avLst/>
          </a:prstGeom>
          <a:ln w="28575">
            <a:solidFill>
              <a:srgbClr val="00B050"/>
            </a:solidFill>
          </a:ln>
          <a:effectLst>
            <a:glow rad="63500">
              <a:schemeClr val="accent5">
                <a:satMod val="175000"/>
                <a:alpha val="40000"/>
              </a:schemeClr>
            </a:glow>
          </a:effectLst>
        </p:spPr>
        <p:txBody>
          <a:bodyPr wrap="square" anchor="ctr">
            <a:spAutoFit/>
          </a:bodyPr>
          <a:lstStyle/>
          <a:p>
            <a:pPr lvl="0" algn="ctr" defTabSz="1022350">
              <a:lnSpc>
                <a:spcPct val="90000"/>
              </a:lnSpc>
              <a:spcBef>
                <a:spcPct val="0"/>
              </a:spcBef>
              <a:spcAft>
                <a:spcPct val="35000"/>
              </a:spcAft>
              <a:defRPr/>
            </a:pPr>
            <a:r>
              <a:rPr lang="es-ES" sz="2000" kern="0" dirty="0">
                <a:solidFill>
                  <a:schemeClr val="bg1">
                    <a:lumMod val="50000"/>
                  </a:schemeClr>
                </a:solidFill>
                <a:latin typeface="Montserrat" panose="00000500000000000000" pitchFamily="2" charset="0"/>
              </a:rPr>
              <a:t>Destacarse en este ecosistema innovador como una </a:t>
            </a:r>
            <a:r>
              <a:rPr lang="es-ES" sz="2000" b="1" kern="0" dirty="0">
                <a:solidFill>
                  <a:schemeClr val="bg1">
                    <a:lumMod val="50000"/>
                  </a:schemeClr>
                </a:solidFill>
                <a:latin typeface="Montserrat" panose="00000500000000000000" pitchFamily="2" charset="0"/>
              </a:rPr>
              <a:t>organización que apoya la transformación creativa del país</a:t>
            </a:r>
            <a:r>
              <a:rPr lang="es-ES" sz="2000" kern="0" dirty="0">
                <a:solidFill>
                  <a:schemeClr val="bg1">
                    <a:lumMod val="50000"/>
                  </a:schemeClr>
                </a:solidFill>
                <a:latin typeface="Montserrat" panose="00000500000000000000" pitchFamily="2" charset="0"/>
              </a:rPr>
              <a:t>, en particular, en la línea temática de </a:t>
            </a:r>
            <a:r>
              <a:rPr lang="es-ES" sz="2000" b="1" kern="0" dirty="0">
                <a:solidFill>
                  <a:schemeClr val="bg1">
                    <a:lumMod val="50000"/>
                  </a:schemeClr>
                </a:solidFill>
                <a:latin typeface="Montserrat" panose="00000500000000000000" pitchFamily="2" charset="0"/>
              </a:rPr>
              <a:t>Software Inteligente y convergencia Tecnológica</a:t>
            </a:r>
            <a:r>
              <a:rPr lang="es-ES" sz="2000" kern="0" dirty="0">
                <a:solidFill>
                  <a:schemeClr val="bg1">
                    <a:lumMod val="50000"/>
                  </a:schemeClr>
                </a:solidFill>
                <a:latin typeface="Montserrat" panose="00000500000000000000" pitchFamily="2" charset="0"/>
              </a:rPr>
              <a:t>, mediante la integración de los ITS</a:t>
            </a:r>
          </a:p>
        </p:txBody>
      </p:sp>
    </p:spTree>
    <p:extLst>
      <p:ext uri="{BB962C8B-B14F-4D97-AF65-F5344CB8AC3E}">
        <p14:creationId xmlns:p14="http://schemas.microsoft.com/office/powerpoint/2010/main" val="3396899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ángulo 58">
            <a:extLst>
              <a:ext uri="{FF2B5EF4-FFF2-40B4-BE49-F238E27FC236}">
                <a16:creationId xmlns:a16="http://schemas.microsoft.com/office/drawing/2014/main" id="{691D65A5-A779-4E48-AECD-7E5C7993A167}"/>
              </a:ext>
            </a:extLst>
          </p:cNvPr>
          <p:cNvSpPr/>
          <p:nvPr/>
        </p:nvSpPr>
        <p:spPr>
          <a:xfrm>
            <a:off x="0" y="-7676"/>
            <a:ext cx="12192000" cy="68580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Marcador de número de diapositiva 1"/>
          <p:cNvSpPr>
            <a:spLocks noGrp="1"/>
          </p:cNvSpPr>
          <p:nvPr>
            <p:ph type="sldNum" sz="quarter" idx="12"/>
          </p:nvPr>
        </p:nvSpPr>
        <p:spPr>
          <a:xfrm>
            <a:off x="11611020" y="6449257"/>
            <a:ext cx="580980" cy="365125"/>
          </a:xfrm>
        </p:spPr>
        <p:txBody>
          <a:bodyPr/>
          <a:lstStyle/>
          <a:p>
            <a:fld id="{A8C60B07-C8AD-42C9-BC75-A9155279C204}" type="slidenum">
              <a:rPr lang="es-CO" smtClean="0"/>
              <a:t>32</a:t>
            </a:fld>
            <a:endParaRPr lang="es-CO" dirty="0"/>
          </a:p>
        </p:txBody>
      </p:sp>
      <p:sp>
        <p:nvSpPr>
          <p:cNvPr id="6" name="Título 4"/>
          <p:cNvSpPr txBox="1">
            <a:spLocks/>
          </p:cNvSpPr>
          <p:nvPr/>
        </p:nvSpPr>
        <p:spPr>
          <a:xfrm>
            <a:off x="789647" y="192220"/>
            <a:ext cx="10994985" cy="504000"/>
          </a:xfrm>
          <a:prstGeom prst="rect">
            <a:avLst/>
          </a:prstGeom>
          <a:solidFill>
            <a:srgbClr val="5B862E"/>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000" b="1" dirty="0" smtClean="0">
                <a:solidFill>
                  <a:schemeClr val="bg1"/>
                </a:solidFill>
                <a:latin typeface="Arial" panose="020B0604020202020204" pitchFamily="34" charset="0"/>
                <a:cs typeface="Arial" panose="020B0604020202020204" pitchFamily="34" charset="0"/>
              </a:rPr>
              <a:t>2. Promoción </a:t>
            </a:r>
            <a:r>
              <a:rPr lang="es-CO" sz="2000" b="1" dirty="0">
                <a:solidFill>
                  <a:schemeClr val="bg1"/>
                </a:solidFill>
                <a:latin typeface="Arial" panose="020B0604020202020204" pitchFamily="34" charset="0"/>
                <a:cs typeface="Arial" panose="020B0604020202020204" pitchFamily="34" charset="0"/>
              </a:rPr>
              <a:t>de la Legalidad y Emprendimiento en el Sector del Transporte</a:t>
            </a:r>
            <a:endParaRPr lang="es-CO" sz="2000" dirty="0">
              <a:solidFill>
                <a:schemeClr val="bg1"/>
              </a:solidFill>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AB9BBB21-55D4-C442-88EC-79B61A550E22}"/>
              </a:ext>
            </a:extLst>
          </p:cNvPr>
          <p:cNvSpPr/>
          <p:nvPr/>
        </p:nvSpPr>
        <p:spPr>
          <a:xfrm>
            <a:off x="285647" y="192220"/>
            <a:ext cx="504000" cy="504000"/>
          </a:xfrm>
          <a:prstGeom prst="rect">
            <a:avLst/>
          </a:prstGeom>
          <a:solidFill>
            <a:srgbClr val="8BC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8BC44A"/>
              </a:solidFill>
            </a:endParaRPr>
          </a:p>
        </p:txBody>
      </p:sp>
      <p:pic>
        <p:nvPicPr>
          <p:cNvPr id="8" name="Imagen 7">
            <a:extLst>
              <a:ext uri="{FF2B5EF4-FFF2-40B4-BE49-F238E27FC236}">
                <a16:creationId xmlns:a16="http://schemas.microsoft.com/office/drawing/2014/main" id="{59C44833-5CA0-9441-A014-2990F74FBE33}"/>
              </a:ext>
            </a:extLst>
          </p:cNvPr>
          <p:cNvPicPr>
            <a:picLocks noChangeAspect="1"/>
          </p:cNvPicPr>
          <p:nvPr/>
        </p:nvPicPr>
        <p:blipFill rotWithShape="1">
          <a:blip r:embed="rId2">
            <a:extLst>
              <a:ext uri="{28A0092B-C50C-407E-A947-70E740481C1C}">
                <a14:useLocalDpi xmlns:a14="http://schemas.microsoft.com/office/drawing/2010/main" val="0"/>
              </a:ext>
            </a:extLst>
          </a:blip>
          <a:srcRect l="1" r="1566" b="4445"/>
          <a:stretch/>
        </p:blipFill>
        <p:spPr>
          <a:xfrm flipH="1">
            <a:off x="0" y="5056633"/>
            <a:ext cx="4933990" cy="1801368"/>
          </a:xfrm>
          <a:prstGeom prst="rect">
            <a:avLst/>
          </a:prstGeom>
        </p:spPr>
      </p:pic>
      <p:pic>
        <p:nvPicPr>
          <p:cNvPr id="9" name="Imagen 8">
            <a:extLst>
              <a:ext uri="{FF2B5EF4-FFF2-40B4-BE49-F238E27FC236}">
                <a16:creationId xmlns:a16="http://schemas.microsoft.com/office/drawing/2014/main" id="{77B5C408-F52E-E844-9E98-B9DD487DE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483" y="6107179"/>
            <a:ext cx="2641090" cy="524641"/>
          </a:xfrm>
          <a:prstGeom prst="rect">
            <a:avLst/>
          </a:prstGeom>
        </p:spPr>
      </p:pic>
      <p:sp>
        <p:nvSpPr>
          <p:cNvPr id="48" name="Elipse 47"/>
          <p:cNvSpPr/>
          <p:nvPr/>
        </p:nvSpPr>
        <p:spPr bwMode="auto">
          <a:xfrm>
            <a:off x="555769" y="1194079"/>
            <a:ext cx="800100" cy="820175"/>
          </a:xfrm>
          <a:prstGeom prst="ellipse">
            <a:avLst/>
          </a:prstGeom>
          <a:solidFill>
            <a:schemeClr val="bg1"/>
          </a:solidFill>
          <a:ln w="19050">
            <a:solidFill>
              <a:srgbClr val="00B050"/>
            </a:solidFill>
            <a:round/>
            <a:headEnd/>
            <a:tailEnd/>
          </a:ln>
        </p:spPr>
        <p:txBody>
          <a:bodyPr vert="horz" wrap="none" lIns="91440" tIns="45720" rIns="91440" bIns="45720" numCol="1" rtlCol="0" anchor="ctr" anchorCtr="1" compatLnSpc="1">
            <a:prstTxWarp prst="textNoShape">
              <a:avLst/>
            </a:prstTxWarp>
          </a:bodyPr>
          <a:lstStyle/>
          <a:p>
            <a:pPr algn="ctr"/>
            <a:r>
              <a:rPr lang="es-CO" sz="4000" b="1" dirty="0"/>
              <a:t>5</a:t>
            </a:r>
            <a:endParaRPr lang="en-US" sz="4000" b="1" dirty="0"/>
          </a:p>
        </p:txBody>
      </p:sp>
      <p:sp>
        <p:nvSpPr>
          <p:cNvPr id="41" name="Rectángulo 40"/>
          <p:cNvSpPr/>
          <p:nvPr/>
        </p:nvSpPr>
        <p:spPr>
          <a:xfrm>
            <a:off x="7030608" y="1073974"/>
            <a:ext cx="4754024" cy="177202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285750" indent="-285750">
              <a:lnSpc>
                <a:spcPct val="107000"/>
              </a:lnSpc>
              <a:spcAft>
                <a:spcPts val="800"/>
              </a:spcAft>
              <a:buFont typeface="Arial" panose="020B0604020202020204" pitchFamily="34" charset="0"/>
              <a:buChar char="•"/>
            </a:pPr>
            <a:r>
              <a:rPr lang="es-CO" sz="1700" b="1" dirty="0">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rPr>
              <a:t>Único instrumento de información y trámites </a:t>
            </a:r>
            <a:r>
              <a:rPr lang="es-CO" sz="1700" dirty="0">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rPr>
              <a:t>en materia de tránsito y transporte, de manera que permita mejorar el proceso de trámites en línea y servir como mecanismo de control de la </a:t>
            </a:r>
            <a:r>
              <a:rPr lang="es-CO" sz="1700" dirty="0" smtClean="0">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rPr>
              <a:t>informalidad.</a:t>
            </a:r>
            <a:endParaRPr lang="es-CO" sz="1700" dirty="0">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endParaRPr>
          </a:p>
        </p:txBody>
      </p:sp>
      <p:sp>
        <p:nvSpPr>
          <p:cNvPr id="45" name="Rectángulo 44"/>
          <p:cNvSpPr/>
          <p:nvPr/>
        </p:nvSpPr>
        <p:spPr>
          <a:xfrm>
            <a:off x="7004633" y="3809574"/>
            <a:ext cx="4779999" cy="23319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285750" indent="-285750">
              <a:lnSpc>
                <a:spcPct val="107000"/>
              </a:lnSpc>
              <a:spcAft>
                <a:spcPts val="800"/>
              </a:spcAft>
              <a:buFont typeface="Arial" panose="020B0604020202020204" pitchFamily="34" charset="0"/>
              <a:buChar char="•"/>
            </a:pPr>
            <a:r>
              <a:rPr lang="es-CO" sz="1700" b="1" dirty="0">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rPr>
              <a:t>Nuevo marco sancionatorio </a:t>
            </a:r>
            <a:r>
              <a:rPr lang="es-CO" sz="1700" dirty="0">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rPr>
              <a:t>que permita robustecer la labor de la Superintendencia de Puertos y Transporte en la lucha contra la ilegalidad del sector y brindarle las herramientas para efectuar un adecuado control y vigilancia, valiéndose del uso de </a:t>
            </a:r>
            <a:r>
              <a:rPr lang="es-CO" sz="1700" dirty="0" smtClean="0">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rPr>
              <a:t>SI.</a:t>
            </a:r>
            <a:endParaRPr lang="es-CO" sz="1700" dirty="0">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endParaRPr>
          </a:p>
        </p:txBody>
      </p:sp>
      <p:sp>
        <p:nvSpPr>
          <p:cNvPr id="18" name="Rectángulo 17"/>
          <p:cNvSpPr/>
          <p:nvPr/>
        </p:nvSpPr>
        <p:spPr>
          <a:xfrm>
            <a:off x="1439448" y="1188134"/>
            <a:ext cx="4339833" cy="1277786"/>
          </a:xfrm>
          <a:prstGeom prst="rect">
            <a:avLst/>
          </a:prstGeom>
        </p:spPr>
        <p:txBody>
          <a:bodyPr wrap="square">
            <a:spAutoFit/>
          </a:bodyPr>
          <a:lstStyle/>
          <a:p>
            <a:pPr algn="just">
              <a:lnSpc>
                <a:spcPct val="107000"/>
              </a:lnSpc>
              <a:spcAft>
                <a:spcPts val="800"/>
              </a:spcAft>
            </a:pPr>
            <a:r>
              <a:rPr lang="es-ES" dirty="0">
                <a:latin typeface="Montserrat" panose="00000500000000000000" pitchFamily="2" charset="0"/>
                <a:ea typeface="Calibri" panose="020F0502020204030204" pitchFamily="34" charset="0"/>
                <a:cs typeface="Times New Roman" panose="02020603050405020304" pitchFamily="18" charset="0"/>
              </a:rPr>
              <a:t>Cruce de información del RUNT con los títulos de propiedad de los vehículos para combatir la ilegalidad.</a:t>
            </a:r>
            <a:endParaRPr lang="es-CO" sz="1600" dirty="0">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19" name="Elipse 18"/>
          <p:cNvSpPr/>
          <p:nvPr/>
        </p:nvSpPr>
        <p:spPr bwMode="auto">
          <a:xfrm>
            <a:off x="537647" y="3179788"/>
            <a:ext cx="800100" cy="820175"/>
          </a:xfrm>
          <a:prstGeom prst="ellipse">
            <a:avLst/>
          </a:prstGeom>
          <a:solidFill>
            <a:schemeClr val="bg1"/>
          </a:solidFill>
          <a:ln w="19050">
            <a:solidFill>
              <a:srgbClr val="00B050"/>
            </a:solidFill>
            <a:round/>
            <a:headEnd/>
            <a:tailEnd/>
          </a:ln>
        </p:spPr>
        <p:txBody>
          <a:bodyPr vert="horz" wrap="none" lIns="91440" tIns="45720" rIns="91440" bIns="45720" numCol="1" rtlCol="0" anchor="ctr" anchorCtr="1" compatLnSpc="1">
            <a:prstTxWarp prst="textNoShape">
              <a:avLst/>
            </a:prstTxWarp>
          </a:bodyPr>
          <a:lstStyle/>
          <a:p>
            <a:pPr algn="ctr"/>
            <a:r>
              <a:rPr lang="es-CO" sz="4000" b="1" dirty="0"/>
              <a:t>6</a:t>
            </a:r>
            <a:endParaRPr lang="en-US" sz="4000" b="1" dirty="0"/>
          </a:p>
        </p:txBody>
      </p:sp>
      <p:sp>
        <p:nvSpPr>
          <p:cNvPr id="20" name="Rectángulo 19"/>
          <p:cNvSpPr/>
          <p:nvPr/>
        </p:nvSpPr>
        <p:spPr>
          <a:xfrm>
            <a:off x="1482769" y="3203112"/>
            <a:ext cx="4253192" cy="2166875"/>
          </a:xfrm>
          <a:prstGeom prst="rect">
            <a:avLst/>
          </a:prstGeom>
        </p:spPr>
        <p:txBody>
          <a:bodyPr wrap="square">
            <a:spAutoFit/>
          </a:bodyPr>
          <a:lstStyle/>
          <a:p>
            <a:pPr algn="just">
              <a:lnSpc>
                <a:spcPct val="107000"/>
              </a:lnSpc>
              <a:spcAft>
                <a:spcPts val="800"/>
              </a:spcAft>
            </a:pPr>
            <a:r>
              <a:rPr lang="es-ES" dirty="0">
                <a:latin typeface="Montserrat" panose="00000500000000000000" pitchFamily="2" charset="0"/>
                <a:ea typeface="Calibri" panose="020F0502020204030204" pitchFamily="34" charset="0"/>
                <a:cs typeface="Times New Roman" panose="02020603050405020304" pitchFamily="18" charset="0"/>
              </a:rPr>
              <a:t>Garantizar la vigilancia y control objetiva y transparente por parte de la Superintendencia de Puertos y Transporte, orientándola a combatir con firmeza la informalidad y la ilegalidad.</a:t>
            </a:r>
            <a:endParaRPr lang="es-CO" sz="1600" dirty="0">
              <a:effectLst/>
              <a:latin typeface="Montserrat" panose="00000500000000000000" pitchFamily="2" charset="0"/>
              <a:ea typeface="Calibri" panose="020F0502020204030204" pitchFamily="34" charset="0"/>
              <a:cs typeface="Times New Roman" panose="02020603050405020304" pitchFamily="18" charset="0"/>
            </a:endParaRPr>
          </a:p>
        </p:txBody>
      </p:sp>
      <p:pic>
        <p:nvPicPr>
          <p:cNvPr id="13314" name="Picture 2" descr="Resultado de imagen para superintendencia de puertos y transpor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0968" y="3601453"/>
            <a:ext cx="988103" cy="137408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rotWithShape="1">
          <a:blip r:embed="rId5">
            <a:clrChange>
              <a:clrFrom>
                <a:srgbClr val="FFFFFF"/>
              </a:clrFrom>
              <a:clrTo>
                <a:srgbClr val="FFFFFF">
                  <a:alpha val="0"/>
                </a:srgbClr>
              </a:clrTo>
            </a:clrChange>
          </a:blip>
          <a:srcRect l="78940" t="32141" r="15154" b="58404"/>
          <a:stretch/>
        </p:blipFill>
        <p:spPr>
          <a:xfrm>
            <a:off x="5989342" y="957263"/>
            <a:ext cx="959729" cy="863756"/>
          </a:xfrm>
          <a:prstGeom prst="rect">
            <a:avLst/>
          </a:prstGeom>
        </p:spPr>
      </p:pic>
    </p:spTree>
    <p:extLst>
      <p:ext uri="{BB962C8B-B14F-4D97-AF65-F5344CB8AC3E}">
        <p14:creationId xmlns:p14="http://schemas.microsoft.com/office/powerpoint/2010/main" val="37187407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ángulo 58">
            <a:extLst>
              <a:ext uri="{FF2B5EF4-FFF2-40B4-BE49-F238E27FC236}">
                <a16:creationId xmlns:a16="http://schemas.microsoft.com/office/drawing/2014/main" id="{691D65A5-A779-4E48-AECD-7E5C7993A167}"/>
              </a:ext>
            </a:extLst>
          </p:cNvPr>
          <p:cNvSpPr/>
          <p:nvPr/>
        </p:nvSpPr>
        <p:spPr>
          <a:xfrm>
            <a:off x="0" y="-7676"/>
            <a:ext cx="12192000" cy="68580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Marcador de número de diapositiva 1"/>
          <p:cNvSpPr>
            <a:spLocks noGrp="1"/>
          </p:cNvSpPr>
          <p:nvPr>
            <p:ph type="sldNum" sz="quarter" idx="12"/>
          </p:nvPr>
        </p:nvSpPr>
        <p:spPr>
          <a:xfrm>
            <a:off x="11611020" y="6449257"/>
            <a:ext cx="580980" cy="365125"/>
          </a:xfrm>
        </p:spPr>
        <p:txBody>
          <a:bodyPr/>
          <a:lstStyle/>
          <a:p>
            <a:fld id="{A8C60B07-C8AD-42C9-BC75-A9155279C204}" type="slidenum">
              <a:rPr lang="es-CO" smtClean="0"/>
              <a:t>33</a:t>
            </a:fld>
            <a:endParaRPr lang="es-CO" dirty="0"/>
          </a:p>
        </p:txBody>
      </p:sp>
      <p:sp>
        <p:nvSpPr>
          <p:cNvPr id="6" name="Título 4"/>
          <p:cNvSpPr txBox="1">
            <a:spLocks/>
          </p:cNvSpPr>
          <p:nvPr/>
        </p:nvSpPr>
        <p:spPr>
          <a:xfrm>
            <a:off x="789647" y="192220"/>
            <a:ext cx="10994985" cy="504000"/>
          </a:xfrm>
          <a:prstGeom prst="rect">
            <a:avLst/>
          </a:prstGeom>
          <a:solidFill>
            <a:srgbClr val="5B862E"/>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000" b="1" dirty="0" smtClean="0">
                <a:solidFill>
                  <a:schemeClr val="bg1"/>
                </a:solidFill>
                <a:latin typeface="Arial" panose="020B0604020202020204" pitchFamily="34" charset="0"/>
                <a:cs typeface="Arial" panose="020B0604020202020204" pitchFamily="34" charset="0"/>
              </a:rPr>
              <a:t>2. Promoción </a:t>
            </a:r>
            <a:r>
              <a:rPr lang="es-CO" sz="2000" b="1" dirty="0">
                <a:solidFill>
                  <a:schemeClr val="bg1"/>
                </a:solidFill>
                <a:latin typeface="Arial" panose="020B0604020202020204" pitchFamily="34" charset="0"/>
                <a:cs typeface="Arial" panose="020B0604020202020204" pitchFamily="34" charset="0"/>
              </a:rPr>
              <a:t>de la Legalidad y Emprendimiento en el Sector del Transporte</a:t>
            </a:r>
            <a:endParaRPr lang="es-CO" sz="2000" dirty="0">
              <a:solidFill>
                <a:schemeClr val="bg1"/>
              </a:solidFill>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AB9BBB21-55D4-C442-88EC-79B61A550E22}"/>
              </a:ext>
            </a:extLst>
          </p:cNvPr>
          <p:cNvSpPr/>
          <p:nvPr/>
        </p:nvSpPr>
        <p:spPr>
          <a:xfrm>
            <a:off x="285647" y="192220"/>
            <a:ext cx="504000" cy="504000"/>
          </a:xfrm>
          <a:prstGeom prst="rect">
            <a:avLst/>
          </a:prstGeom>
          <a:solidFill>
            <a:srgbClr val="8BC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8BC44A"/>
              </a:solidFill>
            </a:endParaRPr>
          </a:p>
        </p:txBody>
      </p:sp>
      <p:pic>
        <p:nvPicPr>
          <p:cNvPr id="8" name="Imagen 7">
            <a:extLst>
              <a:ext uri="{FF2B5EF4-FFF2-40B4-BE49-F238E27FC236}">
                <a16:creationId xmlns:a16="http://schemas.microsoft.com/office/drawing/2014/main" id="{59C44833-5CA0-9441-A014-2990F74FBE33}"/>
              </a:ext>
            </a:extLst>
          </p:cNvPr>
          <p:cNvPicPr>
            <a:picLocks noChangeAspect="1"/>
          </p:cNvPicPr>
          <p:nvPr/>
        </p:nvPicPr>
        <p:blipFill rotWithShape="1">
          <a:blip r:embed="rId2">
            <a:extLst>
              <a:ext uri="{28A0092B-C50C-407E-A947-70E740481C1C}">
                <a14:useLocalDpi xmlns:a14="http://schemas.microsoft.com/office/drawing/2010/main" val="0"/>
              </a:ext>
            </a:extLst>
          </a:blip>
          <a:srcRect l="1" r="1566" b="4445"/>
          <a:stretch/>
        </p:blipFill>
        <p:spPr>
          <a:xfrm flipH="1">
            <a:off x="0" y="5056633"/>
            <a:ext cx="4933990" cy="1801368"/>
          </a:xfrm>
          <a:prstGeom prst="rect">
            <a:avLst/>
          </a:prstGeom>
        </p:spPr>
      </p:pic>
      <p:pic>
        <p:nvPicPr>
          <p:cNvPr id="9" name="Imagen 8">
            <a:extLst>
              <a:ext uri="{FF2B5EF4-FFF2-40B4-BE49-F238E27FC236}">
                <a16:creationId xmlns:a16="http://schemas.microsoft.com/office/drawing/2014/main" id="{77B5C408-F52E-E844-9E98-B9DD487DE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483" y="6107179"/>
            <a:ext cx="2641090" cy="524641"/>
          </a:xfrm>
          <a:prstGeom prst="rect">
            <a:avLst/>
          </a:prstGeom>
        </p:spPr>
      </p:pic>
      <p:sp>
        <p:nvSpPr>
          <p:cNvPr id="48" name="Elipse 47"/>
          <p:cNvSpPr/>
          <p:nvPr/>
        </p:nvSpPr>
        <p:spPr bwMode="auto">
          <a:xfrm>
            <a:off x="516365" y="2629240"/>
            <a:ext cx="800100" cy="820175"/>
          </a:xfrm>
          <a:prstGeom prst="ellipse">
            <a:avLst/>
          </a:prstGeom>
          <a:solidFill>
            <a:schemeClr val="bg1"/>
          </a:solidFill>
          <a:ln w="19050">
            <a:solidFill>
              <a:srgbClr val="00B050"/>
            </a:solidFill>
            <a:round/>
            <a:headEnd/>
            <a:tailEnd/>
          </a:ln>
        </p:spPr>
        <p:txBody>
          <a:bodyPr vert="horz" wrap="none" lIns="91440" tIns="45720" rIns="91440" bIns="45720" numCol="1" rtlCol="0" anchor="ctr" anchorCtr="1" compatLnSpc="1">
            <a:prstTxWarp prst="textNoShape">
              <a:avLst/>
            </a:prstTxWarp>
          </a:bodyPr>
          <a:lstStyle/>
          <a:p>
            <a:pPr algn="ctr"/>
            <a:r>
              <a:rPr lang="en-US" sz="4000" b="1" dirty="0"/>
              <a:t>7</a:t>
            </a:r>
          </a:p>
        </p:txBody>
      </p:sp>
      <p:sp>
        <p:nvSpPr>
          <p:cNvPr id="41" name="Rectángulo 40"/>
          <p:cNvSpPr/>
          <p:nvPr/>
        </p:nvSpPr>
        <p:spPr>
          <a:xfrm>
            <a:off x="6991204" y="2509135"/>
            <a:ext cx="4754024" cy="141731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285750" indent="-285750">
              <a:lnSpc>
                <a:spcPct val="107000"/>
              </a:lnSpc>
              <a:spcAft>
                <a:spcPts val="800"/>
              </a:spcAft>
              <a:buFont typeface="Arial" panose="020B0604020202020204" pitchFamily="34" charset="0"/>
              <a:buChar char="•"/>
            </a:pPr>
            <a:r>
              <a:rPr lang="es-CO" sz="1700" dirty="0">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rPr>
              <a:t>Modificación al </a:t>
            </a:r>
            <a:r>
              <a:rPr lang="es-CO" sz="1700" dirty="0" smtClean="0">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rPr>
              <a:t>Código Nacional de Transito</a:t>
            </a:r>
            <a:endParaRPr lang="es-CO" sz="1700" dirty="0">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s-CO" sz="1700" dirty="0" smtClean="0">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rPr>
              <a:t>Régimen </a:t>
            </a:r>
            <a:r>
              <a:rPr lang="es-CO" sz="1700" dirty="0">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rPr>
              <a:t>sancionatorio</a:t>
            </a:r>
          </a:p>
          <a:p>
            <a:pPr marL="285750" indent="-285750">
              <a:lnSpc>
                <a:spcPct val="107000"/>
              </a:lnSpc>
              <a:spcAft>
                <a:spcPts val="800"/>
              </a:spcAft>
              <a:buFont typeface="Arial" panose="020B0604020202020204" pitchFamily="34" charset="0"/>
              <a:buChar char="•"/>
            </a:pPr>
            <a:r>
              <a:rPr lang="es-CO" sz="1700" dirty="0">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rPr>
              <a:t>Código </a:t>
            </a:r>
            <a:r>
              <a:rPr lang="es-CO" sz="1700" dirty="0" smtClean="0">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rPr>
              <a:t>fluvial</a:t>
            </a:r>
            <a:endParaRPr lang="es-CO" sz="1700" dirty="0">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endParaRPr>
          </a:p>
        </p:txBody>
      </p:sp>
      <p:sp>
        <p:nvSpPr>
          <p:cNvPr id="18" name="Rectángulo 17"/>
          <p:cNvSpPr/>
          <p:nvPr/>
        </p:nvSpPr>
        <p:spPr>
          <a:xfrm>
            <a:off x="1316465" y="2741073"/>
            <a:ext cx="4339833" cy="680251"/>
          </a:xfrm>
          <a:prstGeom prst="rect">
            <a:avLst/>
          </a:prstGeom>
        </p:spPr>
        <p:txBody>
          <a:bodyPr wrap="square">
            <a:spAutoFit/>
          </a:bodyPr>
          <a:lstStyle/>
          <a:p>
            <a:pPr algn="just">
              <a:lnSpc>
                <a:spcPct val="107000"/>
              </a:lnSpc>
              <a:spcAft>
                <a:spcPts val="800"/>
              </a:spcAft>
            </a:pPr>
            <a:r>
              <a:rPr lang="es-CO">
                <a:latin typeface="Montserrat" panose="00000500000000000000" pitchFamily="2" charset="0"/>
                <a:ea typeface="Calibri" panose="020F0502020204030204" pitchFamily="34" charset="0"/>
                <a:cs typeface="Times New Roman" panose="02020603050405020304" pitchFamily="18" charset="0"/>
              </a:rPr>
              <a:t>Creación presentación y aprobación de proyectos </a:t>
            </a:r>
            <a:r>
              <a:rPr lang="es-CO" smtClean="0">
                <a:latin typeface="Montserrat" panose="00000500000000000000" pitchFamily="2" charset="0"/>
                <a:ea typeface="Calibri" panose="020F0502020204030204" pitchFamily="34" charset="0"/>
                <a:cs typeface="Times New Roman" panose="02020603050405020304" pitchFamily="18" charset="0"/>
              </a:rPr>
              <a:t>ley</a:t>
            </a:r>
            <a:r>
              <a:rPr lang="es-ES" smtClean="0">
                <a:latin typeface="Montserrat" panose="00000500000000000000" pitchFamily="2" charset="0"/>
                <a:ea typeface="Calibri" panose="020F0502020204030204" pitchFamily="34" charset="0"/>
                <a:cs typeface="Times New Roman" panose="02020603050405020304" pitchFamily="18" charset="0"/>
              </a:rPr>
              <a:t>.</a:t>
            </a:r>
            <a:endParaRPr lang="es-CO" sz="1600" dirty="0">
              <a:effectLst/>
              <a:latin typeface="Montserrat" panose="00000500000000000000" pitchFamily="2" charset="0"/>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rotWithShape="1">
          <a:blip r:embed="rId4">
            <a:clrChange>
              <a:clrFrom>
                <a:srgbClr val="FFFFFF"/>
              </a:clrFrom>
              <a:clrTo>
                <a:srgbClr val="FFFFFF">
                  <a:alpha val="0"/>
                </a:srgbClr>
              </a:clrTo>
            </a:clrChange>
          </a:blip>
          <a:srcRect l="57087" t="60505" r="37007" b="26889"/>
          <a:stretch/>
        </p:blipFill>
        <p:spPr>
          <a:xfrm>
            <a:off x="6048575" y="2591811"/>
            <a:ext cx="815645" cy="978774"/>
          </a:xfrm>
          <a:prstGeom prst="rect">
            <a:avLst/>
          </a:prstGeom>
        </p:spPr>
      </p:pic>
    </p:spTree>
    <p:extLst>
      <p:ext uri="{BB962C8B-B14F-4D97-AF65-F5344CB8AC3E}">
        <p14:creationId xmlns:p14="http://schemas.microsoft.com/office/powerpoint/2010/main" val="26831782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1"/>
          <p:cNvSpPr>
            <a:spLocks noGrp="1"/>
          </p:cNvSpPr>
          <p:nvPr>
            <p:ph type="sldNum" sz="quarter" idx="12"/>
          </p:nvPr>
        </p:nvSpPr>
        <p:spPr>
          <a:xfrm>
            <a:off x="11611020" y="6449257"/>
            <a:ext cx="580980" cy="365125"/>
          </a:xfrm>
        </p:spPr>
        <p:txBody>
          <a:bodyPr/>
          <a:lstStyle/>
          <a:p>
            <a:fld id="{A8C60B07-C8AD-42C9-BC75-A9155279C204}" type="slidenum">
              <a:rPr lang="es-CO" smtClean="0"/>
              <a:t>34</a:t>
            </a:fld>
            <a:endParaRPr lang="es-CO" dirty="0"/>
          </a:p>
        </p:txBody>
      </p:sp>
      <p:sp>
        <p:nvSpPr>
          <p:cNvPr id="6" name="Título 4"/>
          <p:cNvSpPr txBox="1">
            <a:spLocks/>
          </p:cNvSpPr>
          <p:nvPr/>
        </p:nvSpPr>
        <p:spPr>
          <a:xfrm>
            <a:off x="858350" y="192220"/>
            <a:ext cx="5243749" cy="504000"/>
          </a:xfrm>
          <a:prstGeom prst="rect">
            <a:avLst/>
          </a:prstGeom>
          <a:solidFill>
            <a:srgbClr val="5B862E"/>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800" b="1" dirty="0" smtClean="0">
                <a:solidFill>
                  <a:schemeClr val="bg1"/>
                </a:solidFill>
                <a:latin typeface="Arial" panose="020B0604020202020204" pitchFamily="34" charset="0"/>
                <a:cs typeface="Arial" panose="020B0604020202020204" pitchFamily="34" charset="0"/>
              </a:rPr>
              <a:t>3. Transparencia y eficiencia</a:t>
            </a:r>
            <a:endParaRPr lang="es-CO" sz="2800" dirty="0">
              <a:solidFill>
                <a:schemeClr val="bg1"/>
              </a:solidFill>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AB9BBB21-55D4-C442-88EC-79B61A550E22}"/>
              </a:ext>
            </a:extLst>
          </p:cNvPr>
          <p:cNvSpPr/>
          <p:nvPr/>
        </p:nvSpPr>
        <p:spPr>
          <a:xfrm>
            <a:off x="354350" y="192220"/>
            <a:ext cx="504000" cy="504000"/>
          </a:xfrm>
          <a:prstGeom prst="rect">
            <a:avLst/>
          </a:prstGeom>
          <a:solidFill>
            <a:srgbClr val="8BC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8BC44A"/>
              </a:solidFill>
            </a:endParaRPr>
          </a:p>
        </p:txBody>
      </p:sp>
      <p:pic>
        <p:nvPicPr>
          <p:cNvPr id="8" name="Imagen 7">
            <a:extLst>
              <a:ext uri="{FF2B5EF4-FFF2-40B4-BE49-F238E27FC236}">
                <a16:creationId xmlns:a16="http://schemas.microsoft.com/office/drawing/2014/main" id="{59C44833-5CA0-9441-A014-2990F74FBE33}"/>
              </a:ext>
            </a:extLst>
          </p:cNvPr>
          <p:cNvPicPr>
            <a:picLocks noChangeAspect="1"/>
          </p:cNvPicPr>
          <p:nvPr/>
        </p:nvPicPr>
        <p:blipFill rotWithShape="1">
          <a:blip r:embed="rId2">
            <a:extLst>
              <a:ext uri="{28A0092B-C50C-407E-A947-70E740481C1C}">
                <a14:useLocalDpi xmlns:a14="http://schemas.microsoft.com/office/drawing/2010/main" val="0"/>
              </a:ext>
            </a:extLst>
          </a:blip>
          <a:srcRect l="1" r="1566" b="4445"/>
          <a:stretch/>
        </p:blipFill>
        <p:spPr>
          <a:xfrm flipH="1">
            <a:off x="0" y="5056633"/>
            <a:ext cx="4933990" cy="1801368"/>
          </a:xfrm>
          <a:prstGeom prst="rect">
            <a:avLst/>
          </a:prstGeom>
        </p:spPr>
      </p:pic>
      <p:pic>
        <p:nvPicPr>
          <p:cNvPr id="9" name="Imagen 8">
            <a:extLst>
              <a:ext uri="{FF2B5EF4-FFF2-40B4-BE49-F238E27FC236}">
                <a16:creationId xmlns:a16="http://schemas.microsoft.com/office/drawing/2014/main" id="{77B5C408-F52E-E844-9E98-B9DD487DE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483" y="6107179"/>
            <a:ext cx="2641090" cy="524641"/>
          </a:xfrm>
          <a:prstGeom prst="rect">
            <a:avLst/>
          </a:prstGeom>
        </p:spPr>
      </p:pic>
      <p:sp>
        <p:nvSpPr>
          <p:cNvPr id="44" name="Elipse 43"/>
          <p:cNvSpPr/>
          <p:nvPr/>
        </p:nvSpPr>
        <p:spPr bwMode="auto">
          <a:xfrm>
            <a:off x="409000" y="1292592"/>
            <a:ext cx="800100" cy="820175"/>
          </a:xfrm>
          <a:prstGeom prst="ellipse">
            <a:avLst/>
          </a:prstGeom>
          <a:solidFill>
            <a:srgbClr val="70AD47">
              <a:lumMod val="20000"/>
              <a:lumOff val="80000"/>
            </a:srgbClr>
          </a:solidFill>
          <a:ln w="19050">
            <a:noFill/>
            <a:round/>
            <a:headEnd/>
            <a:tailEnd/>
          </a:ln>
        </p:spPr>
        <p:txBody>
          <a:bodyPr vert="horz" wrap="none" lIns="91440" tIns="45720" rIns="91440" bIns="45720" numCol="1" rtlCol="0" anchor="ctr" anchorCtr="1"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4000" b="1" i="0" u="none" strike="noStrike" kern="0" cap="none" spc="0" normalizeH="0" baseline="0" noProof="0" dirty="0" smtClean="0">
                <a:ln>
                  <a:noFill/>
                </a:ln>
                <a:solidFill>
                  <a:prstClr val="black"/>
                </a:solidFill>
                <a:effectLst/>
                <a:uLnTx/>
                <a:uFillTx/>
              </a:rPr>
              <a:t>1</a:t>
            </a:r>
            <a:endParaRPr kumimoji="0" lang="en-US" sz="4000" b="1" i="0" u="none" strike="noStrike" kern="0" cap="none" spc="0" normalizeH="0" baseline="0" noProof="0" dirty="0" smtClean="0">
              <a:ln>
                <a:noFill/>
              </a:ln>
              <a:solidFill>
                <a:prstClr val="black"/>
              </a:solidFill>
              <a:effectLst/>
              <a:uLnTx/>
              <a:uFillTx/>
            </a:endParaRPr>
          </a:p>
        </p:txBody>
      </p:sp>
      <p:sp>
        <p:nvSpPr>
          <p:cNvPr id="45" name="Rectángulo 44"/>
          <p:cNvSpPr/>
          <p:nvPr/>
        </p:nvSpPr>
        <p:spPr>
          <a:xfrm>
            <a:off x="1529038" y="1319431"/>
            <a:ext cx="4526491" cy="668068"/>
          </a:xfrm>
          <a:prstGeom prst="rect">
            <a:avLst/>
          </a:prstGeom>
        </p:spPr>
        <p:txBody>
          <a:bodyPr wrap="square">
            <a:spAutoFit/>
          </a:bodyPr>
          <a:lstStyle/>
          <a:p>
            <a:pPr algn="just">
              <a:lnSpc>
                <a:spcPct val="107000"/>
              </a:lnSpc>
              <a:spcAft>
                <a:spcPts val="800"/>
              </a:spcAft>
            </a:pPr>
            <a:r>
              <a:rPr lang="es-ES" dirty="0">
                <a:solidFill>
                  <a:prstClr val="black"/>
                </a:solidFill>
                <a:latin typeface="Montserrat" panose="00000500000000000000" pitchFamily="2" charset="0"/>
                <a:ea typeface="Calibri" panose="020F0502020204030204" pitchFamily="34" charset="0"/>
                <a:cs typeface="Times New Roman" panose="02020603050405020304" pitchFamily="18" charset="0"/>
              </a:rPr>
              <a:t>Digitalización, estandarización y eliminación de trámites. </a:t>
            </a:r>
            <a:endParaRPr lang="es-CO" sz="1600" dirty="0">
              <a:solidFill>
                <a:prstClr val="black"/>
              </a:solidFill>
              <a:latin typeface="Montserrat" panose="00000500000000000000" pitchFamily="2" charset="0"/>
              <a:ea typeface="Calibri" panose="020F0502020204030204" pitchFamily="34" charset="0"/>
              <a:cs typeface="Times New Roman" panose="02020603050405020304" pitchFamily="18" charset="0"/>
            </a:endParaRPr>
          </a:p>
        </p:txBody>
      </p:sp>
      <p:sp>
        <p:nvSpPr>
          <p:cNvPr id="46" name="Elipse 45"/>
          <p:cNvSpPr/>
          <p:nvPr/>
        </p:nvSpPr>
        <p:spPr bwMode="auto">
          <a:xfrm>
            <a:off x="409000" y="4140977"/>
            <a:ext cx="800100" cy="820175"/>
          </a:xfrm>
          <a:prstGeom prst="ellipse">
            <a:avLst/>
          </a:prstGeom>
          <a:solidFill>
            <a:srgbClr val="70AD47">
              <a:lumMod val="20000"/>
              <a:lumOff val="80000"/>
            </a:srgbClr>
          </a:solidFill>
          <a:ln w="19050">
            <a:noFill/>
            <a:round/>
            <a:headEnd/>
            <a:tailEnd/>
          </a:ln>
        </p:spPr>
        <p:txBody>
          <a:bodyPr vert="horz" wrap="none" lIns="91440" tIns="45720" rIns="91440" bIns="45720" numCol="1" rtlCol="0" anchor="ctr" anchorCtr="1"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4000" b="1" i="0" u="none" strike="noStrike" kern="0" cap="none" spc="0" normalizeH="0" baseline="0" noProof="0" dirty="0" smtClean="0">
                <a:ln>
                  <a:noFill/>
                </a:ln>
                <a:solidFill>
                  <a:prstClr val="black"/>
                </a:solidFill>
                <a:effectLst/>
                <a:uLnTx/>
                <a:uFillTx/>
              </a:rPr>
              <a:t>2</a:t>
            </a:r>
            <a:endParaRPr kumimoji="0" lang="en-US" sz="4000" b="1" i="0" u="none" strike="noStrike" kern="0" cap="none" spc="0" normalizeH="0" baseline="0" noProof="0" dirty="0" smtClean="0">
              <a:ln>
                <a:noFill/>
              </a:ln>
              <a:solidFill>
                <a:prstClr val="black"/>
              </a:solidFill>
              <a:effectLst/>
              <a:uLnTx/>
              <a:uFillTx/>
            </a:endParaRPr>
          </a:p>
        </p:txBody>
      </p:sp>
      <p:sp>
        <p:nvSpPr>
          <p:cNvPr id="47" name="Rectángulo 46"/>
          <p:cNvSpPr/>
          <p:nvPr/>
        </p:nvSpPr>
        <p:spPr>
          <a:xfrm>
            <a:off x="1395512" y="4123062"/>
            <a:ext cx="10030009" cy="375552"/>
          </a:xfrm>
          <a:prstGeom prst="rect">
            <a:avLst/>
          </a:prstGeom>
        </p:spPr>
        <p:txBody>
          <a:bodyPr wrap="square">
            <a:spAutoFit/>
          </a:bodyPr>
          <a:lstStyle/>
          <a:p>
            <a:pPr algn="just">
              <a:lnSpc>
                <a:spcPct val="107000"/>
              </a:lnSpc>
              <a:spcAft>
                <a:spcPts val="800"/>
              </a:spcAft>
            </a:pPr>
            <a:r>
              <a:rPr lang="es-ES" dirty="0">
                <a:solidFill>
                  <a:prstClr val="black"/>
                </a:solidFill>
                <a:latin typeface="Montserrat" panose="00000500000000000000" pitchFamily="2" charset="0"/>
                <a:ea typeface="Calibri" panose="020F0502020204030204" pitchFamily="34" charset="0"/>
                <a:cs typeface="Times New Roman" panose="02020603050405020304" pitchFamily="18" charset="0"/>
              </a:rPr>
              <a:t>Diseño de planes de descongestión y tercerización de procesos para hacerlos más eficientes.</a:t>
            </a:r>
            <a:endParaRPr lang="es-CO" sz="1600" dirty="0">
              <a:solidFill>
                <a:prstClr val="black"/>
              </a:solidFill>
              <a:latin typeface="Montserrat" panose="00000500000000000000" pitchFamily="2" charset="0"/>
              <a:ea typeface="Calibri" panose="020F0502020204030204" pitchFamily="34" charset="0"/>
              <a:cs typeface="Times New Roman" panose="02020603050405020304" pitchFamily="18" charset="0"/>
            </a:endParaRPr>
          </a:p>
        </p:txBody>
      </p:sp>
      <p:graphicFrame>
        <p:nvGraphicFramePr>
          <p:cNvPr id="48" name="Diagrama 47"/>
          <p:cNvGraphicFramePr/>
          <p:nvPr>
            <p:extLst>
              <p:ext uri="{D42A27DB-BD31-4B8C-83A1-F6EECF244321}">
                <p14:modId xmlns:p14="http://schemas.microsoft.com/office/powerpoint/2010/main" val="4291562875"/>
              </p:ext>
            </p:extLst>
          </p:nvPr>
        </p:nvGraphicFramePr>
        <p:xfrm>
          <a:off x="6305549" y="1248027"/>
          <a:ext cx="5143794" cy="26383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9" name="Rectángulo 48"/>
          <p:cNvSpPr/>
          <p:nvPr/>
        </p:nvSpPr>
        <p:spPr>
          <a:xfrm>
            <a:off x="6671497" y="4735254"/>
            <a:ext cx="4754024" cy="148752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285750" indent="-285750">
              <a:lnSpc>
                <a:spcPct val="107000"/>
              </a:lnSpc>
              <a:spcAft>
                <a:spcPts val="800"/>
              </a:spcAft>
              <a:buFont typeface="Arial" panose="020B0604020202020204" pitchFamily="34" charset="0"/>
              <a:buChar char="•"/>
            </a:pPr>
            <a:r>
              <a:rPr lang="es-CO" sz="1700" dirty="0">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rPr>
              <a:t>Identificar al interior de las entidades del sector cuáles son los procesos que representan cuellos de botella - plantear escenarios de tercerización </a:t>
            </a:r>
          </a:p>
        </p:txBody>
      </p:sp>
      <p:pic>
        <p:nvPicPr>
          <p:cNvPr id="2" name="Imagen 1"/>
          <p:cNvPicPr>
            <a:picLocks noChangeAspect="1"/>
          </p:cNvPicPr>
          <p:nvPr/>
        </p:nvPicPr>
        <p:blipFill rotWithShape="1">
          <a:blip r:embed="rId9">
            <a:clrChange>
              <a:clrFrom>
                <a:srgbClr val="FFFFFF"/>
              </a:clrFrom>
              <a:clrTo>
                <a:srgbClr val="FFFFFF">
                  <a:alpha val="0"/>
                </a:srgbClr>
              </a:clrTo>
            </a:clrChange>
          </a:blip>
          <a:srcRect l="44684" t="62606" r="42913" b="16384"/>
          <a:stretch/>
        </p:blipFill>
        <p:spPr>
          <a:xfrm>
            <a:off x="5030000" y="4735254"/>
            <a:ext cx="1512168" cy="1440160"/>
          </a:xfrm>
          <a:prstGeom prst="rect">
            <a:avLst/>
          </a:prstGeom>
        </p:spPr>
      </p:pic>
    </p:spTree>
    <p:extLst>
      <p:ext uri="{BB962C8B-B14F-4D97-AF65-F5344CB8AC3E}">
        <p14:creationId xmlns:p14="http://schemas.microsoft.com/office/powerpoint/2010/main" val="27562097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1"/>
          <p:cNvSpPr>
            <a:spLocks noGrp="1"/>
          </p:cNvSpPr>
          <p:nvPr>
            <p:ph type="sldNum" sz="quarter" idx="12"/>
          </p:nvPr>
        </p:nvSpPr>
        <p:spPr>
          <a:xfrm>
            <a:off x="11611020" y="6449257"/>
            <a:ext cx="580980" cy="365125"/>
          </a:xfrm>
        </p:spPr>
        <p:txBody>
          <a:bodyPr/>
          <a:lstStyle/>
          <a:p>
            <a:fld id="{A8C60B07-C8AD-42C9-BC75-A9155279C204}" type="slidenum">
              <a:rPr lang="es-CO" smtClean="0"/>
              <a:t>35</a:t>
            </a:fld>
            <a:endParaRPr lang="es-CO" dirty="0"/>
          </a:p>
        </p:txBody>
      </p:sp>
      <p:sp>
        <p:nvSpPr>
          <p:cNvPr id="5" name="Marcador de texto 2"/>
          <p:cNvSpPr txBox="1">
            <a:spLocks/>
          </p:cNvSpPr>
          <p:nvPr/>
        </p:nvSpPr>
        <p:spPr>
          <a:xfrm>
            <a:off x="6753824" y="1371822"/>
            <a:ext cx="4866100" cy="2642622"/>
          </a:xfrm>
          <a:prstGeom prst="rect">
            <a:avLst/>
          </a:prstGeom>
          <a:solidFill>
            <a:schemeClr val="bg1"/>
          </a:solidFill>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2075" indent="0">
              <a:spcAft>
                <a:spcPts val="1800"/>
              </a:spcAft>
              <a:buNone/>
            </a:pPr>
            <a:endParaRPr lang="es-CO" sz="1800" dirty="0">
              <a:solidFill>
                <a:srgbClr val="3B3838"/>
              </a:solidFill>
              <a:latin typeface="Arial" panose="020B0604020202020204" pitchFamily="34" charset="0"/>
              <a:cs typeface="Arial" panose="020B0604020202020204" pitchFamily="34" charset="0"/>
            </a:endParaRPr>
          </a:p>
        </p:txBody>
      </p:sp>
      <p:sp>
        <p:nvSpPr>
          <p:cNvPr id="6" name="Título 4"/>
          <p:cNvSpPr txBox="1">
            <a:spLocks/>
          </p:cNvSpPr>
          <p:nvPr/>
        </p:nvSpPr>
        <p:spPr>
          <a:xfrm>
            <a:off x="858350" y="192220"/>
            <a:ext cx="5243749" cy="504000"/>
          </a:xfrm>
          <a:prstGeom prst="rect">
            <a:avLst/>
          </a:prstGeom>
          <a:solidFill>
            <a:srgbClr val="5B862E"/>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800" b="1" dirty="0" smtClean="0">
                <a:solidFill>
                  <a:schemeClr val="bg1"/>
                </a:solidFill>
                <a:latin typeface="Arial" panose="020B0604020202020204" pitchFamily="34" charset="0"/>
                <a:cs typeface="Arial" panose="020B0604020202020204" pitchFamily="34" charset="0"/>
              </a:rPr>
              <a:t>3. Transparencia y eficiencia</a:t>
            </a:r>
            <a:endParaRPr lang="es-CO" sz="2800" dirty="0">
              <a:solidFill>
                <a:schemeClr val="bg1"/>
              </a:solidFill>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AB9BBB21-55D4-C442-88EC-79B61A550E22}"/>
              </a:ext>
            </a:extLst>
          </p:cNvPr>
          <p:cNvSpPr/>
          <p:nvPr/>
        </p:nvSpPr>
        <p:spPr>
          <a:xfrm>
            <a:off x="354350" y="192220"/>
            <a:ext cx="504000" cy="504000"/>
          </a:xfrm>
          <a:prstGeom prst="rect">
            <a:avLst/>
          </a:prstGeom>
          <a:solidFill>
            <a:srgbClr val="8BC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8BC44A"/>
              </a:solidFill>
            </a:endParaRPr>
          </a:p>
        </p:txBody>
      </p:sp>
      <p:pic>
        <p:nvPicPr>
          <p:cNvPr id="8" name="Imagen 7">
            <a:extLst>
              <a:ext uri="{FF2B5EF4-FFF2-40B4-BE49-F238E27FC236}">
                <a16:creationId xmlns:a16="http://schemas.microsoft.com/office/drawing/2014/main" id="{59C44833-5CA0-9441-A014-2990F74FBE33}"/>
              </a:ext>
            </a:extLst>
          </p:cNvPr>
          <p:cNvPicPr>
            <a:picLocks noChangeAspect="1"/>
          </p:cNvPicPr>
          <p:nvPr/>
        </p:nvPicPr>
        <p:blipFill rotWithShape="1">
          <a:blip r:embed="rId2">
            <a:extLst>
              <a:ext uri="{28A0092B-C50C-407E-A947-70E740481C1C}">
                <a14:useLocalDpi xmlns:a14="http://schemas.microsoft.com/office/drawing/2010/main" val="0"/>
              </a:ext>
            </a:extLst>
          </a:blip>
          <a:srcRect l="1" r="1566" b="4445"/>
          <a:stretch/>
        </p:blipFill>
        <p:spPr>
          <a:xfrm flipH="1">
            <a:off x="0" y="5056633"/>
            <a:ext cx="4933990" cy="1801368"/>
          </a:xfrm>
          <a:prstGeom prst="rect">
            <a:avLst/>
          </a:prstGeom>
        </p:spPr>
      </p:pic>
      <p:pic>
        <p:nvPicPr>
          <p:cNvPr id="9" name="Imagen 8">
            <a:extLst>
              <a:ext uri="{FF2B5EF4-FFF2-40B4-BE49-F238E27FC236}">
                <a16:creationId xmlns:a16="http://schemas.microsoft.com/office/drawing/2014/main" id="{77B5C408-F52E-E844-9E98-B9DD487DE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483" y="6107179"/>
            <a:ext cx="2641090" cy="524641"/>
          </a:xfrm>
          <a:prstGeom prst="rect">
            <a:avLst/>
          </a:prstGeom>
        </p:spPr>
      </p:pic>
      <p:sp>
        <p:nvSpPr>
          <p:cNvPr id="12" name="Rectángulo 11">
            <a:extLst>
              <a:ext uri="{FF2B5EF4-FFF2-40B4-BE49-F238E27FC236}">
                <a16:creationId xmlns:a16="http://schemas.microsoft.com/office/drawing/2014/main" id="{C91CC58F-EC0B-724E-86CB-D4E84D04728F}"/>
              </a:ext>
            </a:extLst>
          </p:cNvPr>
          <p:cNvSpPr/>
          <p:nvPr/>
        </p:nvSpPr>
        <p:spPr>
          <a:xfrm>
            <a:off x="1583370" y="1249136"/>
            <a:ext cx="9409174" cy="463100"/>
          </a:xfrm>
          <a:prstGeom prst="rect">
            <a:avLst/>
          </a:prstGeom>
          <a:solidFill>
            <a:srgbClr val="8BC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33" name="Imagen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4526" y="861775"/>
            <a:ext cx="896035" cy="900000"/>
          </a:xfrm>
          <a:prstGeom prst="rect">
            <a:avLst/>
          </a:prstGeom>
        </p:spPr>
      </p:pic>
      <p:sp>
        <p:nvSpPr>
          <p:cNvPr id="15" name="Elipse 14"/>
          <p:cNvSpPr/>
          <p:nvPr/>
        </p:nvSpPr>
        <p:spPr bwMode="auto">
          <a:xfrm>
            <a:off x="478918" y="1251872"/>
            <a:ext cx="800100" cy="820175"/>
          </a:xfrm>
          <a:prstGeom prst="ellipse">
            <a:avLst/>
          </a:prstGeom>
          <a:solidFill>
            <a:srgbClr val="70AD47">
              <a:lumMod val="20000"/>
              <a:lumOff val="80000"/>
            </a:srgbClr>
          </a:solidFill>
          <a:ln w="19050">
            <a:noFill/>
            <a:round/>
            <a:headEnd/>
            <a:tailEnd/>
          </a:ln>
        </p:spPr>
        <p:txBody>
          <a:bodyPr vert="horz" wrap="none" lIns="91440" tIns="45720" rIns="91440" bIns="45720" numCol="1" rtlCol="0" anchor="ctr" anchorCtr="1"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prstClr val="black"/>
                </a:solidFill>
                <a:effectLst/>
                <a:uLnTx/>
                <a:uFillTx/>
              </a:rPr>
              <a:t>3</a:t>
            </a:r>
          </a:p>
        </p:txBody>
      </p:sp>
      <p:sp>
        <p:nvSpPr>
          <p:cNvPr id="16" name="Rectángulo 15"/>
          <p:cNvSpPr/>
          <p:nvPr/>
        </p:nvSpPr>
        <p:spPr>
          <a:xfrm>
            <a:off x="1574315" y="1825682"/>
            <a:ext cx="9778269" cy="388696"/>
          </a:xfrm>
          <a:prstGeom prst="rect">
            <a:avLst/>
          </a:prstGeom>
        </p:spPr>
        <p:txBody>
          <a:bodyPr wrap="square">
            <a:spAutoFit/>
          </a:bodyPr>
          <a:lstStyle/>
          <a:p>
            <a:pPr>
              <a:lnSpc>
                <a:spcPct val="107000"/>
              </a:lnSpc>
              <a:spcAft>
                <a:spcPts val="800"/>
              </a:spcAft>
            </a:pPr>
            <a:r>
              <a:rPr lang="es-ES" dirty="0">
                <a:solidFill>
                  <a:prstClr val="black"/>
                </a:solidFill>
                <a:latin typeface="Montserrat" panose="00000500000000000000" pitchFamily="2" charset="0"/>
                <a:ea typeface="Calibri" panose="020F0502020204030204" pitchFamily="34" charset="0"/>
                <a:cs typeface="Times New Roman" panose="02020603050405020304" pitchFamily="18" charset="0"/>
              </a:rPr>
              <a:t>Descentralización y fortalecimiento de presencia Regional del Sector Transporte.</a:t>
            </a:r>
            <a:endParaRPr lang="es-CO" sz="1600" dirty="0">
              <a:solidFill>
                <a:prstClr val="black"/>
              </a:solidFill>
              <a:latin typeface="Montserrat" panose="00000500000000000000" pitchFamily="2" charset="0"/>
              <a:ea typeface="Calibri" panose="020F0502020204030204" pitchFamily="34" charset="0"/>
              <a:cs typeface="Times New Roman" panose="02020603050405020304" pitchFamily="18" charset="0"/>
            </a:endParaRPr>
          </a:p>
        </p:txBody>
      </p:sp>
      <p:sp>
        <p:nvSpPr>
          <p:cNvPr id="17" name="Elipse 16"/>
          <p:cNvSpPr/>
          <p:nvPr/>
        </p:nvSpPr>
        <p:spPr bwMode="auto">
          <a:xfrm>
            <a:off x="478918" y="3800572"/>
            <a:ext cx="800100" cy="820175"/>
          </a:xfrm>
          <a:prstGeom prst="ellipse">
            <a:avLst/>
          </a:prstGeom>
          <a:solidFill>
            <a:srgbClr val="70AD47">
              <a:lumMod val="20000"/>
              <a:lumOff val="80000"/>
            </a:srgbClr>
          </a:solidFill>
          <a:ln w="19050">
            <a:noFill/>
            <a:round/>
            <a:headEnd/>
            <a:tailEnd/>
          </a:ln>
        </p:spPr>
        <p:txBody>
          <a:bodyPr vert="horz" wrap="none" lIns="91440" tIns="45720" rIns="91440" bIns="45720" numCol="1" rtlCol="0" anchor="ctr" anchorCtr="1"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4000" b="1" i="0" u="none" strike="noStrike" kern="0" cap="none" spc="0" normalizeH="0" baseline="0" noProof="0" dirty="0" smtClean="0">
                <a:ln>
                  <a:noFill/>
                </a:ln>
                <a:solidFill>
                  <a:prstClr val="black"/>
                </a:solidFill>
                <a:effectLst/>
                <a:uLnTx/>
                <a:uFillTx/>
              </a:rPr>
              <a:t>4</a:t>
            </a:r>
            <a:endParaRPr kumimoji="0" lang="en-US" sz="4000" b="1" i="0" u="none" strike="noStrike" kern="0" cap="none" spc="0" normalizeH="0" baseline="0" noProof="0" dirty="0" smtClean="0">
              <a:ln>
                <a:noFill/>
              </a:ln>
              <a:solidFill>
                <a:prstClr val="black"/>
              </a:solidFill>
              <a:effectLst/>
              <a:uLnTx/>
              <a:uFillTx/>
            </a:endParaRPr>
          </a:p>
        </p:txBody>
      </p:sp>
      <p:sp>
        <p:nvSpPr>
          <p:cNvPr id="18" name="Rectángulo 17"/>
          <p:cNvSpPr/>
          <p:nvPr/>
        </p:nvSpPr>
        <p:spPr>
          <a:xfrm>
            <a:off x="1529038" y="3860262"/>
            <a:ext cx="4526491" cy="981423"/>
          </a:xfrm>
          <a:prstGeom prst="rect">
            <a:avLst/>
          </a:prstGeom>
        </p:spPr>
        <p:txBody>
          <a:bodyPr wrap="square">
            <a:spAutoFit/>
          </a:bodyPr>
          <a:lstStyle/>
          <a:p>
            <a:pPr>
              <a:lnSpc>
                <a:spcPct val="107000"/>
              </a:lnSpc>
              <a:spcAft>
                <a:spcPts val="800"/>
              </a:spcAft>
            </a:pPr>
            <a:r>
              <a:rPr lang="es-ES" dirty="0">
                <a:solidFill>
                  <a:prstClr val="black"/>
                </a:solidFill>
                <a:latin typeface="Montserrat" panose="00000500000000000000" pitchFamily="2" charset="0"/>
                <a:ea typeface="Calibri" panose="020F0502020204030204" pitchFamily="34" charset="0"/>
                <a:cs typeface="Times New Roman" panose="02020603050405020304" pitchFamily="18" charset="0"/>
              </a:rPr>
              <a:t>Nueva arquitectura institucional y especialización de las entidades del sector</a:t>
            </a:r>
            <a:endParaRPr lang="es-CO" sz="1600" dirty="0">
              <a:solidFill>
                <a:prstClr val="black"/>
              </a:solidFill>
              <a:latin typeface="Montserrat" panose="00000500000000000000" pitchFamily="2" charset="0"/>
              <a:ea typeface="Calibri" panose="020F0502020204030204" pitchFamily="34" charset="0"/>
              <a:cs typeface="Times New Roman" panose="02020603050405020304" pitchFamily="18" charset="0"/>
            </a:endParaRPr>
          </a:p>
        </p:txBody>
      </p:sp>
      <p:sp>
        <p:nvSpPr>
          <p:cNvPr id="19" name="Rectángulo 18"/>
          <p:cNvSpPr/>
          <p:nvPr/>
        </p:nvSpPr>
        <p:spPr>
          <a:xfrm>
            <a:off x="6786891" y="3816668"/>
            <a:ext cx="4754024" cy="177202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285750" indent="-285750">
              <a:lnSpc>
                <a:spcPct val="107000"/>
              </a:lnSpc>
              <a:spcAft>
                <a:spcPts val="800"/>
              </a:spcAft>
              <a:buFont typeface="Arial" panose="020B0604020202020204" pitchFamily="34" charset="0"/>
              <a:buChar char="•"/>
            </a:pPr>
            <a:r>
              <a:rPr lang="es-CO" sz="1700" dirty="0">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rPr>
              <a:t>Reorganización interna de sus áreas y la modernización de trámites. Implementación de la CRIT como un organismo técnico en el desarrollo de la normatividad del sector.</a:t>
            </a:r>
          </a:p>
        </p:txBody>
      </p:sp>
      <p:pic>
        <p:nvPicPr>
          <p:cNvPr id="2" name="Imagen 1"/>
          <p:cNvPicPr>
            <a:picLocks noChangeAspect="1"/>
          </p:cNvPicPr>
          <p:nvPr/>
        </p:nvPicPr>
        <p:blipFill rotWithShape="1">
          <a:blip r:embed="rId5">
            <a:clrChange>
              <a:clrFrom>
                <a:srgbClr val="FFFFFF"/>
              </a:clrFrom>
              <a:clrTo>
                <a:srgbClr val="FFFFFF">
                  <a:alpha val="0"/>
                </a:srgbClr>
              </a:clrTo>
            </a:clrChange>
          </a:blip>
          <a:srcRect l="61222" t="67858" r="26375" b="15333"/>
          <a:stretch/>
        </p:blipFill>
        <p:spPr>
          <a:xfrm>
            <a:off x="5087823" y="4911980"/>
            <a:ext cx="1512168" cy="1152128"/>
          </a:xfrm>
          <a:prstGeom prst="rect">
            <a:avLst/>
          </a:prstGeom>
        </p:spPr>
      </p:pic>
    </p:spTree>
    <p:extLst>
      <p:ext uri="{BB962C8B-B14F-4D97-AF65-F5344CB8AC3E}">
        <p14:creationId xmlns:p14="http://schemas.microsoft.com/office/powerpoint/2010/main" val="32515690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1"/>
          <p:cNvSpPr>
            <a:spLocks noGrp="1"/>
          </p:cNvSpPr>
          <p:nvPr>
            <p:ph type="sldNum" sz="quarter" idx="12"/>
          </p:nvPr>
        </p:nvSpPr>
        <p:spPr>
          <a:xfrm>
            <a:off x="11611020" y="6449257"/>
            <a:ext cx="580980" cy="365125"/>
          </a:xfrm>
        </p:spPr>
        <p:txBody>
          <a:bodyPr/>
          <a:lstStyle/>
          <a:p>
            <a:fld id="{A8C60B07-C8AD-42C9-BC75-A9155279C204}" type="slidenum">
              <a:rPr lang="es-CO" smtClean="0"/>
              <a:t>36</a:t>
            </a:fld>
            <a:endParaRPr lang="es-CO" dirty="0"/>
          </a:p>
        </p:txBody>
      </p:sp>
      <p:sp>
        <p:nvSpPr>
          <p:cNvPr id="6" name="Título 4"/>
          <p:cNvSpPr txBox="1">
            <a:spLocks/>
          </p:cNvSpPr>
          <p:nvPr/>
        </p:nvSpPr>
        <p:spPr>
          <a:xfrm>
            <a:off x="789647" y="192220"/>
            <a:ext cx="5090329" cy="504000"/>
          </a:xfrm>
          <a:prstGeom prst="rect">
            <a:avLst/>
          </a:prstGeom>
          <a:solidFill>
            <a:srgbClr val="5B862E"/>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800" b="1" dirty="0">
                <a:solidFill>
                  <a:schemeClr val="bg1"/>
                </a:solidFill>
                <a:latin typeface="Arial" panose="020B0604020202020204" pitchFamily="34" charset="0"/>
                <a:cs typeface="Arial" panose="020B0604020202020204" pitchFamily="34" charset="0"/>
              </a:rPr>
              <a:t>3. Transparencia y </a:t>
            </a:r>
            <a:r>
              <a:rPr lang="es-CO" sz="2800" b="1" dirty="0" smtClean="0">
                <a:solidFill>
                  <a:schemeClr val="bg1"/>
                </a:solidFill>
                <a:latin typeface="Arial" panose="020B0604020202020204" pitchFamily="34" charset="0"/>
                <a:cs typeface="Arial" panose="020B0604020202020204" pitchFamily="34" charset="0"/>
              </a:rPr>
              <a:t>eficiencia</a:t>
            </a:r>
            <a:endParaRPr lang="es-CO" sz="2800" dirty="0">
              <a:solidFill>
                <a:schemeClr val="bg1"/>
              </a:solidFill>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AB9BBB21-55D4-C442-88EC-79B61A550E22}"/>
              </a:ext>
            </a:extLst>
          </p:cNvPr>
          <p:cNvSpPr/>
          <p:nvPr/>
        </p:nvSpPr>
        <p:spPr>
          <a:xfrm>
            <a:off x="285647" y="192220"/>
            <a:ext cx="504000" cy="504000"/>
          </a:xfrm>
          <a:prstGeom prst="rect">
            <a:avLst/>
          </a:prstGeom>
          <a:solidFill>
            <a:srgbClr val="8BC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8BC44A"/>
              </a:solidFill>
            </a:endParaRPr>
          </a:p>
        </p:txBody>
      </p:sp>
      <p:pic>
        <p:nvPicPr>
          <p:cNvPr id="8" name="Imagen 7">
            <a:extLst>
              <a:ext uri="{FF2B5EF4-FFF2-40B4-BE49-F238E27FC236}">
                <a16:creationId xmlns:a16="http://schemas.microsoft.com/office/drawing/2014/main" id="{59C44833-5CA0-9441-A014-2990F74FBE33}"/>
              </a:ext>
            </a:extLst>
          </p:cNvPr>
          <p:cNvPicPr>
            <a:picLocks noChangeAspect="1"/>
          </p:cNvPicPr>
          <p:nvPr/>
        </p:nvPicPr>
        <p:blipFill rotWithShape="1">
          <a:blip r:embed="rId2">
            <a:extLst>
              <a:ext uri="{28A0092B-C50C-407E-A947-70E740481C1C}">
                <a14:useLocalDpi xmlns:a14="http://schemas.microsoft.com/office/drawing/2010/main" val="0"/>
              </a:ext>
            </a:extLst>
          </a:blip>
          <a:srcRect l="1" r="1566" b="4445"/>
          <a:stretch/>
        </p:blipFill>
        <p:spPr>
          <a:xfrm flipH="1">
            <a:off x="0" y="5056633"/>
            <a:ext cx="4933990" cy="1801368"/>
          </a:xfrm>
          <a:prstGeom prst="rect">
            <a:avLst/>
          </a:prstGeom>
        </p:spPr>
      </p:pic>
      <p:pic>
        <p:nvPicPr>
          <p:cNvPr id="9" name="Imagen 8">
            <a:extLst>
              <a:ext uri="{FF2B5EF4-FFF2-40B4-BE49-F238E27FC236}">
                <a16:creationId xmlns:a16="http://schemas.microsoft.com/office/drawing/2014/main" id="{77B5C408-F52E-E844-9E98-B9DD487DE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483" y="6107179"/>
            <a:ext cx="2641090" cy="524641"/>
          </a:xfrm>
          <a:prstGeom prst="rect">
            <a:avLst/>
          </a:prstGeom>
        </p:spPr>
      </p:pic>
      <p:sp>
        <p:nvSpPr>
          <p:cNvPr id="65" name="Elipse 64"/>
          <p:cNvSpPr/>
          <p:nvPr/>
        </p:nvSpPr>
        <p:spPr bwMode="auto">
          <a:xfrm>
            <a:off x="1053994" y="2351096"/>
            <a:ext cx="800100" cy="820175"/>
          </a:xfrm>
          <a:prstGeom prst="ellipse">
            <a:avLst/>
          </a:prstGeom>
          <a:solidFill>
            <a:srgbClr val="70AD47">
              <a:lumMod val="20000"/>
              <a:lumOff val="80000"/>
            </a:srgbClr>
          </a:solidFill>
          <a:ln w="19050">
            <a:noFill/>
            <a:round/>
            <a:headEnd/>
            <a:tailEnd/>
          </a:ln>
        </p:spPr>
        <p:txBody>
          <a:bodyPr vert="horz" wrap="none" lIns="91440" tIns="45720" rIns="91440" bIns="45720" numCol="1" rtlCol="0" anchor="ctr" anchorCtr="1"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CO" sz="4000" b="1" kern="0" dirty="0">
                <a:solidFill>
                  <a:prstClr val="black"/>
                </a:solidFill>
              </a:rPr>
              <a:t>5</a:t>
            </a:r>
            <a:endParaRPr kumimoji="0" lang="en-US" sz="4000" b="1" i="0" u="none" strike="noStrike" kern="0" cap="none" spc="0" normalizeH="0" baseline="0" noProof="0" dirty="0" smtClean="0">
              <a:ln>
                <a:noFill/>
              </a:ln>
              <a:solidFill>
                <a:prstClr val="black"/>
              </a:solidFill>
              <a:effectLst/>
              <a:uLnTx/>
              <a:uFillTx/>
            </a:endParaRPr>
          </a:p>
        </p:txBody>
      </p:sp>
      <p:sp>
        <p:nvSpPr>
          <p:cNvPr id="66" name="Rectángulo 65"/>
          <p:cNvSpPr/>
          <p:nvPr/>
        </p:nvSpPr>
        <p:spPr>
          <a:xfrm>
            <a:off x="2104114" y="2298957"/>
            <a:ext cx="4526491" cy="1557158"/>
          </a:xfrm>
          <a:prstGeom prst="rect">
            <a:avLst/>
          </a:prstGeom>
        </p:spPr>
        <p:txBody>
          <a:bodyPr wrap="square">
            <a:spAutoFit/>
          </a:bodyPr>
          <a:lstStyle/>
          <a:p>
            <a:pPr algn="just">
              <a:lnSpc>
                <a:spcPct val="107000"/>
              </a:lnSpc>
              <a:spcAft>
                <a:spcPts val="800"/>
              </a:spcAft>
            </a:pPr>
            <a:r>
              <a:rPr lang="es-ES" dirty="0">
                <a:solidFill>
                  <a:prstClr val="black"/>
                </a:solidFill>
                <a:latin typeface="Montserrat" panose="00000500000000000000" pitchFamily="2" charset="0"/>
                <a:ea typeface="Calibri" panose="020F0502020204030204" pitchFamily="34" charset="0"/>
                <a:cs typeface="Times New Roman" panose="02020603050405020304" pitchFamily="18" charset="0"/>
              </a:rPr>
              <a:t>Mesas de construcción colectiva periódicas con todos los sectores transportadores a nivel nacional y regional: Mesa Nacional del Transporte.</a:t>
            </a:r>
            <a:endParaRPr lang="es-CO" sz="1600" dirty="0">
              <a:solidFill>
                <a:prstClr val="black"/>
              </a:solidFill>
              <a:latin typeface="Montserrat" panose="00000500000000000000" pitchFamily="2" charset="0"/>
              <a:ea typeface="Calibri" panose="020F0502020204030204" pitchFamily="34" charset="0"/>
              <a:cs typeface="Times New Roman" panose="02020603050405020304" pitchFamily="18" charset="0"/>
            </a:endParaRPr>
          </a:p>
        </p:txBody>
      </p:sp>
      <p:sp>
        <p:nvSpPr>
          <p:cNvPr id="67" name="Rectángulo 66"/>
          <p:cNvSpPr/>
          <p:nvPr/>
        </p:nvSpPr>
        <p:spPr>
          <a:xfrm>
            <a:off x="7588553" y="2142735"/>
            <a:ext cx="4038273" cy="23319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285750" indent="-285750">
              <a:lnSpc>
                <a:spcPct val="107000"/>
              </a:lnSpc>
              <a:spcAft>
                <a:spcPts val="800"/>
              </a:spcAft>
              <a:buFont typeface="Arial" panose="020B0604020202020204" pitchFamily="34" charset="0"/>
              <a:buChar char="•"/>
            </a:pPr>
            <a:r>
              <a:rPr lang="es-CO" sz="1700" dirty="0">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rPr>
              <a:t>Procesos de </a:t>
            </a:r>
            <a:r>
              <a:rPr lang="es-CO" sz="1700" b="1" dirty="0" err="1">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rPr>
              <a:t>co</a:t>
            </a:r>
            <a:r>
              <a:rPr lang="es-CO" sz="1700" b="1" dirty="0">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rPr>
              <a:t>-creación de política pública</a:t>
            </a:r>
            <a:r>
              <a:rPr lang="es-CO" sz="1700" dirty="0">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rPr>
              <a:t> en materia de transporte con los actores del sector transportador a nivel nacional y </a:t>
            </a:r>
            <a:r>
              <a:rPr lang="es-CO" sz="1700" dirty="0" smtClean="0">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rPr>
              <a:t>regional, </a:t>
            </a:r>
            <a:r>
              <a:rPr lang="es-CO" sz="1700" dirty="0">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rPr>
              <a:t>mediante la </a:t>
            </a:r>
            <a:r>
              <a:rPr lang="es-CO" sz="1700" b="1" dirty="0">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rPr>
              <a:t>Mesa Nacional de Transporte</a:t>
            </a:r>
          </a:p>
        </p:txBody>
      </p:sp>
      <p:pic>
        <p:nvPicPr>
          <p:cNvPr id="5" name="Imagen 4"/>
          <p:cNvPicPr>
            <a:picLocks noChangeAspect="1"/>
          </p:cNvPicPr>
          <p:nvPr/>
        </p:nvPicPr>
        <p:blipFill rotWithShape="1">
          <a:blip r:embed="rId4"/>
          <a:srcRect l="84778" t="42524" r="2819" b="41718"/>
          <a:stretch/>
        </p:blipFill>
        <p:spPr>
          <a:xfrm>
            <a:off x="6638697" y="2029324"/>
            <a:ext cx="936367" cy="668834"/>
          </a:xfrm>
          <a:prstGeom prst="rect">
            <a:avLst/>
          </a:prstGeom>
        </p:spPr>
      </p:pic>
    </p:spTree>
    <p:extLst>
      <p:ext uri="{BB962C8B-B14F-4D97-AF65-F5344CB8AC3E}">
        <p14:creationId xmlns:p14="http://schemas.microsoft.com/office/powerpoint/2010/main" val="14216313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txBox="1">
            <a:spLocks/>
          </p:cNvSpPr>
          <p:nvPr/>
        </p:nvSpPr>
        <p:spPr>
          <a:xfrm>
            <a:off x="623336" y="192220"/>
            <a:ext cx="5957729" cy="504000"/>
          </a:xfrm>
          <a:prstGeom prst="rect">
            <a:avLst/>
          </a:prstGeom>
          <a:solidFill>
            <a:srgbClr val="5B862E"/>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000" b="1" dirty="0">
                <a:solidFill>
                  <a:schemeClr val="bg1"/>
                </a:solidFill>
                <a:latin typeface="Arial" panose="020B0604020202020204" pitchFamily="34" charset="0"/>
                <a:cs typeface="Arial" panose="020B0604020202020204" pitchFamily="34" charset="0"/>
              </a:rPr>
              <a:t>4</a:t>
            </a:r>
            <a:r>
              <a:rPr lang="es-CO" sz="2000" b="1" dirty="0" smtClean="0">
                <a:solidFill>
                  <a:schemeClr val="bg1"/>
                </a:solidFill>
                <a:latin typeface="Arial" panose="020B0604020202020204" pitchFamily="34" charset="0"/>
                <a:cs typeface="Arial" panose="020B0604020202020204" pitchFamily="34" charset="0"/>
              </a:rPr>
              <a:t>. Movilidad democrática y sostenible</a:t>
            </a:r>
            <a:endParaRPr lang="es-CO" sz="2000" b="1" dirty="0">
              <a:solidFill>
                <a:schemeClr val="bg1"/>
              </a:solidFill>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AB9BBB21-55D4-C442-88EC-79B61A550E22}"/>
              </a:ext>
            </a:extLst>
          </p:cNvPr>
          <p:cNvSpPr/>
          <p:nvPr/>
        </p:nvSpPr>
        <p:spPr>
          <a:xfrm>
            <a:off x="119336" y="192220"/>
            <a:ext cx="504000" cy="504000"/>
          </a:xfrm>
          <a:prstGeom prst="rect">
            <a:avLst/>
          </a:prstGeom>
          <a:solidFill>
            <a:srgbClr val="8BC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8BC44A"/>
              </a:solidFill>
            </a:endParaRPr>
          </a:p>
        </p:txBody>
      </p:sp>
      <p:pic>
        <p:nvPicPr>
          <p:cNvPr id="7" name="Imagen 6">
            <a:extLst>
              <a:ext uri="{FF2B5EF4-FFF2-40B4-BE49-F238E27FC236}">
                <a16:creationId xmlns:a16="http://schemas.microsoft.com/office/drawing/2014/main" id="{59C44833-5CA0-9441-A014-2990F74FBE33}"/>
              </a:ext>
            </a:extLst>
          </p:cNvPr>
          <p:cNvPicPr>
            <a:picLocks noChangeAspect="1"/>
          </p:cNvPicPr>
          <p:nvPr/>
        </p:nvPicPr>
        <p:blipFill rotWithShape="1">
          <a:blip r:embed="rId3">
            <a:extLst>
              <a:ext uri="{28A0092B-C50C-407E-A947-70E740481C1C}">
                <a14:useLocalDpi xmlns:a14="http://schemas.microsoft.com/office/drawing/2010/main" val="0"/>
              </a:ext>
            </a:extLst>
          </a:blip>
          <a:srcRect l="1" r="1566" b="4445"/>
          <a:stretch/>
        </p:blipFill>
        <p:spPr>
          <a:xfrm flipH="1">
            <a:off x="0" y="5056633"/>
            <a:ext cx="4933990" cy="1801368"/>
          </a:xfrm>
          <a:prstGeom prst="rect">
            <a:avLst/>
          </a:prstGeom>
        </p:spPr>
      </p:pic>
      <p:pic>
        <p:nvPicPr>
          <p:cNvPr id="8" name="Imagen 7">
            <a:extLst>
              <a:ext uri="{FF2B5EF4-FFF2-40B4-BE49-F238E27FC236}">
                <a16:creationId xmlns:a16="http://schemas.microsoft.com/office/drawing/2014/main" id="{77B5C408-F52E-E844-9E98-B9DD487DEC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483" y="6107179"/>
            <a:ext cx="2641090" cy="524641"/>
          </a:xfrm>
          <a:prstGeom prst="rect">
            <a:avLst/>
          </a:prstGeom>
        </p:spPr>
      </p:pic>
      <p:sp>
        <p:nvSpPr>
          <p:cNvPr id="20" name="Rectángulo 19"/>
          <p:cNvSpPr/>
          <p:nvPr/>
        </p:nvSpPr>
        <p:spPr>
          <a:xfrm>
            <a:off x="1680413" y="1570682"/>
            <a:ext cx="3144090" cy="680251"/>
          </a:xfrm>
          <a:prstGeom prst="rect">
            <a:avLst/>
          </a:prstGeom>
        </p:spPr>
        <p:txBody>
          <a:bodyPr wrap="square">
            <a:spAutoFit/>
          </a:bodyPr>
          <a:lstStyle/>
          <a:p>
            <a:pPr>
              <a:lnSpc>
                <a:spcPct val="107000"/>
              </a:lnSpc>
              <a:spcAft>
                <a:spcPts val="800"/>
              </a:spcAft>
            </a:pPr>
            <a:r>
              <a:rPr lang="es-CO" dirty="0">
                <a:latin typeface="Montserrat" panose="00000500000000000000" pitchFamily="2" charset="0"/>
                <a:ea typeface="Calibri" panose="020F0502020204030204" pitchFamily="34" charset="0"/>
                <a:cs typeface="Times New Roman" panose="02020603050405020304" pitchFamily="18" charset="0"/>
              </a:rPr>
              <a:t>Operatividad del plan de Seguridad vial</a:t>
            </a:r>
          </a:p>
        </p:txBody>
      </p:sp>
      <p:sp>
        <p:nvSpPr>
          <p:cNvPr id="21" name="Elipse 20"/>
          <p:cNvSpPr/>
          <p:nvPr/>
        </p:nvSpPr>
        <p:spPr bwMode="auto">
          <a:xfrm>
            <a:off x="706263" y="1517396"/>
            <a:ext cx="800100" cy="820175"/>
          </a:xfrm>
          <a:prstGeom prst="ellipse">
            <a:avLst/>
          </a:prstGeom>
          <a:solidFill>
            <a:srgbClr val="70AD47">
              <a:lumMod val="20000"/>
              <a:lumOff val="80000"/>
            </a:srgbClr>
          </a:solidFill>
          <a:ln w="19050">
            <a:noFill/>
            <a:round/>
            <a:headEnd/>
            <a:tailEnd/>
          </a:ln>
        </p:spPr>
        <p:txBody>
          <a:bodyPr vert="horz" wrap="none" lIns="91440" tIns="45720" rIns="91440" bIns="45720" numCol="1" rtlCol="0" anchor="ctr" anchorCtr="1" compatLnSpc="1">
            <a:prstTxWarp prst="textNoShape">
              <a:avLst/>
            </a:prstTxWarp>
          </a:bodyPr>
          <a:lstStyle/>
          <a:p>
            <a:pPr algn="ctr"/>
            <a:r>
              <a:rPr lang="en-US" sz="4000" b="1" kern="0" dirty="0" smtClean="0">
                <a:solidFill>
                  <a:prstClr val="black"/>
                </a:solidFill>
              </a:rPr>
              <a:t>1</a:t>
            </a:r>
            <a:endParaRPr lang="en-US" sz="4000" b="1" kern="0" dirty="0">
              <a:solidFill>
                <a:prstClr val="black"/>
              </a:solidFill>
            </a:endParaRPr>
          </a:p>
        </p:txBody>
      </p:sp>
      <p:sp>
        <p:nvSpPr>
          <p:cNvPr id="3" name="Cheurón 2"/>
          <p:cNvSpPr/>
          <p:nvPr/>
        </p:nvSpPr>
        <p:spPr>
          <a:xfrm>
            <a:off x="5262954" y="1668681"/>
            <a:ext cx="761037" cy="529601"/>
          </a:xfrm>
          <a:prstGeom prst="chevro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CO">
              <a:solidFill>
                <a:schemeClr val="tx1"/>
              </a:solidFill>
            </a:endParaRPr>
          </a:p>
        </p:txBody>
      </p:sp>
      <p:sp>
        <p:nvSpPr>
          <p:cNvPr id="16" name="Rectángulo 15"/>
          <p:cNvSpPr/>
          <p:nvPr/>
        </p:nvSpPr>
        <p:spPr>
          <a:xfrm>
            <a:off x="1800280" y="2936560"/>
            <a:ext cx="3603840" cy="685059"/>
          </a:xfrm>
          <a:prstGeom prst="rect">
            <a:avLst/>
          </a:prstGeom>
        </p:spPr>
        <p:txBody>
          <a:bodyPr wrap="square">
            <a:spAutoFit/>
          </a:bodyPr>
          <a:lstStyle/>
          <a:p>
            <a:pPr>
              <a:lnSpc>
                <a:spcPct val="107000"/>
              </a:lnSpc>
              <a:spcAft>
                <a:spcPts val="800"/>
              </a:spcAft>
            </a:pPr>
            <a:r>
              <a:rPr lang="es-CO" dirty="0">
                <a:latin typeface="Montserrat" panose="00000500000000000000" pitchFamily="2" charset="0"/>
                <a:ea typeface="Calibri" panose="020F0502020204030204" pitchFamily="34" charset="0"/>
                <a:cs typeface="Times New Roman" panose="02020603050405020304" pitchFamily="18" charset="0"/>
              </a:rPr>
              <a:t>Transporte con energías limpias. </a:t>
            </a:r>
          </a:p>
        </p:txBody>
      </p:sp>
      <p:sp>
        <p:nvSpPr>
          <p:cNvPr id="17" name="Elipse 16"/>
          <p:cNvSpPr/>
          <p:nvPr/>
        </p:nvSpPr>
        <p:spPr bwMode="auto">
          <a:xfrm>
            <a:off x="706263" y="2897662"/>
            <a:ext cx="800100" cy="820175"/>
          </a:xfrm>
          <a:prstGeom prst="ellipse">
            <a:avLst/>
          </a:prstGeom>
          <a:solidFill>
            <a:srgbClr val="70AD47">
              <a:lumMod val="20000"/>
              <a:lumOff val="80000"/>
            </a:srgbClr>
          </a:solidFill>
          <a:ln w="19050">
            <a:noFill/>
            <a:round/>
            <a:headEnd/>
            <a:tailEnd/>
          </a:ln>
        </p:spPr>
        <p:txBody>
          <a:bodyPr vert="horz" wrap="none" lIns="91440" tIns="45720" rIns="91440" bIns="45720" numCol="1" rtlCol="0" anchor="ctr" anchorCtr="1" compatLnSpc="1">
            <a:prstTxWarp prst="textNoShape">
              <a:avLst/>
            </a:prstTxWarp>
          </a:bodyPr>
          <a:lstStyle/>
          <a:p>
            <a:pPr algn="ctr"/>
            <a:r>
              <a:rPr lang="en-US" sz="4000" b="1" kern="0" dirty="0" smtClean="0">
                <a:solidFill>
                  <a:prstClr val="black"/>
                </a:solidFill>
              </a:rPr>
              <a:t>2</a:t>
            </a:r>
            <a:endParaRPr lang="en-US" sz="4000" b="1" kern="0" dirty="0">
              <a:solidFill>
                <a:prstClr val="black"/>
              </a:solidFill>
            </a:endParaRPr>
          </a:p>
        </p:txBody>
      </p:sp>
      <p:sp>
        <p:nvSpPr>
          <p:cNvPr id="18" name="Rectángulo 17"/>
          <p:cNvSpPr/>
          <p:nvPr/>
        </p:nvSpPr>
        <p:spPr>
          <a:xfrm>
            <a:off x="1876284" y="4384383"/>
            <a:ext cx="4771519" cy="685059"/>
          </a:xfrm>
          <a:prstGeom prst="rect">
            <a:avLst/>
          </a:prstGeom>
        </p:spPr>
        <p:txBody>
          <a:bodyPr wrap="square">
            <a:spAutoFit/>
          </a:bodyPr>
          <a:lstStyle/>
          <a:p>
            <a:pPr>
              <a:lnSpc>
                <a:spcPct val="107000"/>
              </a:lnSpc>
              <a:spcAft>
                <a:spcPts val="800"/>
              </a:spcAft>
            </a:pPr>
            <a:r>
              <a:rPr lang="es-CO" dirty="0">
                <a:latin typeface="Montserrat" panose="00000500000000000000" pitchFamily="2" charset="0"/>
                <a:ea typeface="Calibri" panose="020F0502020204030204" pitchFamily="34" charset="0"/>
                <a:cs typeface="Times New Roman" panose="02020603050405020304" pitchFamily="18" charset="0"/>
              </a:rPr>
              <a:t>Asistencia Técnica a entidades territoriales</a:t>
            </a:r>
          </a:p>
        </p:txBody>
      </p:sp>
      <p:sp>
        <p:nvSpPr>
          <p:cNvPr id="19" name="Elipse 18"/>
          <p:cNvSpPr/>
          <p:nvPr/>
        </p:nvSpPr>
        <p:spPr bwMode="auto">
          <a:xfrm>
            <a:off x="706263" y="4316826"/>
            <a:ext cx="800100" cy="820175"/>
          </a:xfrm>
          <a:prstGeom prst="ellipse">
            <a:avLst/>
          </a:prstGeom>
          <a:solidFill>
            <a:srgbClr val="70AD47">
              <a:lumMod val="20000"/>
              <a:lumOff val="80000"/>
            </a:srgbClr>
          </a:solidFill>
          <a:ln w="19050">
            <a:noFill/>
            <a:round/>
            <a:headEnd/>
            <a:tailEnd/>
          </a:ln>
        </p:spPr>
        <p:txBody>
          <a:bodyPr vert="horz" wrap="none" lIns="91440" tIns="45720" rIns="91440" bIns="45720" numCol="1" rtlCol="0" anchor="ctr" anchorCtr="1" compatLnSpc="1">
            <a:prstTxWarp prst="textNoShape">
              <a:avLst/>
            </a:prstTxWarp>
          </a:bodyPr>
          <a:lstStyle/>
          <a:p>
            <a:pPr algn="ctr"/>
            <a:r>
              <a:rPr lang="en-US" sz="4000" b="1" kern="0" dirty="0">
                <a:solidFill>
                  <a:prstClr val="black"/>
                </a:solidFill>
              </a:rPr>
              <a:t>3</a:t>
            </a:r>
          </a:p>
        </p:txBody>
      </p:sp>
      <p:sp>
        <p:nvSpPr>
          <p:cNvPr id="22" name="Marcador de texto 2"/>
          <p:cNvSpPr txBox="1">
            <a:spLocks/>
          </p:cNvSpPr>
          <p:nvPr/>
        </p:nvSpPr>
        <p:spPr>
          <a:xfrm>
            <a:off x="6490514" y="1371820"/>
            <a:ext cx="4866100" cy="2642622"/>
          </a:xfrm>
          <a:prstGeom prst="rect">
            <a:avLst/>
          </a:prstGeom>
          <a:solidFill>
            <a:schemeClr val="bg1"/>
          </a:solidFill>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2075" indent="0">
              <a:spcAft>
                <a:spcPts val="1800"/>
              </a:spcAft>
              <a:buNone/>
            </a:pPr>
            <a:endParaRPr lang="es-CO" sz="2000" b="1" dirty="0" smtClean="0">
              <a:solidFill>
                <a:srgbClr val="385723"/>
              </a:solidFill>
              <a:latin typeface="Montserrat" panose="00000500000000000000" pitchFamily="2" charset="0"/>
              <a:cs typeface="Arial" panose="020B0604020202020204" pitchFamily="34" charset="0"/>
            </a:endParaRPr>
          </a:p>
          <a:p>
            <a:pPr marL="92075" indent="0">
              <a:spcAft>
                <a:spcPts val="1800"/>
              </a:spcAft>
              <a:buNone/>
            </a:pPr>
            <a:endParaRPr lang="es-CO" sz="2000" b="1" dirty="0" smtClean="0">
              <a:solidFill>
                <a:srgbClr val="385723"/>
              </a:solidFill>
              <a:latin typeface="Montserrat" panose="00000500000000000000" pitchFamily="2" charset="0"/>
              <a:cs typeface="Arial" panose="020B0604020202020204" pitchFamily="34" charset="0"/>
            </a:endParaRPr>
          </a:p>
          <a:p>
            <a:pPr marL="92075" indent="0">
              <a:spcAft>
                <a:spcPts val="1800"/>
              </a:spcAft>
              <a:buNone/>
            </a:pPr>
            <a:r>
              <a:rPr lang="es-CO" sz="2000" b="1" dirty="0" smtClean="0">
                <a:solidFill>
                  <a:srgbClr val="385723"/>
                </a:solidFill>
                <a:latin typeface="Montserrat" panose="00000500000000000000" pitchFamily="2" charset="0"/>
                <a:cs typeface="Arial" panose="020B0604020202020204" pitchFamily="34" charset="0"/>
              </a:rPr>
              <a:t>Plan de Seguridad Vial</a:t>
            </a:r>
            <a:endParaRPr lang="es-ES" sz="1800" dirty="0">
              <a:solidFill>
                <a:srgbClr val="3B3838"/>
              </a:solidFill>
              <a:latin typeface="Montserrat" panose="00000500000000000000" pitchFamily="2" charset="0"/>
              <a:cs typeface="Arial" panose="020B0604020202020204" pitchFamily="34" charset="0"/>
            </a:endParaRPr>
          </a:p>
          <a:p>
            <a:pPr marL="541338" indent="-357188">
              <a:tabLst>
                <a:tab pos="484188" algn="l"/>
              </a:tabLst>
            </a:pPr>
            <a:r>
              <a:rPr lang="es-CO" sz="1800" dirty="0">
                <a:solidFill>
                  <a:srgbClr val="3B3838"/>
                </a:solidFill>
                <a:latin typeface="Montserrat" panose="00000500000000000000" pitchFamily="2" charset="0"/>
                <a:cs typeface="Arial" panose="020B0604020202020204" pitchFamily="34" charset="0"/>
              </a:rPr>
              <a:t>Seguridad Carretera</a:t>
            </a:r>
          </a:p>
          <a:p>
            <a:pPr marL="541338" indent="-357188">
              <a:tabLst>
                <a:tab pos="484188" algn="l"/>
              </a:tabLst>
            </a:pPr>
            <a:r>
              <a:rPr lang="es-CO" sz="1800" dirty="0">
                <a:solidFill>
                  <a:srgbClr val="3B3838"/>
                </a:solidFill>
                <a:latin typeface="Montserrat" panose="00000500000000000000" pitchFamily="2" charset="0"/>
                <a:cs typeface="Arial" panose="020B0604020202020204" pitchFamily="34" charset="0"/>
              </a:rPr>
              <a:t>Seguridad Fluvial</a:t>
            </a:r>
          </a:p>
          <a:p>
            <a:pPr marL="541338" indent="-357188">
              <a:tabLst>
                <a:tab pos="484188" algn="l"/>
              </a:tabLst>
            </a:pPr>
            <a:r>
              <a:rPr lang="es-CO" sz="1800" dirty="0">
                <a:solidFill>
                  <a:srgbClr val="3B3838"/>
                </a:solidFill>
                <a:latin typeface="Montserrat" panose="00000500000000000000" pitchFamily="2" charset="0"/>
                <a:cs typeface="Arial" panose="020B0604020202020204" pitchFamily="34" charset="0"/>
              </a:rPr>
              <a:t>Seguridad Aérea</a:t>
            </a:r>
          </a:p>
          <a:p>
            <a:pPr marL="541338" indent="-357188">
              <a:tabLst>
                <a:tab pos="484188" algn="l"/>
              </a:tabLst>
            </a:pPr>
            <a:r>
              <a:rPr lang="es-CO" sz="1800" dirty="0">
                <a:solidFill>
                  <a:srgbClr val="3B3838"/>
                </a:solidFill>
                <a:latin typeface="Montserrat" panose="00000500000000000000" pitchFamily="2" charset="0"/>
                <a:cs typeface="Arial" panose="020B0604020202020204" pitchFamily="34" charset="0"/>
              </a:rPr>
              <a:t>Seguridad Marítima</a:t>
            </a:r>
          </a:p>
          <a:p>
            <a:pPr marL="541338" indent="-357188">
              <a:tabLst>
                <a:tab pos="484188" algn="l"/>
              </a:tabLst>
            </a:pPr>
            <a:r>
              <a:rPr lang="es-CO" sz="1800" dirty="0">
                <a:solidFill>
                  <a:srgbClr val="3B3838"/>
                </a:solidFill>
                <a:latin typeface="Montserrat" panose="00000500000000000000" pitchFamily="2" charset="0"/>
                <a:cs typeface="Arial" panose="020B0604020202020204" pitchFamily="34" charset="0"/>
              </a:rPr>
              <a:t>Reducción en la tasa de </a:t>
            </a:r>
            <a:r>
              <a:rPr lang="es-CO" sz="1800" dirty="0" smtClean="0">
                <a:solidFill>
                  <a:srgbClr val="3B3838"/>
                </a:solidFill>
                <a:latin typeface="Montserrat" panose="00000500000000000000" pitchFamily="2" charset="0"/>
                <a:cs typeface="Arial" panose="020B0604020202020204" pitchFamily="34" charset="0"/>
              </a:rPr>
              <a:t>mortalidad </a:t>
            </a:r>
            <a:r>
              <a:rPr lang="es-CO" sz="1800" dirty="0">
                <a:solidFill>
                  <a:srgbClr val="3B3838"/>
                </a:solidFill>
                <a:latin typeface="Montserrat" panose="00000500000000000000" pitchFamily="2" charset="0"/>
                <a:cs typeface="Arial" panose="020B0604020202020204" pitchFamily="34" charset="0"/>
              </a:rPr>
              <a:t>por accidentes de transito</a:t>
            </a:r>
          </a:p>
          <a:p>
            <a:pPr marL="541338" indent="-357188">
              <a:tabLst>
                <a:tab pos="484188" algn="l"/>
              </a:tabLst>
            </a:pPr>
            <a:r>
              <a:rPr lang="es-CO" sz="1800" dirty="0">
                <a:solidFill>
                  <a:srgbClr val="3B3838"/>
                </a:solidFill>
                <a:latin typeface="Montserrat" panose="00000500000000000000" pitchFamily="2" charset="0"/>
                <a:cs typeface="Arial" panose="020B0604020202020204" pitchFamily="34" charset="0"/>
              </a:rPr>
              <a:t>Tasa General de Mortalidad por Accidentes de Tránsito </a:t>
            </a:r>
            <a:r>
              <a:rPr lang="es-CO" sz="1800" dirty="0" smtClean="0">
                <a:solidFill>
                  <a:srgbClr val="3B3838"/>
                </a:solidFill>
                <a:latin typeface="Montserrat" panose="00000500000000000000" pitchFamily="2" charset="0"/>
                <a:cs typeface="Arial" panose="020B0604020202020204" pitchFamily="34" charset="0"/>
              </a:rPr>
              <a:t>Terrestre </a:t>
            </a:r>
            <a:r>
              <a:rPr lang="es-CO" sz="1800" dirty="0">
                <a:solidFill>
                  <a:srgbClr val="3B3838"/>
                </a:solidFill>
                <a:latin typeface="Montserrat" panose="00000500000000000000" pitchFamily="2" charset="0"/>
                <a:cs typeface="Arial" panose="020B0604020202020204" pitchFamily="34" charset="0"/>
              </a:rPr>
              <a:t>(TGMA)</a:t>
            </a:r>
          </a:p>
        </p:txBody>
      </p:sp>
      <p:sp>
        <p:nvSpPr>
          <p:cNvPr id="23" name="Rectángulo 22">
            <a:extLst>
              <a:ext uri="{FF2B5EF4-FFF2-40B4-BE49-F238E27FC236}">
                <a16:creationId xmlns:a16="http://schemas.microsoft.com/office/drawing/2014/main" id="{C91CC58F-EC0B-724E-86CB-D4E84D04728F}"/>
              </a:ext>
            </a:extLst>
          </p:cNvPr>
          <p:cNvSpPr/>
          <p:nvPr/>
        </p:nvSpPr>
        <p:spPr>
          <a:xfrm>
            <a:off x="6521122" y="908720"/>
            <a:ext cx="4866100" cy="4631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24" name="Imagen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45151" y="584020"/>
            <a:ext cx="896035" cy="900000"/>
          </a:xfrm>
          <a:prstGeom prst="rect">
            <a:avLst/>
          </a:prstGeom>
        </p:spPr>
      </p:pic>
    </p:spTree>
    <p:extLst>
      <p:ext uri="{BB962C8B-B14F-4D97-AF65-F5344CB8AC3E}">
        <p14:creationId xmlns:p14="http://schemas.microsoft.com/office/powerpoint/2010/main" val="23593535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txBox="1">
            <a:spLocks/>
          </p:cNvSpPr>
          <p:nvPr/>
        </p:nvSpPr>
        <p:spPr>
          <a:xfrm>
            <a:off x="623336" y="192220"/>
            <a:ext cx="5957729" cy="504000"/>
          </a:xfrm>
          <a:prstGeom prst="rect">
            <a:avLst/>
          </a:prstGeom>
          <a:solidFill>
            <a:srgbClr val="5B862E"/>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000" b="1" dirty="0">
                <a:solidFill>
                  <a:schemeClr val="bg1"/>
                </a:solidFill>
                <a:latin typeface="Arial" panose="020B0604020202020204" pitchFamily="34" charset="0"/>
                <a:cs typeface="Arial" panose="020B0604020202020204" pitchFamily="34" charset="0"/>
              </a:rPr>
              <a:t>4</a:t>
            </a:r>
            <a:r>
              <a:rPr lang="es-CO" sz="2000" b="1" dirty="0" smtClean="0">
                <a:solidFill>
                  <a:schemeClr val="bg1"/>
                </a:solidFill>
                <a:latin typeface="Arial" panose="020B0604020202020204" pitchFamily="34" charset="0"/>
                <a:cs typeface="Arial" panose="020B0604020202020204" pitchFamily="34" charset="0"/>
              </a:rPr>
              <a:t>. Movilidad democrática y sostenible</a:t>
            </a:r>
            <a:endParaRPr lang="es-CO" sz="2000" b="1" dirty="0">
              <a:solidFill>
                <a:schemeClr val="bg1"/>
              </a:solidFill>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AB9BBB21-55D4-C442-88EC-79B61A550E22}"/>
              </a:ext>
            </a:extLst>
          </p:cNvPr>
          <p:cNvSpPr/>
          <p:nvPr/>
        </p:nvSpPr>
        <p:spPr>
          <a:xfrm>
            <a:off x="119336" y="192220"/>
            <a:ext cx="504000" cy="504000"/>
          </a:xfrm>
          <a:prstGeom prst="rect">
            <a:avLst/>
          </a:prstGeom>
          <a:solidFill>
            <a:srgbClr val="8BC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8BC44A"/>
              </a:solidFill>
            </a:endParaRPr>
          </a:p>
        </p:txBody>
      </p:sp>
      <p:pic>
        <p:nvPicPr>
          <p:cNvPr id="7" name="Imagen 6">
            <a:extLst>
              <a:ext uri="{FF2B5EF4-FFF2-40B4-BE49-F238E27FC236}">
                <a16:creationId xmlns:a16="http://schemas.microsoft.com/office/drawing/2014/main" id="{59C44833-5CA0-9441-A014-2990F74FBE33}"/>
              </a:ext>
            </a:extLst>
          </p:cNvPr>
          <p:cNvPicPr>
            <a:picLocks noChangeAspect="1"/>
          </p:cNvPicPr>
          <p:nvPr/>
        </p:nvPicPr>
        <p:blipFill rotWithShape="1">
          <a:blip r:embed="rId3">
            <a:extLst>
              <a:ext uri="{28A0092B-C50C-407E-A947-70E740481C1C}">
                <a14:useLocalDpi xmlns:a14="http://schemas.microsoft.com/office/drawing/2010/main" val="0"/>
              </a:ext>
            </a:extLst>
          </a:blip>
          <a:srcRect l="1" r="1566" b="4445"/>
          <a:stretch/>
        </p:blipFill>
        <p:spPr>
          <a:xfrm flipH="1">
            <a:off x="0" y="5056633"/>
            <a:ext cx="4933990" cy="1801368"/>
          </a:xfrm>
          <a:prstGeom prst="rect">
            <a:avLst/>
          </a:prstGeom>
        </p:spPr>
      </p:pic>
      <p:pic>
        <p:nvPicPr>
          <p:cNvPr id="8" name="Imagen 7">
            <a:extLst>
              <a:ext uri="{FF2B5EF4-FFF2-40B4-BE49-F238E27FC236}">
                <a16:creationId xmlns:a16="http://schemas.microsoft.com/office/drawing/2014/main" id="{77B5C408-F52E-E844-9E98-B9DD487DEC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483" y="6107179"/>
            <a:ext cx="2641090" cy="524641"/>
          </a:xfrm>
          <a:prstGeom prst="rect">
            <a:avLst/>
          </a:prstGeom>
        </p:spPr>
      </p:pic>
      <p:sp>
        <p:nvSpPr>
          <p:cNvPr id="20" name="Rectángulo 19"/>
          <p:cNvSpPr/>
          <p:nvPr/>
        </p:nvSpPr>
        <p:spPr>
          <a:xfrm>
            <a:off x="347722" y="1064510"/>
            <a:ext cx="11557312" cy="787652"/>
          </a:xfrm>
          <a:prstGeom prst="rect">
            <a:avLst/>
          </a:prstGeom>
        </p:spPr>
        <p:txBody>
          <a:bodyPr wrap="square">
            <a:spAutoFit/>
          </a:bodyPr>
          <a:lstStyle/>
          <a:p>
            <a:pPr>
              <a:lnSpc>
                <a:spcPct val="107000"/>
              </a:lnSpc>
              <a:spcAft>
                <a:spcPts val="800"/>
              </a:spcAft>
            </a:pPr>
            <a:r>
              <a:rPr lang="es-CO" dirty="0" smtClean="0">
                <a:latin typeface="Montserrat" panose="00000500000000000000" pitchFamily="2" charset="0"/>
                <a:ea typeface="Calibri" panose="020F0502020204030204" pitchFamily="34" charset="0"/>
                <a:cs typeface="Times New Roman" panose="02020603050405020304" pitchFamily="18" charset="0"/>
              </a:rPr>
              <a:t>La </a:t>
            </a:r>
            <a:r>
              <a:rPr lang="es-CO" dirty="0">
                <a:latin typeface="Montserrat" panose="00000500000000000000" pitchFamily="2" charset="0"/>
                <a:ea typeface="Calibri" panose="020F0502020204030204" pitchFamily="34" charset="0"/>
                <a:cs typeface="Times New Roman" panose="02020603050405020304" pitchFamily="18" charset="0"/>
              </a:rPr>
              <a:t>UMUS hace seguimiento a los SITM (7</a:t>
            </a:r>
            <a:r>
              <a:rPr lang="es-CO" dirty="0" smtClean="0">
                <a:latin typeface="Montserrat" panose="00000500000000000000" pitchFamily="2" charset="0"/>
                <a:ea typeface="Calibri" panose="020F0502020204030204" pitchFamily="34" charset="0"/>
                <a:cs typeface="Times New Roman" panose="02020603050405020304" pitchFamily="18" charset="0"/>
              </a:rPr>
              <a:t>) y </a:t>
            </a:r>
            <a:r>
              <a:rPr lang="es-CO" dirty="0">
                <a:latin typeface="Montserrat" panose="00000500000000000000" pitchFamily="2" charset="0"/>
                <a:ea typeface="Calibri" panose="020F0502020204030204" pitchFamily="34" charset="0"/>
                <a:cs typeface="Times New Roman" panose="02020603050405020304" pitchFamily="18" charset="0"/>
              </a:rPr>
              <a:t>los SETP (8</a:t>
            </a:r>
            <a:r>
              <a:rPr lang="es-CO" dirty="0" smtClean="0">
                <a:latin typeface="Montserrat" panose="00000500000000000000" pitchFamily="2" charset="0"/>
                <a:ea typeface="Calibri" panose="020F0502020204030204" pitchFamily="34" charset="0"/>
                <a:cs typeface="Times New Roman" panose="02020603050405020304" pitchFamily="18" charset="0"/>
              </a:rPr>
              <a:t>).</a:t>
            </a:r>
            <a:endParaRPr lang="es-CO" dirty="0">
              <a:latin typeface="Montserrat" panose="00000500000000000000" pitchFamily="2" charset="0"/>
              <a:ea typeface="Calibri" panose="020F0502020204030204" pitchFamily="34" charset="0"/>
              <a:cs typeface="Times New Roman" panose="02020603050405020304" pitchFamily="18" charset="0"/>
            </a:endParaRPr>
          </a:p>
          <a:p>
            <a:pPr>
              <a:lnSpc>
                <a:spcPct val="107000"/>
              </a:lnSpc>
              <a:spcAft>
                <a:spcPts val="800"/>
              </a:spcAft>
            </a:pPr>
            <a:endParaRPr lang="es-CO" dirty="0">
              <a:latin typeface="Montserrat" panose="00000500000000000000" pitchFamily="2" charset="0"/>
              <a:ea typeface="Calibri" panose="020F0502020204030204" pitchFamily="34" charset="0"/>
              <a:cs typeface="Times New Roman" panose="02020603050405020304" pitchFamily="18" charset="0"/>
            </a:endParaRPr>
          </a:p>
        </p:txBody>
      </p:sp>
      <p:graphicFrame>
        <p:nvGraphicFramePr>
          <p:cNvPr id="26" name="Tabla 25"/>
          <p:cNvGraphicFramePr>
            <a:graphicFrameLocks noGrp="1"/>
          </p:cNvGraphicFramePr>
          <p:nvPr>
            <p:extLst>
              <p:ext uri="{D42A27DB-BD31-4B8C-83A1-F6EECF244321}">
                <p14:modId xmlns:p14="http://schemas.microsoft.com/office/powerpoint/2010/main" val="3458497525"/>
              </p:ext>
            </p:extLst>
          </p:nvPr>
        </p:nvGraphicFramePr>
        <p:xfrm>
          <a:off x="6960096" y="2770633"/>
          <a:ext cx="4072334" cy="2286000"/>
        </p:xfrm>
        <a:graphic>
          <a:graphicData uri="http://schemas.openxmlformats.org/drawingml/2006/table">
            <a:tbl>
              <a:tblPr firstRow="1" bandRow="1">
                <a:tableStyleId>{C083E6E3-FA7D-4D7B-A595-EF9225AFEA82}</a:tableStyleId>
              </a:tblPr>
              <a:tblGrid>
                <a:gridCol w="2036167">
                  <a:extLst>
                    <a:ext uri="{9D8B030D-6E8A-4147-A177-3AD203B41FA5}">
                      <a16:colId xmlns:a16="http://schemas.microsoft.com/office/drawing/2014/main" val="20000"/>
                    </a:ext>
                  </a:extLst>
                </a:gridCol>
                <a:gridCol w="2036167">
                  <a:extLst>
                    <a:ext uri="{9D8B030D-6E8A-4147-A177-3AD203B41FA5}">
                      <a16:colId xmlns:a16="http://schemas.microsoft.com/office/drawing/2014/main" val="20001"/>
                    </a:ext>
                  </a:extLst>
                </a:gridCol>
              </a:tblGrid>
              <a:tr h="403017">
                <a:tc gridSpan="2">
                  <a:txBody>
                    <a:bodyPr/>
                    <a:lstStyle/>
                    <a:p>
                      <a:pPr algn="ctr"/>
                      <a:r>
                        <a:rPr lang="es-ES" sz="1400" dirty="0">
                          <a:latin typeface="Montserrat" panose="00000500000000000000"/>
                        </a:rPr>
                        <a:t>TOTAL DE APORTES PROYECTOS</a:t>
                      </a:r>
                      <a:r>
                        <a:rPr lang="es-ES" sz="1400" baseline="0" dirty="0">
                          <a:latin typeface="Montserrat" panose="00000500000000000000"/>
                        </a:rPr>
                        <a:t> </a:t>
                      </a:r>
                      <a:r>
                        <a:rPr lang="es-ES" sz="1400" u="sng" dirty="0">
                          <a:latin typeface="Montserrat" panose="00000500000000000000"/>
                        </a:rPr>
                        <a:t>SETP</a:t>
                      </a:r>
                      <a:r>
                        <a:rPr lang="es-ES" sz="1400" dirty="0">
                          <a:latin typeface="Montserrat" panose="00000500000000000000"/>
                        </a:rPr>
                        <a:t> </a:t>
                      </a:r>
                    </a:p>
                    <a:p>
                      <a:pPr algn="ctr"/>
                      <a:r>
                        <a:rPr lang="es-ES" sz="1400" dirty="0">
                          <a:latin typeface="Montserrat" panose="00000500000000000000"/>
                        </a:rPr>
                        <a:t>$2,5 BILLONES DE PESOS </a:t>
                      </a:r>
                    </a:p>
                  </a:txBody>
                  <a:tcPr/>
                </a:tc>
                <a:tc hMerge="1">
                  <a:txBody>
                    <a:bodyPr/>
                    <a:lstStyle/>
                    <a:p>
                      <a:endParaRPr lang="es-ES" dirty="0"/>
                    </a:p>
                  </a:txBody>
                  <a:tcPr/>
                </a:tc>
                <a:extLst>
                  <a:ext uri="{0D108BD9-81ED-4DB2-BD59-A6C34878D82A}">
                    <a16:rowId xmlns:a16="http://schemas.microsoft.com/office/drawing/2014/main" val="10000"/>
                  </a:ext>
                </a:extLst>
              </a:tr>
              <a:tr h="561474">
                <a:tc>
                  <a:txBody>
                    <a:bodyPr/>
                    <a:lstStyle/>
                    <a:p>
                      <a:pPr algn="ctr"/>
                      <a:r>
                        <a:rPr lang="es-ES" sz="1400" dirty="0">
                          <a:latin typeface="Montserrat" panose="00000500000000000000"/>
                        </a:rPr>
                        <a:t>Desembolso de la Nación para SETP (</a:t>
                      </a:r>
                      <a:r>
                        <a:rPr lang="es-ES" sz="1400" dirty="0" err="1">
                          <a:latin typeface="Montserrat" panose="00000500000000000000"/>
                        </a:rPr>
                        <a:t>Minhacienda</a:t>
                      </a:r>
                      <a:r>
                        <a:rPr lang="es-ES" sz="1400" dirty="0">
                          <a:latin typeface="Montserrat" panose="00000500000000000000"/>
                        </a:rPr>
                        <a:t>)</a:t>
                      </a:r>
                      <a:endParaRPr lang="es-ES" sz="1400" b="1" dirty="0">
                        <a:latin typeface="Montserrat" panose="00000500000000000000"/>
                      </a:endParaRPr>
                    </a:p>
                  </a:txBody>
                  <a:tcPr/>
                </a:tc>
                <a:tc>
                  <a:txBody>
                    <a:bodyPr/>
                    <a:lstStyle/>
                    <a:p>
                      <a:pPr algn="ctr"/>
                      <a:r>
                        <a:rPr lang="es-ES" sz="1400" dirty="0">
                          <a:latin typeface="Montserrat" panose="00000500000000000000"/>
                        </a:rPr>
                        <a:t>Desembolso Entes Territoriales para SETP</a:t>
                      </a:r>
                      <a:endParaRPr lang="es-ES" sz="1400" b="1" dirty="0">
                        <a:latin typeface="Montserrat" panose="00000500000000000000"/>
                      </a:endParaRPr>
                    </a:p>
                  </a:txBody>
                  <a:tcPr/>
                </a:tc>
                <a:extLst>
                  <a:ext uri="{0D108BD9-81ED-4DB2-BD59-A6C34878D82A}">
                    <a16:rowId xmlns:a16="http://schemas.microsoft.com/office/drawing/2014/main" val="10001"/>
                  </a:ext>
                </a:extLst>
              </a:tr>
              <a:tr h="389869">
                <a:tc>
                  <a:txBody>
                    <a:bodyPr/>
                    <a:lstStyle/>
                    <a:p>
                      <a:r>
                        <a:rPr lang="es-ES" sz="1400" dirty="0">
                          <a:latin typeface="Montserrat" panose="00000500000000000000"/>
                        </a:rPr>
                        <a:t>$841 mil millones de pesos </a:t>
                      </a:r>
                    </a:p>
                  </a:txBody>
                  <a:tcPr/>
                </a:tc>
                <a:tc>
                  <a:txBody>
                    <a:bodyPr/>
                    <a:lstStyle/>
                    <a:p>
                      <a:r>
                        <a:rPr lang="es-ES" sz="1400" dirty="0">
                          <a:latin typeface="Montserrat" panose="00000500000000000000"/>
                        </a:rPr>
                        <a:t>$477 mil millones</a:t>
                      </a:r>
                      <a:r>
                        <a:rPr lang="es-ES" sz="1400" baseline="0" dirty="0">
                          <a:latin typeface="Montserrat" panose="00000500000000000000"/>
                        </a:rPr>
                        <a:t> de pesos</a:t>
                      </a:r>
                      <a:endParaRPr lang="es-ES" sz="1400" dirty="0">
                        <a:latin typeface="Montserrat" panose="00000500000000000000"/>
                      </a:endParaRPr>
                    </a:p>
                  </a:txBody>
                  <a:tcPr/>
                </a:tc>
                <a:extLst>
                  <a:ext uri="{0D108BD9-81ED-4DB2-BD59-A6C34878D82A}">
                    <a16:rowId xmlns:a16="http://schemas.microsoft.com/office/drawing/2014/main" val="10002"/>
                  </a:ext>
                </a:extLst>
              </a:tr>
              <a:tr h="360528">
                <a:tc gridSpan="2">
                  <a:txBody>
                    <a:bodyPr/>
                    <a:lstStyle/>
                    <a:p>
                      <a:pPr algn="ctr"/>
                      <a:r>
                        <a:rPr lang="es-ES" sz="1400" dirty="0">
                          <a:latin typeface="Montserrat" panose="00000500000000000000"/>
                        </a:rPr>
                        <a:t>DESEMBOLSO TOTAL $1,32 BILLONES</a:t>
                      </a:r>
                      <a:r>
                        <a:rPr lang="es-ES" sz="1400" baseline="0" dirty="0">
                          <a:latin typeface="Montserrat" panose="00000500000000000000"/>
                        </a:rPr>
                        <a:t> DE PESOS</a:t>
                      </a:r>
                      <a:endParaRPr lang="es-ES" sz="1400" dirty="0">
                        <a:latin typeface="Montserrat" panose="00000500000000000000"/>
                      </a:endParaRPr>
                    </a:p>
                  </a:txBody>
                  <a:tcPr/>
                </a:tc>
                <a:tc hMerge="1">
                  <a:txBody>
                    <a:bodyPr/>
                    <a:lstStyle/>
                    <a:p>
                      <a:endParaRPr lang="es-ES" dirty="0"/>
                    </a:p>
                  </a:txBody>
                  <a:tcPr/>
                </a:tc>
                <a:extLst>
                  <a:ext uri="{0D108BD9-81ED-4DB2-BD59-A6C34878D82A}">
                    <a16:rowId xmlns:a16="http://schemas.microsoft.com/office/drawing/2014/main" val="10003"/>
                  </a:ext>
                </a:extLst>
              </a:tr>
            </a:tbl>
          </a:graphicData>
        </a:graphic>
      </p:graphicFrame>
      <p:graphicFrame>
        <p:nvGraphicFramePr>
          <p:cNvPr id="27" name="Tabla 26"/>
          <p:cNvGraphicFramePr>
            <a:graphicFrameLocks noGrp="1"/>
          </p:cNvGraphicFramePr>
          <p:nvPr>
            <p:extLst>
              <p:ext uri="{D42A27DB-BD31-4B8C-83A1-F6EECF244321}">
                <p14:modId xmlns:p14="http://schemas.microsoft.com/office/powerpoint/2010/main" val="1573289767"/>
              </p:ext>
            </p:extLst>
          </p:nvPr>
        </p:nvGraphicFramePr>
        <p:xfrm>
          <a:off x="2261103" y="2792362"/>
          <a:ext cx="4072334" cy="2286000"/>
        </p:xfrm>
        <a:graphic>
          <a:graphicData uri="http://schemas.openxmlformats.org/drawingml/2006/table">
            <a:tbl>
              <a:tblPr firstRow="1" bandRow="1">
                <a:tableStyleId>{C083E6E3-FA7D-4D7B-A595-EF9225AFEA82}</a:tableStyleId>
              </a:tblPr>
              <a:tblGrid>
                <a:gridCol w="2036167">
                  <a:extLst>
                    <a:ext uri="{9D8B030D-6E8A-4147-A177-3AD203B41FA5}">
                      <a16:colId xmlns:a16="http://schemas.microsoft.com/office/drawing/2014/main" val="20000"/>
                    </a:ext>
                  </a:extLst>
                </a:gridCol>
                <a:gridCol w="2036167">
                  <a:extLst>
                    <a:ext uri="{9D8B030D-6E8A-4147-A177-3AD203B41FA5}">
                      <a16:colId xmlns:a16="http://schemas.microsoft.com/office/drawing/2014/main" val="20001"/>
                    </a:ext>
                  </a:extLst>
                </a:gridCol>
              </a:tblGrid>
              <a:tr h="372720">
                <a:tc gridSpan="2">
                  <a:txBody>
                    <a:bodyPr/>
                    <a:lstStyle/>
                    <a:p>
                      <a:pPr algn="ctr"/>
                      <a:r>
                        <a:rPr lang="es-ES" sz="1400" dirty="0">
                          <a:latin typeface="Montserrat" panose="00000500000000000000"/>
                        </a:rPr>
                        <a:t>TOTAL DE APORTES PROYECTOS </a:t>
                      </a:r>
                      <a:r>
                        <a:rPr lang="es-ES" sz="1400" u="sng" dirty="0">
                          <a:latin typeface="Montserrat" panose="00000500000000000000"/>
                        </a:rPr>
                        <a:t>SITM </a:t>
                      </a:r>
                    </a:p>
                    <a:p>
                      <a:pPr algn="ctr"/>
                      <a:r>
                        <a:rPr lang="es-ES" sz="1400" dirty="0">
                          <a:latin typeface="Montserrat" panose="00000500000000000000"/>
                        </a:rPr>
                        <a:t>$15,1 BILLONES DE PESOS </a:t>
                      </a:r>
                    </a:p>
                  </a:txBody>
                  <a:tcPr/>
                </a:tc>
                <a:tc hMerge="1">
                  <a:txBody>
                    <a:bodyPr/>
                    <a:lstStyle/>
                    <a:p>
                      <a:endParaRPr lang="es-ES" dirty="0"/>
                    </a:p>
                  </a:txBody>
                  <a:tcPr/>
                </a:tc>
                <a:extLst>
                  <a:ext uri="{0D108BD9-81ED-4DB2-BD59-A6C34878D82A}">
                    <a16:rowId xmlns:a16="http://schemas.microsoft.com/office/drawing/2014/main" val="10000"/>
                  </a:ext>
                </a:extLst>
              </a:tr>
              <a:tr h="491872">
                <a:tc>
                  <a:txBody>
                    <a:bodyPr/>
                    <a:lstStyle/>
                    <a:p>
                      <a:pPr algn="ctr"/>
                      <a:r>
                        <a:rPr lang="es-ES" sz="1400" dirty="0">
                          <a:latin typeface="Montserrat" panose="00000500000000000000"/>
                        </a:rPr>
                        <a:t>Desembolso de la Nación (</a:t>
                      </a:r>
                      <a:r>
                        <a:rPr lang="es-ES" sz="1400" dirty="0" err="1">
                          <a:latin typeface="Montserrat" panose="00000500000000000000"/>
                        </a:rPr>
                        <a:t>Minhacienda</a:t>
                      </a:r>
                      <a:r>
                        <a:rPr lang="es-ES" sz="1400" dirty="0">
                          <a:latin typeface="Montserrat" panose="00000500000000000000"/>
                        </a:rPr>
                        <a:t>) </a:t>
                      </a:r>
                      <a:endParaRPr lang="es-ES" sz="1400" b="1" dirty="0">
                        <a:latin typeface="Montserrat" panose="00000500000000000000"/>
                      </a:endParaRPr>
                    </a:p>
                  </a:txBody>
                  <a:tcPr/>
                </a:tc>
                <a:tc>
                  <a:txBody>
                    <a:bodyPr/>
                    <a:lstStyle/>
                    <a:p>
                      <a:pPr algn="ctr"/>
                      <a:r>
                        <a:rPr lang="es-ES" sz="1400" dirty="0">
                          <a:latin typeface="Montserrat" panose="00000500000000000000"/>
                        </a:rPr>
                        <a:t>Desembolso Entes Territoriales </a:t>
                      </a:r>
                      <a:endParaRPr lang="es-ES" sz="1400" b="1" dirty="0">
                        <a:latin typeface="Montserrat" panose="00000500000000000000"/>
                      </a:endParaRPr>
                    </a:p>
                  </a:txBody>
                  <a:tcPr/>
                </a:tc>
                <a:extLst>
                  <a:ext uri="{0D108BD9-81ED-4DB2-BD59-A6C34878D82A}">
                    <a16:rowId xmlns:a16="http://schemas.microsoft.com/office/drawing/2014/main" val="10001"/>
                  </a:ext>
                </a:extLst>
              </a:tr>
              <a:tr h="458317">
                <a:tc>
                  <a:txBody>
                    <a:bodyPr/>
                    <a:lstStyle/>
                    <a:p>
                      <a:r>
                        <a:rPr lang="es-ES" sz="1400" dirty="0">
                          <a:latin typeface="Montserrat" panose="00000500000000000000"/>
                        </a:rPr>
                        <a:t>$8,6 billones de pesos </a:t>
                      </a:r>
                    </a:p>
                  </a:txBody>
                  <a:tcPr/>
                </a:tc>
                <a:tc>
                  <a:txBody>
                    <a:bodyPr/>
                    <a:lstStyle/>
                    <a:p>
                      <a:r>
                        <a:rPr lang="es-ES" sz="1400" dirty="0">
                          <a:latin typeface="Montserrat" panose="00000500000000000000"/>
                        </a:rPr>
                        <a:t>$5,2 billones</a:t>
                      </a:r>
                      <a:r>
                        <a:rPr lang="es-ES" sz="1400" baseline="0" dirty="0">
                          <a:latin typeface="Montserrat" panose="00000500000000000000"/>
                        </a:rPr>
                        <a:t> de pesos</a:t>
                      </a:r>
                      <a:endParaRPr lang="es-ES" sz="1400" dirty="0">
                        <a:latin typeface="Montserrat" panose="00000500000000000000"/>
                      </a:endParaRPr>
                    </a:p>
                  </a:txBody>
                  <a:tcPr/>
                </a:tc>
                <a:extLst>
                  <a:ext uri="{0D108BD9-81ED-4DB2-BD59-A6C34878D82A}">
                    <a16:rowId xmlns:a16="http://schemas.microsoft.com/office/drawing/2014/main" val="10002"/>
                  </a:ext>
                </a:extLst>
              </a:tr>
              <a:tr h="350154">
                <a:tc gridSpan="2">
                  <a:txBody>
                    <a:bodyPr/>
                    <a:lstStyle/>
                    <a:p>
                      <a:pPr algn="ctr"/>
                      <a:r>
                        <a:rPr lang="es-ES" sz="1400" dirty="0">
                          <a:latin typeface="Montserrat" panose="00000500000000000000"/>
                        </a:rPr>
                        <a:t>DESEMBOLSO TOTAL $13,8 BILLONES</a:t>
                      </a:r>
                      <a:r>
                        <a:rPr lang="es-ES" sz="1400" baseline="0" dirty="0">
                          <a:latin typeface="Montserrat" panose="00000500000000000000"/>
                        </a:rPr>
                        <a:t> DE PESOS</a:t>
                      </a:r>
                      <a:endParaRPr lang="es-ES" sz="1400" dirty="0">
                        <a:latin typeface="Montserrat" panose="00000500000000000000"/>
                      </a:endParaRPr>
                    </a:p>
                  </a:txBody>
                  <a:tcPr/>
                </a:tc>
                <a:tc hMerge="1">
                  <a:txBody>
                    <a:bodyPr/>
                    <a:lstStyle/>
                    <a:p>
                      <a:endParaRPr lang="es-ES" dirty="0"/>
                    </a:p>
                  </a:txBody>
                  <a:tcPr/>
                </a:tc>
                <a:extLst>
                  <a:ext uri="{0D108BD9-81ED-4DB2-BD59-A6C34878D82A}">
                    <a16:rowId xmlns:a16="http://schemas.microsoft.com/office/drawing/2014/main" val="10003"/>
                  </a:ext>
                </a:extLst>
              </a:tr>
            </a:tbl>
          </a:graphicData>
        </a:graphic>
      </p:graphicFrame>
      <p:graphicFrame>
        <p:nvGraphicFramePr>
          <p:cNvPr id="28" name="Tabla 27"/>
          <p:cNvGraphicFramePr>
            <a:graphicFrameLocks noGrp="1"/>
          </p:cNvGraphicFramePr>
          <p:nvPr>
            <p:extLst>
              <p:ext uri="{D42A27DB-BD31-4B8C-83A1-F6EECF244321}">
                <p14:modId xmlns:p14="http://schemas.microsoft.com/office/powerpoint/2010/main" val="1340555562"/>
              </p:ext>
            </p:extLst>
          </p:nvPr>
        </p:nvGraphicFramePr>
        <p:xfrm>
          <a:off x="2477127" y="2108155"/>
          <a:ext cx="8207876" cy="518160"/>
        </p:xfrm>
        <a:graphic>
          <a:graphicData uri="http://schemas.openxmlformats.org/drawingml/2006/table">
            <a:tbl>
              <a:tblPr firstRow="1" bandRow="1">
                <a:tableStyleId>{5C22544A-7EE6-4342-B048-85BDC9FD1C3A}</a:tableStyleId>
              </a:tblPr>
              <a:tblGrid>
                <a:gridCol w="8207876">
                  <a:extLst>
                    <a:ext uri="{9D8B030D-6E8A-4147-A177-3AD203B41FA5}">
                      <a16:colId xmlns:a16="http://schemas.microsoft.com/office/drawing/2014/main" val="20000"/>
                    </a:ext>
                  </a:extLst>
                </a:gridCol>
              </a:tblGrid>
              <a:tr h="235273">
                <a:tc>
                  <a:txBody>
                    <a:bodyPr/>
                    <a:lstStyle/>
                    <a:p>
                      <a:pPr algn="ctr"/>
                      <a:r>
                        <a:rPr lang="es-ES" sz="1400" b="1" dirty="0">
                          <a:solidFill>
                            <a:schemeClr val="bg1"/>
                          </a:solidFill>
                          <a:latin typeface="Montserrat" panose="00000500000000000000"/>
                        </a:rPr>
                        <a:t>TOTAL APORTES PARA LOS PROYECTOS</a:t>
                      </a:r>
                      <a:r>
                        <a:rPr lang="es-ES" sz="1400" b="1" baseline="0" dirty="0">
                          <a:solidFill>
                            <a:schemeClr val="bg1"/>
                          </a:solidFill>
                          <a:latin typeface="Montserrat" panose="00000500000000000000"/>
                        </a:rPr>
                        <a:t> SITM Y SETP $17,8 BILLONES DE PESOS A CORTE 31 DE JULIO 2018</a:t>
                      </a:r>
                      <a:endParaRPr lang="es-ES" sz="1400" b="1" dirty="0">
                        <a:solidFill>
                          <a:schemeClr val="bg1"/>
                        </a:solidFill>
                        <a:latin typeface="Montserrat" panose="00000500000000000000"/>
                      </a:endParaRPr>
                    </a:p>
                  </a:txBody>
                  <a:tcPr>
                    <a:solidFill>
                      <a:schemeClr val="accent3">
                        <a:lumMod val="5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546085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txBox="1">
            <a:spLocks/>
          </p:cNvSpPr>
          <p:nvPr/>
        </p:nvSpPr>
        <p:spPr>
          <a:xfrm>
            <a:off x="623336" y="192220"/>
            <a:ext cx="5957729" cy="504000"/>
          </a:xfrm>
          <a:prstGeom prst="rect">
            <a:avLst/>
          </a:prstGeom>
          <a:solidFill>
            <a:srgbClr val="5B862E"/>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000" b="1" dirty="0">
                <a:solidFill>
                  <a:schemeClr val="bg1"/>
                </a:solidFill>
                <a:latin typeface="Arial" panose="020B0604020202020204" pitchFamily="34" charset="0"/>
                <a:cs typeface="Arial" panose="020B0604020202020204" pitchFamily="34" charset="0"/>
              </a:rPr>
              <a:t>5</a:t>
            </a:r>
            <a:r>
              <a:rPr lang="es-CO" sz="2000" b="1" dirty="0" smtClean="0">
                <a:solidFill>
                  <a:schemeClr val="bg1"/>
                </a:solidFill>
                <a:latin typeface="Arial" panose="020B0604020202020204" pitchFamily="34" charset="0"/>
                <a:cs typeface="Arial" panose="020B0604020202020204" pitchFamily="34" charset="0"/>
              </a:rPr>
              <a:t>. Equidad en el transporte</a:t>
            </a:r>
            <a:endParaRPr lang="es-CO" sz="2000" b="1" dirty="0">
              <a:solidFill>
                <a:schemeClr val="bg1"/>
              </a:solidFill>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AB9BBB21-55D4-C442-88EC-79B61A550E22}"/>
              </a:ext>
            </a:extLst>
          </p:cNvPr>
          <p:cNvSpPr/>
          <p:nvPr/>
        </p:nvSpPr>
        <p:spPr>
          <a:xfrm>
            <a:off x="119336" y="192220"/>
            <a:ext cx="504000" cy="504000"/>
          </a:xfrm>
          <a:prstGeom prst="rect">
            <a:avLst/>
          </a:prstGeom>
          <a:solidFill>
            <a:srgbClr val="8BC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8BC44A"/>
              </a:solidFill>
            </a:endParaRPr>
          </a:p>
        </p:txBody>
      </p:sp>
      <p:pic>
        <p:nvPicPr>
          <p:cNvPr id="7" name="Imagen 6">
            <a:extLst>
              <a:ext uri="{FF2B5EF4-FFF2-40B4-BE49-F238E27FC236}">
                <a16:creationId xmlns:a16="http://schemas.microsoft.com/office/drawing/2014/main" id="{59C44833-5CA0-9441-A014-2990F74FBE33}"/>
              </a:ext>
            </a:extLst>
          </p:cNvPr>
          <p:cNvPicPr>
            <a:picLocks noChangeAspect="1"/>
          </p:cNvPicPr>
          <p:nvPr/>
        </p:nvPicPr>
        <p:blipFill rotWithShape="1">
          <a:blip r:embed="rId3">
            <a:extLst>
              <a:ext uri="{28A0092B-C50C-407E-A947-70E740481C1C}">
                <a14:useLocalDpi xmlns:a14="http://schemas.microsoft.com/office/drawing/2010/main" val="0"/>
              </a:ext>
            </a:extLst>
          </a:blip>
          <a:srcRect l="1" r="1566" b="4445"/>
          <a:stretch/>
        </p:blipFill>
        <p:spPr>
          <a:xfrm flipH="1">
            <a:off x="0" y="5056633"/>
            <a:ext cx="4933990" cy="1801368"/>
          </a:xfrm>
          <a:prstGeom prst="rect">
            <a:avLst/>
          </a:prstGeom>
        </p:spPr>
      </p:pic>
      <p:pic>
        <p:nvPicPr>
          <p:cNvPr id="8" name="Imagen 7">
            <a:extLst>
              <a:ext uri="{FF2B5EF4-FFF2-40B4-BE49-F238E27FC236}">
                <a16:creationId xmlns:a16="http://schemas.microsoft.com/office/drawing/2014/main" id="{77B5C408-F52E-E844-9E98-B9DD487DEC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483" y="6107179"/>
            <a:ext cx="2641090" cy="524641"/>
          </a:xfrm>
          <a:prstGeom prst="rect">
            <a:avLst/>
          </a:prstGeom>
        </p:spPr>
      </p:pic>
      <p:sp>
        <p:nvSpPr>
          <p:cNvPr id="20" name="Rectángulo 19"/>
          <p:cNvSpPr/>
          <p:nvPr/>
        </p:nvSpPr>
        <p:spPr>
          <a:xfrm>
            <a:off x="1655766" y="1673774"/>
            <a:ext cx="9192762" cy="685059"/>
          </a:xfrm>
          <a:prstGeom prst="rect">
            <a:avLst/>
          </a:prstGeom>
        </p:spPr>
        <p:txBody>
          <a:bodyPr wrap="square">
            <a:spAutoFit/>
          </a:bodyPr>
          <a:lstStyle/>
          <a:p>
            <a:pPr>
              <a:lnSpc>
                <a:spcPct val="107000"/>
              </a:lnSpc>
              <a:spcAft>
                <a:spcPts val="800"/>
              </a:spcAft>
            </a:pPr>
            <a:r>
              <a:rPr lang="es-CO" dirty="0">
                <a:latin typeface="Montserrat" panose="00000500000000000000" pitchFamily="2" charset="0"/>
                <a:ea typeface="Calibri" panose="020F0502020204030204" pitchFamily="34" charset="0"/>
                <a:cs typeface="Times New Roman" panose="02020603050405020304" pitchFamily="18" charset="0"/>
              </a:rPr>
              <a:t>Brindar s</a:t>
            </a:r>
            <a:r>
              <a:rPr lang="es-CO" dirty="0" smtClean="0">
                <a:latin typeface="Montserrat" panose="00000500000000000000" pitchFamily="2" charset="0"/>
                <a:ea typeface="Calibri" panose="020F0502020204030204" pitchFamily="34" charset="0"/>
                <a:cs typeface="Times New Roman" panose="02020603050405020304" pitchFamily="18" charset="0"/>
              </a:rPr>
              <a:t>oluciones a </a:t>
            </a:r>
            <a:r>
              <a:rPr lang="es-CO" dirty="0">
                <a:latin typeface="Montserrat" panose="00000500000000000000" pitchFamily="2" charset="0"/>
                <a:ea typeface="Calibri" panose="020F0502020204030204" pitchFamily="34" charset="0"/>
                <a:cs typeface="Times New Roman" panose="02020603050405020304" pitchFamily="18" charset="0"/>
              </a:rPr>
              <a:t>municipios con </a:t>
            </a:r>
            <a:r>
              <a:rPr lang="es-CO" dirty="0" smtClean="0">
                <a:latin typeface="Montserrat" panose="00000500000000000000" pitchFamily="2" charset="0"/>
                <a:ea typeface="Calibri" panose="020F0502020204030204" pitchFamily="34" charset="0"/>
                <a:cs typeface="Times New Roman" panose="02020603050405020304" pitchFamily="18" charset="0"/>
              </a:rPr>
              <a:t>deficiencias de acceso </a:t>
            </a:r>
            <a:r>
              <a:rPr lang="es-CO" dirty="0">
                <a:latin typeface="Montserrat" panose="00000500000000000000" pitchFamily="2" charset="0"/>
                <a:ea typeface="Calibri" panose="020F0502020204030204" pitchFamily="34" charset="0"/>
                <a:cs typeface="Times New Roman" panose="02020603050405020304" pitchFamily="18" charset="0"/>
              </a:rPr>
              <a:t>a vías nacionales </a:t>
            </a:r>
          </a:p>
        </p:txBody>
      </p:sp>
      <p:sp>
        <p:nvSpPr>
          <p:cNvPr id="21" name="Elipse 20"/>
          <p:cNvSpPr/>
          <p:nvPr/>
        </p:nvSpPr>
        <p:spPr bwMode="auto">
          <a:xfrm>
            <a:off x="630293" y="1606215"/>
            <a:ext cx="800100" cy="820175"/>
          </a:xfrm>
          <a:prstGeom prst="ellipse">
            <a:avLst/>
          </a:prstGeom>
          <a:solidFill>
            <a:srgbClr val="70AD47">
              <a:lumMod val="20000"/>
              <a:lumOff val="80000"/>
            </a:srgbClr>
          </a:solidFill>
          <a:ln w="19050">
            <a:noFill/>
            <a:round/>
            <a:headEnd/>
            <a:tailEnd/>
          </a:ln>
        </p:spPr>
        <p:txBody>
          <a:bodyPr vert="horz" wrap="none" lIns="91440" tIns="45720" rIns="91440" bIns="45720" numCol="1" rtlCol="0" anchor="ctr" anchorCtr="1" compatLnSpc="1">
            <a:prstTxWarp prst="textNoShape">
              <a:avLst/>
            </a:prstTxWarp>
          </a:bodyPr>
          <a:lstStyle/>
          <a:p>
            <a:pPr algn="ctr"/>
            <a:r>
              <a:rPr lang="en-US" sz="4000" b="1" kern="0" dirty="0">
                <a:solidFill>
                  <a:prstClr val="black"/>
                </a:solidFill>
              </a:rPr>
              <a:t>1</a:t>
            </a:r>
          </a:p>
        </p:txBody>
      </p:sp>
      <p:sp>
        <p:nvSpPr>
          <p:cNvPr id="12" name="Rectángulo 11"/>
          <p:cNvSpPr/>
          <p:nvPr/>
        </p:nvSpPr>
        <p:spPr>
          <a:xfrm>
            <a:off x="1680413" y="3527608"/>
            <a:ext cx="9168115" cy="685059"/>
          </a:xfrm>
          <a:prstGeom prst="rect">
            <a:avLst/>
          </a:prstGeom>
        </p:spPr>
        <p:txBody>
          <a:bodyPr wrap="square">
            <a:spAutoFit/>
          </a:bodyPr>
          <a:lstStyle/>
          <a:p>
            <a:pPr>
              <a:lnSpc>
                <a:spcPct val="107000"/>
              </a:lnSpc>
              <a:spcAft>
                <a:spcPts val="800"/>
              </a:spcAft>
            </a:pPr>
            <a:r>
              <a:rPr lang="es-CO" dirty="0" smtClean="0">
                <a:latin typeface="Montserrat" panose="00000500000000000000" pitchFamily="2" charset="0"/>
                <a:ea typeface="Calibri" panose="020F0502020204030204" pitchFamily="34" charset="0"/>
                <a:cs typeface="Times New Roman" panose="02020603050405020304" pitchFamily="18" charset="0"/>
              </a:rPr>
              <a:t>Recuperar la navegabilidad en el </a:t>
            </a:r>
            <a:r>
              <a:rPr lang="es-CO" dirty="0">
                <a:latin typeface="Montserrat" panose="00000500000000000000" pitchFamily="2" charset="0"/>
                <a:ea typeface="Calibri" panose="020F0502020204030204" pitchFamily="34" charset="0"/>
                <a:cs typeface="Times New Roman" panose="02020603050405020304" pitchFamily="18" charset="0"/>
              </a:rPr>
              <a:t>modo </a:t>
            </a:r>
            <a:r>
              <a:rPr lang="es-CO" dirty="0" smtClean="0">
                <a:latin typeface="Montserrat" panose="00000500000000000000" pitchFamily="2" charset="0"/>
                <a:ea typeface="Calibri" panose="020F0502020204030204" pitchFamily="34" charset="0"/>
                <a:cs typeface="Times New Roman" panose="02020603050405020304" pitchFamily="18" charset="0"/>
              </a:rPr>
              <a:t>fluvial, teniendo </a:t>
            </a:r>
            <a:r>
              <a:rPr lang="es-CO" dirty="0">
                <a:latin typeface="Montserrat" panose="00000500000000000000" pitchFamily="2" charset="0"/>
                <a:ea typeface="Calibri" panose="020F0502020204030204" pitchFamily="34" charset="0"/>
                <a:cs typeface="Times New Roman" panose="02020603050405020304" pitchFamily="18" charset="0"/>
              </a:rPr>
              <a:t>en cuenta accesos viales, muelles de interés regional y nacional.</a:t>
            </a:r>
          </a:p>
        </p:txBody>
      </p:sp>
      <p:sp>
        <p:nvSpPr>
          <p:cNvPr id="13" name="Elipse 12"/>
          <p:cNvSpPr/>
          <p:nvPr/>
        </p:nvSpPr>
        <p:spPr bwMode="auto">
          <a:xfrm>
            <a:off x="630293" y="3460049"/>
            <a:ext cx="800100" cy="820175"/>
          </a:xfrm>
          <a:prstGeom prst="ellipse">
            <a:avLst/>
          </a:prstGeom>
          <a:solidFill>
            <a:srgbClr val="70AD47">
              <a:lumMod val="20000"/>
              <a:lumOff val="80000"/>
            </a:srgbClr>
          </a:solidFill>
          <a:ln w="19050">
            <a:noFill/>
            <a:round/>
            <a:headEnd/>
            <a:tailEnd/>
          </a:ln>
        </p:spPr>
        <p:txBody>
          <a:bodyPr vert="horz" wrap="none" lIns="91440" tIns="45720" rIns="91440" bIns="45720" numCol="1" rtlCol="0" anchor="ctr" anchorCtr="1" compatLnSpc="1">
            <a:prstTxWarp prst="textNoShape">
              <a:avLst/>
            </a:prstTxWarp>
          </a:bodyPr>
          <a:lstStyle/>
          <a:p>
            <a:pPr algn="ctr"/>
            <a:r>
              <a:rPr lang="en-US" sz="4000" b="1" kern="0" dirty="0">
                <a:solidFill>
                  <a:prstClr val="black"/>
                </a:solidFill>
              </a:rPr>
              <a:t>2</a:t>
            </a:r>
          </a:p>
        </p:txBody>
      </p:sp>
      <p:pic>
        <p:nvPicPr>
          <p:cNvPr id="4" name="Imagen 3"/>
          <p:cNvPicPr>
            <a:picLocks noChangeAspect="1"/>
          </p:cNvPicPr>
          <p:nvPr/>
        </p:nvPicPr>
        <p:blipFill rotWithShape="1">
          <a:blip r:embed="rId5"/>
          <a:srcRect l="84847" t="51050" r="3341" b="27940"/>
          <a:stretch/>
        </p:blipFill>
        <p:spPr>
          <a:xfrm>
            <a:off x="10632504" y="1179555"/>
            <a:ext cx="1440160" cy="1440160"/>
          </a:xfrm>
          <a:prstGeom prst="rect">
            <a:avLst/>
          </a:prstGeom>
        </p:spPr>
      </p:pic>
      <p:pic>
        <p:nvPicPr>
          <p:cNvPr id="9" name="Imagen 8"/>
          <p:cNvPicPr>
            <a:picLocks noChangeAspect="1"/>
          </p:cNvPicPr>
          <p:nvPr/>
        </p:nvPicPr>
        <p:blipFill rotWithShape="1">
          <a:blip r:embed="rId6"/>
          <a:srcRect l="62403" t="34243" r="27556" b="44747"/>
          <a:stretch/>
        </p:blipFill>
        <p:spPr>
          <a:xfrm>
            <a:off x="10740516" y="3069504"/>
            <a:ext cx="1224136" cy="1440160"/>
          </a:xfrm>
          <a:prstGeom prst="rect">
            <a:avLst/>
          </a:prstGeom>
        </p:spPr>
      </p:pic>
    </p:spTree>
    <p:extLst>
      <p:ext uri="{BB962C8B-B14F-4D97-AF65-F5344CB8AC3E}">
        <p14:creationId xmlns:p14="http://schemas.microsoft.com/office/powerpoint/2010/main" val="4293268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1"/>
          <p:cNvSpPr>
            <a:spLocks noGrp="1"/>
          </p:cNvSpPr>
          <p:nvPr>
            <p:ph type="sldNum" sz="quarter" idx="12"/>
          </p:nvPr>
        </p:nvSpPr>
        <p:spPr>
          <a:xfrm>
            <a:off x="11611020" y="6449257"/>
            <a:ext cx="580980" cy="365125"/>
          </a:xfrm>
        </p:spPr>
        <p:txBody>
          <a:bodyPr/>
          <a:lstStyle/>
          <a:p>
            <a:fld id="{A8C60B07-C8AD-42C9-BC75-A9155279C204}" type="slidenum">
              <a:rPr lang="es-CO" smtClean="0"/>
              <a:t>4</a:t>
            </a:fld>
            <a:endParaRPr lang="es-CO" dirty="0"/>
          </a:p>
        </p:txBody>
      </p:sp>
      <p:sp>
        <p:nvSpPr>
          <p:cNvPr id="6" name="Título 4"/>
          <p:cNvSpPr txBox="1">
            <a:spLocks/>
          </p:cNvSpPr>
          <p:nvPr/>
        </p:nvSpPr>
        <p:spPr>
          <a:xfrm>
            <a:off x="789647" y="192220"/>
            <a:ext cx="10994985" cy="504000"/>
          </a:xfrm>
          <a:prstGeom prst="rect">
            <a:avLst/>
          </a:prstGeom>
          <a:solidFill>
            <a:srgbClr val="5B862E"/>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800" b="1" dirty="0" smtClean="0">
                <a:solidFill>
                  <a:schemeClr val="bg1"/>
                </a:solidFill>
                <a:latin typeface="Arial" panose="020B0604020202020204" pitchFamily="34" charset="0"/>
                <a:cs typeface="Arial" panose="020B0604020202020204" pitchFamily="34" charset="0"/>
              </a:rPr>
              <a:t>¿Qué encontramos?</a:t>
            </a:r>
            <a:endParaRPr lang="es-CO" sz="2800" dirty="0">
              <a:solidFill>
                <a:schemeClr val="bg1"/>
              </a:solidFill>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AB9BBB21-55D4-C442-88EC-79B61A550E22}"/>
              </a:ext>
            </a:extLst>
          </p:cNvPr>
          <p:cNvSpPr/>
          <p:nvPr/>
        </p:nvSpPr>
        <p:spPr>
          <a:xfrm>
            <a:off x="285647" y="192220"/>
            <a:ext cx="504000" cy="504000"/>
          </a:xfrm>
          <a:prstGeom prst="rect">
            <a:avLst/>
          </a:prstGeom>
          <a:solidFill>
            <a:srgbClr val="8BC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8BC44A"/>
              </a:solidFill>
            </a:endParaRPr>
          </a:p>
        </p:txBody>
      </p:sp>
      <p:pic>
        <p:nvPicPr>
          <p:cNvPr id="8" name="Imagen 7">
            <a:extLst>
              <a:ext uri="{FF2B5EF4-FFF2-40B4-BE49-F238E27FC236}">
                <a16:creationId xmlns:a16="http://schemas.microsoft.com/office/drawing/2014/main" id="{59C44833-5CA0-9441-A014-2990F74FBE33}"/>
              </a:ext>
            </a:extLst>
          </p:cNvPr>
          <p:cNvPicPr>
            <a:picLocks noChangeAspect="1"/>
          </p:cNvPicPr>
          <p:nvPr/>
        </p:nvPicPr>
        <p:blipFill rotWithShape="1">
          <a:blip r:embed="rId2">
            <a:extLst>
              <a:ext uri="{28A0092B-C50C-407E-A947-70E740481C1C}">
                <a14:useLocalDpi xmlns:a14="http://schemas.microsoft.com/office/drawing/2010/main" val="0"/>
              </a:ext>
            </a:extLst>
          </a:blip>
          <a:srcRect l="1" r="1566" b="4445"/>
          <a:stretch/>
        </p:blipFill>
        <p:spPr>
          <a:xfrm flipH="1">
            <a:off x="0" y="5056633"/>
            <a:ext cx="4933990" cy="1801368"/>
          </a:xfrm>
          <a:prstGeom prst="rect">
            <a:avLst/>
          </a:prstGeom>
        </p:spPr>
      </p:pic>
      <p:pic>
        <p:nvPicPr>
          <p:cNvPr id="9" name="Imagen 8">
            <a:extLst>
              <a:ext uri="{FF2B5EF4-FFF2-40B4-BE49-F238E27FC236}">
                <a16:creationId xmlns:a16="http://schemas.microsoft.com/office/drawing/2014/main" id="{77B5C408-F52E-E844-9E98-B9DD487DE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483" y="6107179"/>
            <a:ext cx="2641090" cy="524641"/>
          </a:xfrm>
          <a:prstGeom prst="rect">
            <a:avLst/>
          </a:prstGeom>
        </p:spPr>
      </p:pic>
      <p:pic>
        <p:nvPicPr>
          <p:cNvPr id="3074" name="Picture 2" descr="Resultado de imagen para pic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7268" y="1052737"/>
            <a:ext cx="6930125" cy="45365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3" name="CuadroTexto 22"/>
          <p:cNvSpPr txBox="1"/>
          <p:nvPr/>
        </p:nvSpPr>
        <p:spPr>
          <a:xfrm>
            <a:off x="7392144" y="5056216"/>
            <a:ext cx="4074860" cy="430887"/>
          </a:xfrm>
          <a:prstGeom prst="rect">
            <a:avLst/>
          </a:prstGeom>
          <a:noFill/>
        </p:spPr>
        <p:txBody>
          <a:bodyPr wrap="square" rtlCol="0">
            <a:spAutoFit/>
          </a:bodyPr>
          <a:lstStyle/>
          <a:p>
            <a:r>
              <a:rPr lang="es-CO" sz="1100" dirty="0" smtClean="0">
                <a:solidFill>
                  <a:schemeClr val="bg1"/>
                </a:solidFill>
                <a:latin typeface="Montserrat" panose="00000500000000000000" pitchFamily="2" charset="0"/>
              </a:rPr>
              <a:t>Tomada </a:t>
            </a:r>
            <a:r>
              <a:rPr lang="es-CO" sz="1100" dirty="0">
                <a:solidFill>
                  <a:schemeClr val="bg1"/>
                </a:solidFill>
                <a:latin typeface="Montserrat" panose="00000500000000000000" pitchFamily="2" charset="0"/>
              </a:rPr>
              <a:t>de https://www.eltiempo.com/colombia/otras-ciudades/la-llegada-de-picap-a-bucaramanga-278610</a:t>
            </a:r>
          </a:p>
        </p:txBody>
      </p:sp>
      <p:sp>
        <p:nvSpPr>
          <p:cNvPr id="60" name="Rectángulo redondeado 59"/>
          <p:cNvSpPr/>
          <p:nvPr/>
        </p:nvSpPr>
        <p:spPr>
          <a:xfrm>
            <a:off x="388007" y="3434753"/>
            <a:ext cx="6572089" cy="1123712"/>
          </a:xfrm>
          <a:prstGeom prst="roundRect">
            <a:avLst/>
          </a:prstGeom>
          <a:solidFill>
            <a:sysClr val="window" lastClr="FFFFFF"/>
          </a:solidFill>
          <a:ln w="28575" cap="flat" cmpd="sng" algn="ctr">
            <a:solidFill>
              <a:srgbClr val="4BACC6"/>
            </a:solidFill>
            <a:prstDash val="solid"/>
          </a:ln>
          <a:effectLst>
            <a:glow rad="63500">
              <a:srgbClr val="9BBB59">
                <a:satMod val="175000"/>
                <a:alpha val="40000"/>
              </a:srgbClr>
            </a:glow>
          </a:effectLst>
        </p:spPr>
        <p:txBody>
          <a:bodyPr wrap="square">
            <a:spAutoFit/>
          </a:bodyPr>
          <a:lstStyle/>
          <a:p>
            <a:pPr lvl="0" algn="just"/>
            <a:r>
              <a:rPr lang="es-ES" sz="2000" kern="0" dirty="0">
                <a:solidFill>
                  <a:prstClr val="black"/>
                </a:solidFill>
                <a:latin typeface="Montserrat" panose="00000500000000000000" pitchFamily="2" charset="0"/>
              </a:rPr>
              <a:t>Altos niveles de </a:t>
            </a:r>
            <a:r>
              <a:rPr lang="es-ES" sz="2000" b="1" kern="0" dirty="0">
                <a:solidFill>
                  <a:srgbClr val="009999"/>
                </a:solidFill>
                <a:latin typeface="Montserrat" panose="00000500000000000000" pitchFamily="2" charset="0"/>
              </a:rPr>
              <a:t>Informalidad, ilegalidad y evasión</a:t>
            </a:r>
            <a:r>
              <a:rPr lang="es-ES" sz="2000" kern="0" dirty="0">
                <a:solidFill>
                  <a:prstClr val="black"/>
                </a:solidFill>
                <a:latin typeface="Montserrat" panose="00000500000000000000" pitchFamily="2" charset="0"/>
              </a:rPr>
              <a:t> en el sector transporte en todas las modalidades.</a:t>
            </a:r>
            <a:endParaRPr kumimoji="0" lang="es-ES" sz="1800" b="0" i="0" u="none" strike="noStrike" kern="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59" name="Rectángulo redondeado 58"/>
          <p:cNvSpPr/>
          <p:nvPr/>
        </p:nvSpPr>
        <p:spPr>
          <a:xfrm>
            <a:off x="403323" y="2005214"/>
            <a:ext cx="6587533" cy="783193"/>
          </a:xfrm>
          <a:prstGeom prst="roundRect">
            <a:avLst/>
          </a:prstGeom>
          <a:solidFill>
            <a:sysClr val="window" lastClr="FFFFFF"/>
          </a:solidFill>
          <a:ln w="28575" cap="flat" cmpd="sng" algn="ctr">
            <a:solidFill>
              <a:srgbClr val="4BACC6"/>
            </a:solidFill>
            <a:prstDash val="solid"/>
          </a:ln>
          <a:effectLst>
            <a:glow rad="63500">
              <a:srgbClr val="9BBB59">
                <a:satMod val="175000"/>
                <a:alpha val="40000"/>
              </a:srgbClr>
            </a:glow>
          </a:effectLst>
        </p:spPr>
        <p:txBody>
          <a:bodyPr wrap="square">
            <a:spAutoFit/>
          </a:bodyPr>
          <a:lstStyle/>
          <a:p>
            <a:pPr lvl="0"/>
            <a:r>
              <a:rPr lang="es-ES" sz="2000" b="1" kern="0" dirty="0">
                <a:solidFill>
                  <a:srgbClr val="009999"/>
                </a:solidFill>
                <a:latin typeface="Montserrat" panose="00000500000000000000" pitchFamily="2" charset="0"/>
              </a:rPr>
              <a:t>Regulación desactualizada</a:t>
            </a:r>
            <a:r>
              <a:rPr lang="es-ES" sz="2000" kern="0" dirty="0">
                <a:solidFill>
                  <a:prstClr val="black"/>
                </a:solidFill>
                <a:latin typeface="Montserrat" panose="00000500000000000000" pitchFamily="2" charset="0"/>
              </a:rPr>
              <a:t> </a:t>
            </a:r>
            <a:r>
              <a:rPr lang="es-ES" sz="2000" kern="0" dirty="0" smtClean="0">
                <a:solidFill>
                  <a:prstClr val="black"/>
                </a:solidFill>
                <a:latin typeface="Montserrat" panose="00000500000000000000" pitchFamily="2" charset="0"/>
              </a:rPr>
              <a:t>que hace menos </a:t>
            </a:r>
            <a:r>
              <a:rPr lang="es-ES" sz="2000" kern="0" dirty="0">
                <a:solidFill>
                  <a:prstClr val="black"/>
                </a:solidFill>
                <a:latin typeface="Montserrat" panose="00000500000000000000" pitchFamily="2" charset="0"/>
              </a:rPr>
              <a:t>competitivo </a:t>
            </a:r>
            <a:r>
              <a:rPr lang="es-ES" sz="2000" kern="0" dirty="0" smtClean="0">
                <a:solidFill>
                  <a:prstClr val="black"/>
                </a:solidFill>
                <a:latin typeface="Montserrat" panose="00000500000000000000" pitchFamily="2" charset="0"/>
              </a:rPr>
              <a:t>el </a:t>
            </a:r>
            <a:r>
              <a:rPr lang="es-ES" sz="2000" kern="0" dirty="0">
                <a:solidFill>
                  <a:prstClr val="black"/>
                </a:solidFill>
                <a:latin typeface="Montserrat" panose="00000500000000000000" pitchFamily="2" charset="0"/>
              </a:rPr>
              <a:t>transporte de </a:t>
            </a:r>
            <a:r>
              <a:rPr lang="es-ES" sz="2000" kern="0" dirty="0" smtClean="0">
                <a:solidFill>
                  <a:prstClr val="black"/>
                </a:solidFill>
                <a:latin typeface="Montserrat" panose="00000500000000000000" pitchFamily="2" charset="0"/>
              </a:rPr>
              <a:t>pasajeros.</a:t>
            </a:r>
            <a:endParaRPr kumimoji="0" lang="es-ES" sz="1800" b="1" i="0" u="none" strike="noStrike" kern="0" cap="none" spc="0" normalizeH="0" baseline="0" noProof="0" dirty="0">
              <a:ln>
                <a:noFill/>
              </a:ln>
              <a:solidFill>
                <a:srgbClr val="9BBB59"/>
              </a:solidFill>
              <a:effectLst/>
              <a:uLnTx/>
              <a:uFillTx/>
              <a:latin typeface="Montserrat" panose="00000500000000000000" pitchFamily="2" charset="0"/>
              <a:ea typeface="+mn-ea"/>
              <a:cs typeface="+mn-cs"/>
            </a:endParaRPr>
          </a:p>
        </p:txBody>
      </p:sp>
    </p:spTree>
    <p:extLst>
      <p:ext uri="{BB962C8B-B14F-4D97-AF65-F5344CB8AC3E}">
        <p14:creationId xmlns:p14="http://schemas.microsoft.com/office/powerpoint/2010/main" val="41396801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DCF06E6-2B17-F943-A952-93F45B272BAC}"/>
              </a:ext>
            </a:extLst>
          </p:cNvPr>
          <p:cNvSpPr/>
          <p:nvPr/>
        </p:nvSpPr>
        <p:spPr>
          <a:xfrm>
            <a:off x="0" y="1"/>
            <a:ext cx="12188952" cy="6858000"/>
          </a:xfrm>
          <a:prstGeom prst="rect">
            <a:avLst/>
          </a:prstGeom>
          <a:solidFill>
            <a:srgbClr val="8BC44A">
              <a:alpha val="1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Marcador de número de diapositiva 1">
            <a:extLst>
              <a:ext uri="{FF2B5EF4-FFF2-40B4-BE49-F238E27FC236}">
                <a16:creationId xmlns:a16="http://schemas.microsoft.com/office/drawing/2014/main" id="{0B0B0A1E-9D20-2B4B-AF16-18A8DCB0491F}"/>
              </a:ext>
            </a:extLst>
          </p:cNvPr>
          <p:cNvSpPr>
            <a:spLocks noGrp="1"/>
          </p:cNvSpPr>
          <p:nvPr>
            <p:ph type="sldNum" sz="quarter" idx="12"/>
          </p:nvPr>
        </p:nvSpPr>
        <p:spPr>
          <a:xfrm>
            <a:off x="11036300" y="6117813"/>
            <a:ext cx="580980" cy="365125"/>
          </a:xfrm>
        </p:spPr>
        <p:txBody>
          <a:bodyPr/>
          <a:lstStyle/>
          <a:p>
            <a:fld id="{A8C60B07-C8AD-42C9-BC75-A9155279C204}" type="slidenum">
              <a:rPr lang="es-CO" smtClean="0"/>
              <a:t>40</a:t>
            </a:fld>
            <a:endParaRPr lang="es-CO" dirty="0"/>
          </a:p>
        </p:txBody>
      </p:sp>
      <p:pic>
        <p:nvPicPr>
          <p:cNvPr id="6" name="Imagen 5">
            <a:extLst>
              <a:ext uri="{FF2B5EF4-FFF2-40B4-BE49-F238E27FC236}">
                <a16:creationId xmlns:a16="http://schemas.microsoft.com/office/drawing/2014/main" id="{511A4B6F-66DE-C942-BF91-D637BC29FB91}"/>
              </a:ext>
            </a:extLst>
          </p:cNvPr>
          <p:cNvPicPr>
            <a:picLocks noChangeAspect="1"/>
          </p:cNvPicPr>
          <p:nvPr/>
        </p:nvPicPr>
        <p:blipFill rotWithShape="1">
          <a:blip r:embed="rId2">
            <a:extLst>
              <a:ext uri="{28A0092B-C50C-407E-A947-70E740481C1C}">
                <a14:useLocalDpi xmlns:a14="http://schemas.microsoft.com/office/drawing/2010/main" val="0"/>
              </a:ext>
            </a:extLst>
          </a:blip>
          <a:srcRect l="1" r="1566" b="4445"/>
          <a:stretch/>
        </p:blipFill>
        <p:spPr>
          <a:xfrm>
            <a:off x="7896358" y="5067266"/>
            <a:ext cx="4292594" cy="1801368"/>
          </a:xfrm>
          <a:prstGeom prst="rect">
            <a:avLst/>
          </a:prstGeom>
        </p:spPr>
      </p:pic>
      <p:pic>
        <p:nvPicPr>
          <p:cNvPr id="7" name="Imagen 6">
            <a:extLst>
              <a:ext uri="{FF2B5EF4-FFF2-40B4-BE49-F238E27FC236}">
                <a16:creationId xmlns:a16="http://schemas.microsoft.com/office/drawing/2014/main" id="{8F3578C0-6D61-4142-BD40-D380A68A63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9342" y="6117812"/>
            <a:ext cx="2641090" cy="524641"/>
          </a:xfrm>
          <a:prstGeom prst="rect">
            <a:avLst/>
          </a:prstGeom>
        </p:spPr>
      </p:pic>
      <p:sp>
        <p:nvSpPr>
          <p:cNvPr id="8" name="Título 3"/>
          <p:cNvSpPr txBox="1">
            <a:spLocks/>
          </p:cNvSpPr>
          <p:nvPr/>
        </p:nvSpPr>
        <p:spPr>
          <a:xfrm>
            <a:off x="1350432" y="2290338"/>
            <a:ext cx="9488087" cy="11386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8000" b="1" dirty="0">
                <a:solidFill>
                  <a:srgbClr val="74B95E"/>
                </a:solidFill>
                <a:latin typeface="Arial" panose="020B0604020202020204" pitchFamily="34" charset="0"/>
                <a:cs typeface="Arial" panose="020B0604020202020204" pitchFamily="34" charset="0"/>
              </a:rPr>
              <a:t>GRACIAS</a:t>
            </a:r>
          </a:p>
        </p:txBody>
      </p:sp>
    </p:spTree>
    <p:extLst>
      <p:ext uri="{BB962C8B-B14F-4D97-AF65-F5344CB8AC3E}">
        <p14:creationId xmlns:p14="http://schemas.microsoft.com/office/powerpoint/2010/main" val="1018933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4"/>
          <p:cNvSpPr txBox="1">
            <a:spLocks/>
          </p:cNvSpPr>
          <p:nvPr/>
        </p:nvSpPr>
        <p:spPr>
          <a:xfrm>
            <a:off x="789647" y="192220"/>
            <a:ext cx="10994985" cy="504000"/>
          </a:xfrm>
          <a:prstGeom prst="rect">
            <a:avLst/>
          </a:prstGeom>
          <a:solidFill>
            <a:srgbClr val="5B862E"/>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800" b="1" dirty="0" smtClean="0">
                <a:solidFill>
                  <a:schemeClr val="bg1"/>
                </a:solidFill>
                <a:latin typeface="Arial" panose="020B0604020202020204" pitchFamily="34" charset="0"/>
                <a:cs typeface="Arial" panose="020B0604020202020204" pitchFamily="34" charset="0"/>
              </a:rPr>
              <a:t>¿Qué encontramos?</a:t>
            </a:r>
            <a:endParaRPr lang="es-CO" sz="2800" dirty="0">
              <a:solidFill>
                <a:schemeClr val="bg1"/>
              </a:solidFill>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AB9BBB21-55D4-C442-88EC-79B61A550E22}"/>
              </a:ext>
            </a:extLst>
          </p:cNvPr>
          <p:cNvSpPr/>
          <p:nvPr/>
        </p:nvSpPr>
        <p:spPr>
          <a:xfrm>
            <a:off x="285647" y="192220"/>
            <a:ext cx="504000" cy="504000"/>
          </a:xfrm>
          <a:prstGeom prst="rect">
            <a:avLst/>
          </a:prstGeom>
          <a:solidFill>
            <a:srgbClr val="8BC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8BC44A"/>
              </a:solidFill>
            </a:endParaRPr>
          </a:p>
        </p:txBody>
      </p:sp>
      <p:pic>
        <p:nvPicPr>
          <p:cNvPr id="8" name="Imagen 7">
            <a:extLst>
              <a:ext uri="{FF2B5EF4-FFF2-40B4-BE49-F238E27FC236}">
                <a16:creationId xmlns:a16="http://schemas.microsoft.com/office/drawing/2014/main" id="{59C44833-5CA0-9441-A014-2990F74FBE33}"/>
              </a:ext>
            </a:extLst>
          </p:cNvPr>
          <p:cNvPicPr>
            <a:picLocks noChangeAspect="1"/>
          </p:cNvPicPr>
          <p:nvPr/>
        </p:nvPicPr>
        <p:blipFill rotWithShape="1">
          <a:blip r:embed="rId2">
            <a:extLst>
              <a:ext uri="{28A0092B-C50C-407E-A947-70E740481C1C}">
                <a14:useLocalDpi xmlns:a14="http://schemas.microsoft.com/office/drawing/2010/main" val="0"/>
              </a:ext>
            </a:extLst>
          </a:blip>
          <a:srcRect l="1" r="1566" b="4445"/>
          <a:stretch/>
        </p:blipFill>
        <p:spPr>
          <a:xfrm flipH="1">
            <a:off x="0" y="5056633"/>
            <a:ext cx="4933990" cy="1801368"/>
          </a:xfrm>
          <a:prstGeom prst="rect">
            <a:avLst/>
          </a:prstGeom>
        </p:spPr>
      </p:pic>
      <p:sp>
        <p:nvSpPr>
          <p:cNvPr id="24" name="Rectángulo redondeado 23"/>
          <p:cNvSpPr/>
          <p:nvPr/>
        </p:nvSpPr>
        <p:spPr>
          <a:xfrm>
            <a:off x="545295" y="1195707"/>
            <a:ext cx="5070403" cy="1464231"/>
          </a:xfrm>
          <a:prstGeom prst="roundRect">
            <a:avLst/>
          </a:prstGeom>
          <a:solidFill>
            <a:sysClr val="window" lastClr="FFFFFF"/>
          </a:solidFill>
          <a:ln w="28575" cap="flat" cmpd="sng" algn="ctr">
            <a:solidFill>
              <a:srgbClr val="4BACC6"/>
            </a:solidFill>
            <a:prstDash val="solid"/>
          </a:ln>
          <a:effectLst>
            <a:glow rad="63500">
              <a:srgbClr val="9BBB59">
                <a:satMod val="175000"/>
                <a:alpha val="40000"/>
              </a:srgbClr>
            </a:glow>
          </a:effectLst>
        </p:spPr>
        <p:txBody>
          <a:bodyPr wrap="square">
            <a:spAutoFit/>
          </a:bodyPr>
          <a:lstStyle/>
          <a:p>
            <a:pPr lvl="0" algn="just"/>
            <a:r>
              <a:rPr lang="es-ES" sz="2000" b="1" kern="0" dirty="0">
                <a:solidFill>
                  <a:srgbClr val="009999"/>
                </a:solidFill>
                <a:latin typeface="Montserrat" panose="00000500000000000000" pitchFamily="2" charset="0"/>
              </a:rPr>
              <a:t>Corredores logísticos con deficiencias de infraestructura </a:t>
            </a:r>
            <a:r>
              <a:rPr lang="es-ES" sz="2000" kern="0" dirty="0">
                <a:solidFill>
                  <a:prstClr val="black"/>
                </a:solidFill>
                <a:latin typeface="Montserrat" panose="00000500000000000000" pitchFamily="2" charset="0"/>
              </a:rPr>
              <a:t>en ciudades y </a:t>
            </a:r>
            <a:r>
              <a:rPr lang="es-ES" sz="2000" b="1" kern="0" dirty="0">
                <a:solidFill>
                  <a:srgbClr val="009999"/>
                </a:solidFill>
                <a:latin typeface="Montserrat" panose="00000500000000000000" pitchFamily="2" charset="0"/>
              </a:rPr>
              <a:t>restricciones arbitrarias</a:t>
            </a:r>
            <a:r>
              <a:rPr lang="es-ES" sz="2000" b="1" kern="0" dirty="0" smtClean="0">
                <a:solidFill>
                  <a:srgbClr val="009999"/>
                </a:solidFill>
                <a:latin typeface="Montserrat" panose="00000500000000000000" pitchFamily="2" charset="0"/>
              </a:rPr>
              <a:t>.</a:t>
            </a:r>
          </a:p>
        </p:txBody>
      </p:sp>
      <p:sp>
        <p:nvSpPr>
          <p:cNvPr id="25" name="Cheurón 24"/>
          <p:cNvSpPr/>
          <p:nvPr/>
        </p:nvSpPr>
        <p:spPr>
          <a:xfrm>
            <a:off x="5988339" y="1181044"/>
            <a:ext cx="696079" cy="1219200"/>
          </a:xfrm>
          <a:prstGeom prst="chevr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a:solidFill>
                <a:schemeClr val="tx1"/>
              </a:solidFill>
            </a:endParaRPr>
          </a:p>
        </p:txBody>
      </p:sp>
      <p:sp>
        <p:nvSpPr>
          <p:cNvPr id="26" name="Rectángulo 25"/>
          <p:cNvSpPr/>
          <p:nvPr/>
        </p:nvSpPr>
        <p:spPr>
          <a:xfrm>
            <a:off x="7032104" y="1340768"/>
            <a:ext cx="4968378" cy="1200329"/>
          </a:xfrm>
          <a:prstGeom prst="rect">
            <a:avLst/>
          </a:prstGeom>
        </p:spPr>
        <p:txBody>
          <a:bodyPr wrap="square">
            <a:spAutoFit/>
          </a:bodyPr>
          <a:lstStyle/>
          <a:p>
            <a:pPr algn="ctr"/>
            <a:r>
              <a:rPr lang="es-CO" sz="2000" dirty="0">
                <a:latin typeface="Montserrat" panose="00000500000000000000" pitchFamily="2" charset="0"/>
                <a:ea typeface="Calibri" panose="020F0502020204030204" pitchFamily="34" charset="0"/>
                <a:cs typeface="Times New Roman" panose="02020603050405020304" pitchFamily="18" charset="0"/>
              </a:rPr>
              <a:t>Se invertirán </a:t>
            </a:r>
            <a:r>
              <a:rPr lang="es-CO" sz="2400" b="1" dirty="0">
                <a:solidFill>
                  <a:schemeClr val="accent5">
                    <a:lumMod val="50000"/>
                  </a:schemeClr>
                </a:solidFill>
                <a:latin typeface="Montserrat" panose="00000500000000000000" pitchFamily="2" charset="0"/>
                <a:ea typeface="Calibri" panose="020F0502020204030204" pitchFamily="34" charset="0"/>
                <a:cs typeface="Times New Roman" panose="02020603050405020304" pitchFamily="18" charset="0"/>
              </a:rPr>
              <a:t>más de $40 billones</a:t>
            </a:r>
            <a:r>
              <a:rPr lang="es-CO" sz="2000" dirty="0">
                <a:latin typeface="Montserrat" panose="00000500000000000000" pitchFamily="2" charset="0"/>
                <a:ea typeface="Calibri" panose="020F0502020204030204" pitchFamily="34" charset="0"/>
                <a:cs typeface="Times New Roman" panose="02020603050405020304" pitchFamily="18" charset="0"/>
              </a:rPr>
              <a:t> de pesos al año </a:t>
            </a:r>
            <a:r>
              <a:rPr lang="es-CO" sz="2400" b="1" dirty="0">
                <a:solidFill>
                  <a:schemeClr val="accent6"/>
                </a:solidFill>
                <a:latin typeface="Montserrat" panose="00000500000000000000" pitchFamily="2" charset="0"/>
                <a:ea typeface="Calibri" panose="020F0502020204030204" pitchFamily="34" charset="0"/>
                <a:cs typeface="Times New Roman" panose="02020603050405020304" pitchFamily="18" charset="0"/>
              </a:rPr>
              <a:t>2025</a:t>
            </a:r>
            <a:r>
              <a:rPr lang="es-CO" sz="2000" dirty="0">
                <a:latin typeface="Montserrat" panose="00000500000000000000" pitchFamily="2" charset="0"/>
                <a:ea typeface="Calibri" panose="020F0502020204030204" pitchFamily="34" charset="0"/>
                <a:cs typeface="Times New Roman" panose="02020603050405020304" pitchFamily="18" charset="0"/>
              </a:rPr>
              <a:t> en proyectos de </a:t>
            </a:r>
            <a:r>
              <a:rPr lang="es-CO" sz="2400" b="1" dirty="0">
                <a:solidFill>
                  <a:schemeClr val="accent6"/>
                </a:solidFill>
                <a:latin typeface="Montserrat" panose="00000500000000000000" pitchFamily="2" charset="0"/>
                <a:ea typeface="Calibri" panose="020F0502020204030204" pitchFamily="34" charset="0"/>
                <a:cs typeface="Times New Roman" panose="02020603050405020304" pitchFamily="18" charset="0"/>
              </a:rPr>
              <a:t>concesiones 4G </a:t>
            </a:r>
            <a:endParaRPr lang="es-CO" sz="2400" b="1" dirty="0">
              <a:solidFill>
                <a:schemeClr val="accent6"/>
              </a:solidFill>
              <a:latin typeface="Montserrat" panose="00000500000000000000" pitchFamily="2" charset="0"/>
            </a:endParaRPr>
          </a:p>
        </p:txBody>
      </p:sp>
      <p:sp>
        <p:nvSpPr>
          <p:cNvPr id="36" name="Rectángulo redondeado 35"/>
          <p:cNvSpPr/>
          <p:nvPr/>
        </p:nvSpPr>
        <p:spPr>
          <a:xfrm>
            <a:off x="545295" y="3592402"/>
            <a:ext cx="4956300" cy="1464231"/>
          </a:xfrm>
          <a:prstGeom prst="roundRect">
            <a:avLst/>
          </a:prstGeom>
          <a:solidFill>
            <a:sysClr val="window" lastClr="FFFFFF"/>
          </a:solidFill>
          <a:ln w="28575" cap="flat" cmpd="sng" algn="ctr">
            <a:solidFill>
              <a:srgbClr val="4BACC6"/>
            </a:solidFill>
            <a:prstDash val="solid"/>
          </a:ln>
          <a:effectLst>
            <a:glow rad="63500">
              <a:srgbClr val="9BBB59">
                <a:satMod val="175000"/>
                <a:alpha val="40000"/>
              </a:srgbClr>
            </a:glow>
          </a:effectLst>
        </p:spPr>
        <p:txBody>
          <a:bodyPr wrap="square">
            <a:spAutoFit/>
          </a:bodyPr>
          <a:lstStyle/>
          <a:p>
            <a:pPr lvl="0"/>
            <a:r>
              <a:rPr lang="es-ES" sz="2000" b="1" kern="0" dirty="0">
                <a:solidFill>
                  <a:srgbClr val="009999"/>
                </a:solidFill>
                <a:latin typeface="Montserrat" panose="00000500000000000000" pitchFamily="2" charset="0"/>
              </a:rPr>
              <a:t>Exceso de trámites, </a:t>
            </a:r>
            <a:r>
              <a:rPr lang="es-ES" sz="2000" kern="0" dirty="0">
                <a:latin typeface="Montserrat" panose="00000500000000000000" pitchFamily="2" charset="0"/>
              </a:rPr>
              <a:t>los cuales son </a:t>
            </a:r>
            <a:r>
              <a:rPr lang="es-ES" sz="2000" b="1" kern="0" dirty="0">
                <a:solidFill>
                  <a:srgbClr val="009999"/>
                </a:solidFill>
                <a:latin typeface="Montserrat" panose="00000500000000000000" pitchFamily="2" charset="0"/>
              </a:rPr>
              <a:t>ineficientes </a:t>
            </a:r>
            <a:r>
              <a:rPr lang="es-ES" sz="2000" kern="0" dirty="0">
                <a:latin typeface="Montserrat" panose="00000500000000000000" pitchFamily="2" charset="0"/>
              </a:rPr>
              <a:t>y han sido objeto de denuncias de</a:t>
            </a:r>
            <a:r>
              <a:rPr lang="es-ES" sz="2000" b="1" kern="0" dirty="0">
                <a:solidFill>
                  <a:srgbClr val="009999"/>
                </a:solidFill>
                <a:latin typeface="Montserrat" panose="00000500000000000000" pitchFamily="2" charset="0"/>
              </a:rPr>
              <a:t> corrupción</a:t>
            </a:r>
            <a:r>
              <a:rPr lang="es-ES" sz="2000" kern="0" dirty="0">
                <a:latin typeface="Montserrat" panose="00000500000000000000" pitchFamily="2" charset="0"/>
              </a:rPr>
              <a:t>. </a:t>
            </a:r>
            <a:endParaRPr lang="es-ES" sz="2000" kern="0" dirty="0" smtClean="0">
              <a:latin typeface="Montserrat" panose="00000500000000000000" pitchFamily="2" charset="0"/>
            </a:endParaRPr>
          </a:p>
        </p:txBody>
      </p:sp>
      <p:sp>
        <p:nvSpPr>
          <p:cNvPr id="37" name="Cheurón 36"/>
          <p:cNvSpPr/>
          <p:nvPr/>
        </p:nvSpPr>
        <p:spPr>
          <a:xfrm>
            <a:off x="5912342" y="3619775"/>
            <a:ext cx="696079" cy="1219200"/>
          </a:xfrm>
          <a:prstGeom prst="chevron">
            <a:avLst/>
          </a:prstGeom>
          <a:solidFill>
            <a:schemeClr val="accent5">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a:solidFill>
                <a:schemeClr val="tx1"/>
              </a:solidFill>
            </a:endParaRPr>
          </a:p>
        </p:txBody>
      </p:sp>
      <p:sp>
        <p:nvSpPr>
          <p:cNvPr id="2" name="Rectángulo 1"/>
          <p:cNvSpPr/>
          <p:nvPr/>
        </p:nvSpPr>
        <p:spPr>
          <a:xfrm>
            <a:off x="7032104" y="3698717"/>
            <a:ext cx="4752528" cy="1211998"/>
          </a:xfrm>
          <a:prstGeom prst="rect">
            <a:avLst/>
          </a:prstGeom>
        </p:spPr>
        <p:txBody>
          <a:bodyPr wrap="square">
            <a:spAutoFit/>
          </a:bodyPr>
          <a:lstStyle/>
          <a:p>
            <a:pPr algn="ctr">
              <a:lnSpc>
                <a:spcPct val="107000"/>
              </a:lnSpc>
              <a:spcAft>
                <a:spcPts val="800"/>
              </a:spcAft>
            </a:pPr>
            <a:r>
              <a:rPr lang="es-CO" sz="2000" dirty="0">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rPr>
              <a:t>Actualmente existen más de </a:t>
            </a:r>
            <a:r>
              <a:rPr lang="es-CO" sz="2400" b="1" dirty="0">
                <a:solidFill>
                  <a:srgbClr val="00B050"/>
                </a:solidFill>
                <a:latin typeface="Montserrat" panose="00000500000000000000" pitchFamily="2" charset="0"/>
                <a:ea typeface="Calibri" panose="020F0502020204030204" pitchFamily="34" charset="0"/>
                <a:cs typeface="Times New Roman" panose="02020603050405020304" pitchFamily="18" charset="0"/>
              </a:rPr>
              <a:t>1000 rutas retrasadas</a:t>
            </a:r>
            <a:r>
              <a:rPr lang="es-CO" sz="2400" dirty="0">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rPr>
              <a:t> </a:t>
            </a:r>
            <a:r>
              <a:rPr lang="es-CO" sz="2000" dirty="0">
                <a:solidFill>
                  <a:srgbClr val="70AD47">
                    <a:lumMod val="50000"/>
                  </a:srgbClr>
                </a:solidFill>
                <a:latin typeface="Montserrat" panose="00000500000000000000" pitchFamily="2" charset="0"/>
                <a:ea typeface="Calibri" panose="020F0502020204030204" pitchFamily="34" charset="0"/>
                <a:cs typeface="Times New Roman" panose="02020603050405020304" pitchFamily="18" charset="0"/>
              </a:rPr>
              <a:t>por adjudicación.</a:t>
            </a:r>
          </a:p>
        </p:txBody>
      </p:sp>
      <p:pic>
        <p:nvPicPr>
          <p:cNvPr id="14" name="Imagen 13">
            <a:extLst>
              <a:ext uri="{FF2B5EF4-FFF2-40B4-BE49-F238E27FC236}">
                <a16:creationId xmlns:a16="http://schemas.microsoft.com/office/drawing/2014/main" id="{77B5C408-F52E-E844-9E98-B9DD487DE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483" y="6107179"/>
            <a:ext cx="2641090" cy="524641"/>
          </a:xfrm>
          <a:prstGeom prst="rect">
            <a:avLst/>
          </a:prstGeom>
        </p:spPr>
      </p:pic>
    </p:spTree>
    <p:extLst>
      <p:ext uri="{BB962C8B-B14F-4D97-AF65-F5344CB8AC3E}">
        <p14:creationId xmlns:p14="http://schemas.microsoft.com/office/powerpoint/2010/main" val="819292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4"/>
          <p:cNvSpPr txBox="1">
            <a:spLocks/>
          </p:cNvSpPr>
          <p:nvPr/>
        </p:nvSpPr>
        <p:spPr>
          <a:xfrm>
            <a:off x="789647" y="192220"/>
            <a:ext cx="10994985" cy="504000"/>
          </a:xfrm>
          <a:prstGeom prst="rect">
            <a:avLst/>
          </a:prstGeom>
          <a:solidFill>
            <a:srgbClr val="5B862E"/>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800" b="1" dirty="0" smtClean="0">
                <a:solidFill>
                  <a:schemeClr val="bg1"/>
                </a:solidFill>
                <a:latin typeface="Arial" panose="020B0604020202020204" pitchFamily="34" charset="0"/>
                <a:cs typeface="Arial" panose="020B0604020202020204" pitchFamily="34" charset="0"/>
              </a:rPr>
              <a:t>¿Qué encontramos?</a:t>
            </a:r>
            <a:endParaRPr lang="es-CO" sz="2800" dirty="0">
              <a:solidFill>
                <a:schemeClr val="bg1"/>
              </a:solidFill>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AB9BBB21-55D4-C442-88EC-79B61A550E22}"/>
              </a:ext>
            </a:extLst>
          </p:cNvPr>
          <p:cNvSpPr/>
          <p:nvPr/>
        </p:nvSpPr>
        <p:spPr>
          <a:xfrm>
            <a:off x="285647" y="192220"/>
            <a:ext cx="504000" cy="504000"/>
          </a:xfrm>
          <a:prstGeom prst="rect">
            <a:avLst/>
          </a:prstGeom>
          <a:solidFill>
            <a:srgbClr val="8BC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8BC44A"/>
              </a:solidFill>
            </a:endParaRPr>
          </a:p>
        </p:txBody>
      </p:sp>
      <p:pic>
        <p:nvPicPr>
          <p:cNvPr id="8" name="Imagen 7">
            <a:extLst>
              <a:ext uri="{FF2B5EF4-FFF2-40B4-BE49-F238E27FC236}">
                <a16:creationId xmlns:a16="http://schemas.microsoft.com/office/drawing/2014/main" id="{59C44833-5CA0-9441-A014-2990F74FBE33}"/>
              </a:ext>
            </a:extLst>
          </p:cNvPr>
          <p:cNvPicPr>
            <a:picLocks noChangeAspect="1"/>
          </p:cNvPicPr>
          <p:nvPr/>
        </p:nvPicPr>
        <p:blipFill rotWithShape="1">
          <a:blip r:embed="rId2">
            <a:extLst>
              <a:ext uri="{28A0092B-C50C-407E-A947-70E740481C1C}">
                <a14:useLocalDpi xmlns:a14="http://schemas.microsoft.com/office/drawing/2010/main" val="0"/>
              </a:ext>
            </a:extLst>
          </a:blip>
          <a:srcRect l="1" r="1566" b="4445"/>
          <a:stretch/>
        </p:blipFill>
        <p:spPr>
          <a:xfrm flipH="1">
            <a:off x="0" y="5056633"/>
            <a:ext cx="4933990" cy="1801368"/>
          </a:xfrm>
          <a:prstGeom prst="rect">
            <a:avLst/>
          </a:prstGeom>
        </p:spPr>
      </p:pic>
      <p:sp>
        <p:nvSpPr>
          <p:cNvPr id="14" name="Rectángulo redondeado 13"/>
          <p:cNvSpPr/>
          <p:nvPr/>
        </p:nvSpPr>
        <p:spPr>
          <a:xfrm>
            <a:off x="1023783" y="1310103"/>
            <a:ext cx="3971064" cy="1464231"/>
          </a:xfrm>
          <a:prstGeom prst="roundRect">
            <a:avLst/>
          </a:prstGeom>
          <a:solidFill>
            <a:sysClr val="window" lastClr="FFFFFF"/>
          </a:solidFill>
          <a:ln w="28575" cap="flat" cmpd="sng" algn="ctr">
            <a:solidFill>
              <a:srgbClr val="4BACC6"/>
            </a:solidFill>
            <a:prstDash val="solid"/>
          </a:ln>
          <a:effectLst>
            <a:glow rad="63500">
              <a:srgbClr val="9BBB59">
                <a:satMod val="175000"/>
                <a:alpha val="40000"/>
              </a:srgbClr>
            </a:glow>
          </a:effectLst>
        </p:spPr>
        <p:txBody>
          <a:bodyPr wrap="square">
            <a:spAutoFit/>
          </a:bodyPr>
          <a:lstStyle/>
          <a:p>
            <a:pPr lvl="0" algn="just"/>
            <a:r>
              <a:rPr lang="es-ES" sz="2000" kern="0" dirty="0">
                <a:latin typeface="Montserrat" panose="00000500000000000000" pitchFamily="2" charset="0"/>
              </a:rPr>
              <a:t>El aumento reciente de </a:t>
            </a:r>
            <a:r>
              <a:rPr lang="es-ES" sz="2000" b="1" kern="0" dirty="0">
                <a:solidFill>
                  <a:srgbClr val="009999"/>
                </a:solidFill>
                <a:latin typeface="Montserrat" panose="00000500000000000000" pitchFamily="2" charset="0"/>
              </a:rPr>
              <a:t>los actos terroristas y de piratería terrestre </a:t>
            </a:r>
            <a:r>
              <a:rPr lang="es-ES" sz="2000" kern="0" dirty="0">
                <a:latin typeface="Montserrat" panose="00000500000000000000" pitchFamily="2" charset="0"/>
              </a:rPr>
              <a:t>contra el </a:t>
            </a:r>
            <a:r>
              <a:rPr lang="es-ES" sz="2000" kern="0" dirty="0" smtClean="0">
                <a:latin typeface="Montserrat" panose="00000500000000000000" pitchFamily="2" charset="0"/>
              </a:rPr>
              <a:t>transporte.</a:t>
            </a:r>
          </a:p>
        </p:txBody>
      </p:sp>
      <p:sp>
        <p:nvSpPr>
          <p:cNvPr id="16" name="Cheurón 15"/>
          <p:cNvSpPr/>
          <p:nvPr/>
        </p:nvSpPr>
        <p:spPr>
          <a:xfrm>
            <a:off x="5113147" y="1602877"/>
            <a:ext cx="696079" cy="1219200"/>
          </a:xfrm>
          <a:prstGeom prst="chevr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a:solidFill>
                <a:schemeClr val="tx1"/>
              </a:solidFill>
            </a:endParaRPr>
          </a:p>
        </p:txBody>
      </p:sp>
      <p:sp>
        <p:nvSpPr>
          <p:cNvPr id="19" name="Rectángulo 18"/>
          <p:cNvSpPr/>
          <p:nvPr/>
        </p:nvSpPr>
        <p:spPr>
          <a:xfrm>
            <a:off x="6168008" y="1340768"/>
            <a:ext cx="4815759" cy="1837683"/>
          </a:xfrm>
          <a:prstGeom prst="rect">
            <a:avLst/>
          </a:prstGeom>
          <a:ln>
            <a:solidFill>
              <a:schemeClr val="bg1">
                <a:lumMod val="95000"/>
              </a:schemeClr>
            </a:solidFill>
          </a:ln>
          <a:effectLst>
            <a:glow rad="63500">
              <a:schemeClr val="accent3">
                <a:satMod val="175000"/>
                <a:alpha val="40000"/>
              </a:schemeClr>
            </a:glow>
          </a:effectLst>
        </p:spPr>
        <p:txBody>
          <a:bodyPr wrap="square">
            <a:spAutoFit/>
          </a:bodyPr>
          <a:lstStyle/>
          <a:p>
            <a:pPr marL="342900" lvl="0" indent="-342900" algn="just">
              <a:lnSpc>
                <a:spcPct val="107000"/>
              </a:lnSpc>
              <a:spcAft>
                <a:spcPts val="0"/>
              </a:spcAft>
              <a:buFont typeface="Symbol" panose="05050102010706020507" pitchFamily="18" charset="2"/>
              <a:buChar char=""/>
            </a:pPr>
            <a:r>
              <a:rPr lang="es-CO" b="1" dirty="0">
                <a:solidFill>
                  <a:schemeClr val="accent5">
                    <a:lumMod val="50000"/>
                  </a:schemeClr>
                </a:solidFill>
                <a:latin typeface="Montserrat" panose="00000500000000000000" pitchFamily="2" charset="0"/>
                <a:ea typeface="Calibri" panose="020F0502020204030204" pitchFamily="34" charset="0"/>
                <a:cs typeface="Times New Roman" panose="02020603050405020304" pitchFamily="18" charset="0"/>
              </a:rPr>
              <a:t>15 corredores viales </a:t>
            </a:r>
            <a:r>
              <a:rPr lang="es-CO" sz="1600" dirty="0">
                <a:latin typeface="Montserrat" panose="00000500000000000000" pitchFamily="2" charset="0"/>
                <a:ea typeface="Calibri" panose="020F0502020204030204" pitchFamily="34" charset="0"/>
                <a:cs typeface="Times New Roman" panose="02020603050405020304" pitchFamily="18" charset="0"/>
              </a:rPr>
              <a:t>concentran el </a:t>
            </a:r>
            <a:r>
              <a:rPr lang="es-CO" sz="2000" b="1" dirty="0">
                <a:solidFill>
                  <a:schemeClr val="accent5">
                    <a:lumMod val="50000"/>
                  </a:schemeClr>
                </a:solidFill>
                <a:latin typeface="Montserrat" panose="00000500000000000000" pitchFamily="2" charset="0"/>
                <a:ea typeface="Calibri" panose="020F0502020204030204" pitchFamily="34" charset="0"/>
                <a:cs typeface="Times New Roman" panose="02020603050405020304" pitchFamily="18" charset="0"/>
              </a:rPr>
              <a:t>58%</a:t>
            </a:r>
            <a:r>
              <a:rPr lang="es-CO" sz="1600" dirty="0">
                <a:latin typeface="Montserrat" panose="00000500000000000000" pitchFamily="2" charset="0"/>
                <a:ea typeface="Calibri" panose="020F0502020204030204" pitchFamily="34" charset="0"/>
                <a:cs typeface="Times New Roman" panose="02020603050405020304" pitchFamily="18" charset="0"/>
              </a:rPr>
              <a:t> de los hurtos (2018). </a:t>
            </a:r>
            <a:endParaRPr lang="es-CO" sz="1400" dirty="0">
              <a:latin typeface="Montserrat" panose="00000500000000000000" pitchFamily="2"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s-ES" sz="1600" dirty="0">
                <a:latin typeface="Montserrat" panose="00000500000000000000" pitchFamily="2" charset="0"/>
                <a:ea typeface="Calibri" panose="020F0502020204030204" pitchFamily="34" charset="0"/>
                <a:cs typeface="Times New Roman" panose="02020603050405020304" pitchFamily="18" charset="0"/>
              </a:rPr>
              <a:t>Al 14/09/2018 se reportaron </a:t>
            </a:r>
            <a:r>
              <a:rPr lang="es-ES" b="1" dirty="0">
                <a:solidFill>
                  <a:schemeClr val="accent5">
                    <a:lumMod val="50000"/>
                  </a:schemeClr>
                </a:solidFill>
                <a:latin typeface="Montserrat" panose="00000500000000000000" pitchFamily="2" charset="0"/>
                <a:ea typeface="Calibri" panose="020F0502020204030204" pitchFamily="34" charset="0"/>
                <a:cs typeface="Times New Roman" panose="02020603050405020304" pitchFamily="18" charset="0"/>
              </a:rPr>
              <a:t>294 actos de terrorismo</a:t>
            </a:r>
            <a:r>
              <a:rPr lang="es-ES" sz="1600" dirty="0">
                <a:latin typeface="Montserrat" panose="00000500000000000000" pitchFamily="2" charset="0"/>
                <a:ea typeface="Calibri" panose="020F0502020204030204" pitchFamily="34" charset="0"/>
                <a:cs typeface="Times New Roman" panose="02020603050405020304" pitchFamily="18" charset="0"/>
              </a:rPr>
              <a:t> (60% más que en el mismo periodo del año anterior) </a:t>
            </a:r>
            <a:endParaRPr lang="es-CO" sz="1400" dirty="0">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12" name="Rectángulo redondeado 11"/>
          <p:cNvSpPr/>
          <p:nvPr/>
        </p:nvSpPr>
        <p:spPr>
          <a:xfrm>
            <a:off x="1267039" y="3601838"/>
            <a:ext cx="4956300" cy="1804749"/>
          </a:xfrm>
          <a:prstGeom prst="roundRect">
            <a:avLst/>
          </a:prstGeom>
          <a:solidFill>
            <a:sysClr val="window" lastClr="FFFFFF"/>
          </a:solidFill>
          <a:ln w="28575" cap="flat" cmpd="sng" algn="ctr">
            <a:solidFill>
              <a:srgbClr val="4BACC6"/>
            </a:solidFill>
            <a:prstDash val="solid"/>
          </a:ln>
          <a:effectLst>
            <a:glow rad="63500">
              <a:srgbClr val="9BBB59">
                <a:satMod val="175000"/>
                <a:alpha val="40000"/>
              </a:srgbClr>
            </a:glow>
          </a:effectLst>
        </p:spPr>
        <p:txBody>
          <a:bodyPr wrap="square">
            <a:spAutoFit/>
          </a:bodyPr>
          <a:lstStyle/>
          <a:p>
            <a:pPr lvl="0"/>
            <a:r>
              <a:rPr lang="es-ES" sz="2000" kern="0" dirty="0">
                <a:latin typeface="Montserrat" panose="00000500000000000000" pitchFamily="2" charset="0"/>
              </a:rPr>
              <a:t>Procesos con </a:t>
            </a:r>
            <a:r>
              <a:rPr lang="es-ES" sz="2000" b="1" kern="0" dirty="0">
                <a:solidFill>
                  <a:srgbClr val="009999"/>
                </a:solidFill>
                <a:latin typeface="Montserrat" panose="00000500000000000000" pitchFamily="2" charset="0"/>
              </a:rPr>
              <a:t>aparentes irregularidades procesales y de interpretación </a:t>
            </a:r>
            <a:r>
              <a:rPr lang="es-ES" sz="2000" kern="0" dirty="0">
                <a:latin typeface="Montserrat" panose="00000500000000000000" pitchFamily="2" charset="0"/>
              </a:rPr>
              <a:t>de la norma ante la Superintendencia de Puertos y Transporte.</a:t>
            </a:r>
            <a:endParaRPr kumimoji="0" lang="es-ES" sz="1800" i="0" u="none" strike="noStrike" kern="0" cap="none" spc="0" normalizeH="0" baseline="0" noProof="0" dirty="0">
              <a:ln>
                <a:noFill/>
              </a:ln>
              <a:effectLst/>
              <a:uLnTx/>
              <a:uFillTx/>
              <a:latin typeface="Montserrat" panose="00000500000000000000" pitchFamily="2" charset="0"/>
            </a:endParaRPr>
          </a:p>
        </p:txBody>
      </p:sp>
      <p:sp>
        <p:nvSpPr>
          <p:cNvPr id="20" name="Cheurón 19"/>
          <p:cNvSpPr/>
          <p:nvPr/>
        </p:nvSpPr>
        <p:spPr>
          <a:xfrm>
            <a:off x="6606713" y="3858033"/>
            <a:ext cx="696079" cy="1219200"/>
          </a:xfrm>
          <a:prstGeom prst="chevr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a:solidFill>
                <a:schemeClr val="tx1"/>
              </a:solidFill>
            </a:endParaRPr>
          </a:p>
        </p:txBody>
      </p:sp>
      <p:sp>
        <p:nvSpPr>
          <p:cNvPr id="21" name="Rectángulo 20"/>
          <p:cNvSpPr/>
          <p:nvPr/>
        </p:nvSpPr>
        <p:spPr>
          <a:xfrm>
            <a:off x="7470373" y="4202319"/>
            <a:ext cx="1824538" cy="707886"/>
          </a:xfrm>
          <a:prstGeom prst="rect">
            <a:avLst/>
          </a:prstGeom>
        </p:spPr>
        <p:txBody>
          <a:bodyPr wrap="none">
            <a:spAutoFit/>
          </a:bodyPr>
          <a:lstStyle/>
          <a:p>
            <a:r>
              <a:rPr lang="es-CO" sz="4000" b="1" dirty="0">
                <a:solidFill>
                  <a:schemeClr val="accent5">
                    <a:lumMod val="50000"/>
                  </a:schemeClr>
                </a:solidFill>
                <a:latin typeface="Calibri" panose="020F0502020204030204" pitchFamily="34" charset="0"/>
              </a:rPr>
              <a:t>CLARAS</a:t>
            </a:r>
            <a:endParaRPr lang="es-CO" dirty="0"/>
          </a:p>
        </p:txBody>
      </p:sp>
      <p:sp>
        <p:nvSpPr>
          <p:cNvPr id="22" name="Rectángulo 21"/>
          <p:cNvSpPr/>
          <p:nvPr/>
        </p:nvSpPr>
        <p:spPr>
          <a:xfrm>
            <a:off x="7049770" y="3953773"/>
            <a:ext cx="2665743" cy="461665"/>
          </a:xfrm>
          <a:prstGeom prst="rect">
            <a:avLst/>
          </a:prstGeom>
        </p:spPr>
        <p:txBody>
          <a:bodyPr wrap="square">
            <a:spAutoFit/>
          </a:bodyPr>
          <a:lstStyle/>
          <a:p>
            <a:pPr lvl="0" algn="ctr">
              <a:defRPr/>
            </a:pPr>
            <a:r>
              <a:rPr lang="es-CO" sz="2400" dirty="0">
                <a:solidFill>
                  <a:prstClr val="black"/>
                </a:solidFill>
                <a:latin typeface="Mongolian Baiti" panose="03000500000000000000" pitchFamily="66" charset="0"/>
                <a:cs typeface="Mongolian Baiti" panose="03000500000000000000" pitchFamily="66" charset="0"/>
              </a:rPr>
              <a:t>Normas</a:t>
            </a:r>
          </a:p>
        </p:txBody>
      </p:sp>
      <p:sp>
        <p:nvSpPr>
          <p:cNvPr id="23" name="Rectángulo 22"/>
          <p:cNvSpPr/>
          <p:nvPr/>
        </p:nvSpPr>
        <p:spPr>
          <a:xfrm>
            <a:off x="9408368" y="3628768"/>
            <a:ext cx="2376264" cy="1754326"/>
          </a:xfrm>
          <a:prstGeom prst="rect">
            <a:avLst/>
          </a:prstGeom>
        </p:spPr>
        <p:txBody>
          <a:bodyPr wrap="square">
            <a:spAutoFit/>
          </a:bodyPr>
          <a:lstStyle/>
          <a:p>
            <a:pPr lvl="0" algn="ctr">
              <a:defRPr/>
            </a:pPr>
            <a:r>
              <a:rPr lang="es-ES" b="1" dirty="0">
                <a:solidFill>
                  <a:schemeClr val="accent6"/>
                </a:solidFill>
                <a:latin typeface="Montserrat" panose="00000500000000000000" pitchFamily="2" charset="0"/>
                <a:cs typeface="Mongolian Baiti" panose="03000500000000000000" pitchFamily="66" charset="0"/>
              </a:rPr>
              <a:t>Normas sujetas a interpretación - conflictos entre el ente sancionador y el sujeto vigilado</a:t>
            </a:r>
            <a:endParaRPr lang="es-CO" b="1" dirty="0">
              <a:solidFill>
                <a:schemeClr val="accent6"/>
              </a:solidFill>
              <a:latin typeface="Montserrat" panose="00000500000000000000" pitchFamily="2" charset="0"/>
              <a:cs typeface="Mongolian Baiti" panose="03000500000000000000" pitchFamily="66" charset="0"/>
            </a:endParaRPr>
          </a:p>
        </p:txBody>
      </p:sp>
      <p:pic>
        <p:nvPicPr>
          <p:cNvPr id="24" name="Imagen 23">
            <a:extLst>
              <a:ext uri="{FF2B5EF4-FFF2-40B4-BE49-F238E27FC236}">
                <a16:creationId xmlns:a16="http://schemas.microsoft.com/office/drawing/2014/main" id="{77B5C408-F52E-E844-9E98-B9DD487DE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483" y="6107179"/>
            <a:ext cx="2641090" cy="524641"/>
          </a:xfrm>
          <a:prstGeom prst="rect">
            <a:avLst/>
          </a:prstGeom>
        </p:spPr>
      </p:pic>
    </p:spTree>
    <p:extLst>
      <p:ext uri="{BB962C8B-B14F-4D97-AF65-F5344CB8AC3E}">
        <p14:creationId xmlns:p14="http://schemas.microsoft.com/office/powerpoint/2010/main" val="3643018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4"/>
          <p:cNvSpPr txBox="1">
            <a:spLocks/>
          </p:cNvSpPr>
          <p:nvPr/>
        </p:nvSpPr>
        <p:spPr>
          <a:xfrm>
            <a:off x="789647" y="192220"/>
            <a:ext cx="10994985" cy="504000"/>
          </a:xfrm>
          <a:prstGeom prst="rect">
            <a:avLst/>
          </a:prstGeom>
          <a:solidFill>
            <a:srgbClr val="5B862E"/>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800" b="1" dirty="0" smtClean="0">
                <a:solidFill>
                  <a:schemeClr val="bg1"/>
                </a:solidFill>
                <a:latin typeface="Arial" panose="020B0604020202020204" pitchFamily="34" charset="0"/>
                <a:cs typeface="Arial" panose="020B0604020202020204" pitchFamily="34" charset="0"/>
              </a:rPr>
              <a:t>¿Qué encontramos?</a:t>
            </a:r>
            <a:endParaRPr lang="es-CO" sz="2800" dirty="0">
              <a:solidFill>
                <a:schemeClr val="bg1"/>
              </a:solidFill>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AB9BBB21-55D4-C442-88EC-79B61A550E22}"/>
              </a:ext>
            </a:extLst>
          </p:cNvPr>
          <p:cNvSpPr/>
          <p:nvPr/>
        </p:nvSpPr>
        <p:spPr>
          <a:xfrm>
            <a:off x="285647" y="192220"/>
            <a:ext cx="504000" cy="504000"/>
          </a:xfrm>
          <a:prstGeom prst="rect">
            <a:avLst/>
          </a:prstGeom>
          <a:solidFill>
            <a:srgbClr val="8BC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8BC44A"/>
              </a:solidFill>
            </a:endParaRPr>
          </a:p>
        </p:txBody>
      </p:sp>
      <p:pic>
        <p:nvPicPr>
          <p:cNvPr id="8" name="Imagen 7">
            <a:extLst>
              <a:ext uri="{FF2B5EF4-FFF2-40B4-BE49-F238E27FC236}">
                <a16:creationId xmlns:a16="http://schemas.microsoft.com/office/drawing/2014/main" id="{59C44833-5CA0-9441-A014-2990F74FBE33}"/>
              </a:ext>
            </a:extLst>
          </p:cNvPr>
          <p:cNvPicPr>
            <a:picLocks noChangeAspect="1"/>
          </p:cNvPicPr>
          <p:nvPr/>
        </p:nvPicPr>
        <p:blipFill rotWithShape="1">
          <a:blip r:embed="rId2">
            <a:extLst>
              <a:ext uri="{28A0092B-C50C-407E-A947-70E740481C1C}">
                <a14:useLocalDpi xmlns:a14="http://schemas.microsoft.com/office/drawing/2010/main" val="0"/>
              </a:ext>
            </a:extLst>
          </a:blip>
          <a:srcRect l="1" r="1566" b="4445"/>
          <a:stretch/>
        </p:blipFill>
        <p:spPr>
          <a:xfrm flipH="1">
            <a:off x="0" y="5056633"/>
            <a:ext cx="4933990" cy="1801368"/>
          </a:xfrm>
          <a:prstGeom prst="rect">
            <a:avLst/>
          </a:prstGeom>
        </p:spPr>
      </p:pic>
      <p:sp>
        <p:nvSpPr>
          <p:cNvPr id="12" name="Rectángulo redondeado 11"/>
          <p:cNvSpPr/>
          <p:nvPr/>
        </p:nvSpPr>
        <p:spPr>
          <a:xfrm>
            <a:off x="738012" y="1866325"/>
            <a:ext cx="4630674" cy="783193"/>
          </a:xfrm>
          <a:prstGeom prst="roundRect">
            <a:avLst/>
          </a:prstGeom>
          <a:solidFill>
            <a:sysClr val="window" lastClr="FFFFFF"/>
          </a:solidFill>
          <a:ln w="28575" cap="flat" cmpd="sng" algn="ctr">
            <a:solidFill>
              <a:srgbClr val="4BACC6"/>
            </a:solidFill>
            <a:prstDash val="solid"/>
          </a:ln>
          <a:effectLst>
            <a:glow rad="63500">
              <a:srgbClr val="9BBB59">
                <a:satMod val="175000"/>
                <a:alpha val="40000"/>
              </a:srgbClr>
            </a:glow>
          </a:effectLst>
        </p:spPr>
        <p:txBody>
          <a:bodyPr wrap="square">
            <a:spAutoFit/>
          </a:bodyPr>
          <a:lstStyle/>
          <a:p>
            <a:pPr lvl="0" algn="just"/>
            <a:r>
              <a:rPr lang="es-ES" sz="2000" kern="0" dirty="0">
                <a:latin typeface="Montserrat" panose="00000500000000000000" pitchFamily="2" charset="0"/>
              </a:rPr>
              <a:t>Factores </a:t>
            </a:r>
            <a:r>
              <a:rPr lang="es-ES" sz="2000" b="1" kern="0" dirty="0">
                <a:solidFill>
                  <a:srgbClr val="009999"/>
                </a:solidFill>
                <a:latin typeface="Montserrat" panose="00000500000000000000" pitchFamily="2" charset="0"/>
              </a:rPr>
              <a:t>tarifarios</a:t>
            </a:r>
            <a:r>
              <a:rPr lang="es-ES" sz="2000" kern="0" dirty="0">
                <a:latin typeface="Montserrat" panose="00000500000000000000" pitchFamily="2" charset="0"/>
              </a:rPr>
              <a:t> que deben ser </a:t>
            </a:r>
            <a:r>
              <a:rPr lang="es-ES" sz="2000" b="1" kern="0" dirty="0">
                <a:solidFill>
                  <a:srgbClr val="009999"/>
                </a:solidFill>
                <a:latin typeface="Montserrat" panose="00000500000000000000" pitchFamily="2" charset="0"/>
              </a:rPr>
              <a:t>optimizados.</a:t>
            </a:r>
          </a:p>
        </p:txBody>
      </p:sp>
      <p:sp>
        <p:nvSpPr>
          <p:cNvPr id="20" name="Cheurón 19"/>
          <p:cNvSpPr/>
          <p:nvPr/>
        </p:nvSpPr>
        <p:spPr>
          <a:xfrm>
            <a:off x="5585065" y="1602356"/>
            <a:ext cx="696079" cy="1219200"/>
          </a:xfrm>
          <a:prstGeom prst="chevr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a:solidFill>
                <a:schemeClr val="tx1"/>
              </a:solidFill>
            </a:endParaRPr>
          </a:p>
        </p:txBody>
      </p:sp>
      <p:sp>
        <p:nvSpPr>
          <p:cNvPr id="21" name="Rectángulo 20"/>
          <p:cNvSpPr/>
          <p:nvPr/>
        </p:nvSpPr>
        <p:spPr>
          <a:xfrm>
            <a:off x="6831051" y="1964459"/>
            <a:ext cx="4797592" cy="685059"/>
          </a:xfrm>
          <a:prstGeom prst="rect">
            <a:avLst/>
          </a:prstGeom>
          <a:solidFill>
            <a:schemeClr val="bg1"/>
          </a:solidFill>
          <a:ln>
            <a:solidFill>
              <a:srgbClr val="009999"/>
            </a:solidFill>
          </a:ln>
        </p:spPr>
        <p:txBody>
          <a:bodyPr wrap="square">
            <a:spAutoFit/>
          </a:bodyPr>
          <a:lstStyle/>
          <a:p>
            <a:pPr lvl="0" algn="ctr">
              <a:lnSpc>
                <a:spcPct val="107000"/>
              </a:lnSpc>
              <a:spcAft>
                <a:spcPts val="0"/>
              </a:spcAft>
            </a:pPr>
            <a:r>
              <a:rPr lang="es-CO" b="1" dirty="0" smtClean="0">
                <a:solidFill>
                  <a:schemeClr val="accent5">
                    <a:lumMod val="50000"/>
                  </a:schemeClr>
                </a:solidFill>
                <a:latin typeface="Montserrat" panose="00000500000000000000" pitchFamily="2" charset="0"/>
                <a:ea typeface="Calibri" panose="020F0502020204030204" pitchFamily="34" charset="0"/>
                <a:cs typeface="Times New Roman" panose="02020603050405020304" pitchFamily="18" charset="0"/>
              </a:rPr>
              <a:t>NECESIDAD DE REVISIÓN DE TARIFAS PISO</a:t>
            </a:r>
            <a:endParaRPr lang="es-CO" sz="1400" dirty="0">
              <a:latin typeface="Montserrat" panose="00000500000000000000" pitchFamily="2" charset="0"/>
              <a:ea typeface="Calibri" panose="020F0502020204030204" pitchFamily="34" charset="0"/>
              <a:cs typeface="Times New Roman" panose="02020603050405020304" pitchFamily="18" charset="0"/>
            </a:endParaRPr>
          </a:p>
        </p:txBody>
      </p:sp>
      <p:sp>
        <p:nvSpPr>
          <p:cNvPr id="25" name="Rectángulo redondeado 24"/>
          <p:cNvSpPr/>
          <p:nvPr/>
        </p:nvSpPr>
        <p:spPr>
          <a:xfrm>
            <a:off x="738012" y="3356992"/>
            <a:ext cx="4630674" cy="1804749"/>
          </a:xfrm>
          <a:prstGeom prst="roundRect">
            <a:avLst/>
          </a:prstGeom>
          <a:solidFill>
            <a:sysClr val="window" lastClr="FFFFFF"/>
          </a:solidFill>
          <a:ln w="28575" cap="flat" cmpd="sng" algn="ctr">
            <a:solidFill>
              <a:srgbClr val="4BACC6"/>
            </a:solidFill>
            <a:prstDash val="solid"/>
          </a:ln>
          <a:effectLst>
            <a:glow rad="63500">
              <a:srgbClr val="9BBB59">
                <a:satMod val="175000"/>
                <a:alpha val="40000"/>
              </a:srgbClr>
            </a:glow>
          </a:effectLst>
        </p:spPr>
        <p:txBody>
          <a:bodyPr wrap="square">
            <a:spAutoFit/>
          </a:bodyPr>
          <a:lstStyle/>
          <a:p>
            <a:pPr lvl="0"/>
            <a:r>
              <a:rPr lang="es-ES" sz="2000" b="1" kern="0" dirty="0">
                <a:solidFill>
                  <a:srgbClr val="009999"/>
                </a:solidFill>
                <a:latin typeface="Montserrat" panose="00000500000000000000" pitchFamily="2" charset="0"/>
              </a:rPr>
              <a:t> Dispersión de los sistemas de información</a:t>
            </a:r>
            <a:r>
              <a:rPr lang="es-ES" sz="2000" kern="0" dirty="0">
                <a:latin typeface="Montserrat" panose="00000500000000000000" pitchFamily="2" charset="0"/>
              </a:rPr>
              <a:t>, la cual es de difícil procesamiento para la toma de decisiones de política pública</a:t>
            </a:r>
            <a:r>
              <a:rPr lang="es-ES" sz="2000" kern="0" dirty="0" smtClean="0">
                <a:latin typeface="Montserrat" panose="00000500000000000000" pitchFamily="2" charset="0"/>
              </a:rPr>
              <a:t>.</a:t>
            </a:r>
          </a:p>
        </p:txBody>
      </p:sp>
      <p:sp>
        <p:nvSpPr>
          <p:cNvPr id="26" name="Cheurón 25"/>
          <p:cNvSpPr/>
          <p:nvPr/>
        </p:nvSpPr>
        <p:spPr>
          <a:xfrm>
            <a:off x="5758658" y="3649766"/>
            <a:ext cx="696079" cy="1219200"/>
          </a:xfrm>
          <a:prstGeom prst="chevr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a:solidFill>
                <a:schemeClr val="tx1"/>
              </a:solidFill>
            </a:endParaRPr>
          </a:p>
        </p:txBody>
      </p:sp>
      <p:sp>
        <p:nvSpPr>
          <p:cNvPr id="27" name="CuadroTexto 26"/>
          <p:cNvSpPr txBox="1"/>
          <p:nvPr/>
        </p:nvSpPr>
        <p:spPr>
          <a:xfrm>
            <a:off x="6881941" y="3356992"/>
            <a:ext cx="4731731" cy="2062103"/>
          </a:xfrm>
          <a:prstGeom prst="rect">
            <a:avLst/>
          </a:prstGeom>
          <a:noFill/>
          <a:ln>
            <a:solidFill>
              <a:srgbClr val="00B050"/>
            </a:solidFill>
          </a:ln>
        </p:spPr>
        <p:txBody>
          <a:bodyPr wrap="square" rtlCol="0">
            <a:spAutoFit/>
          </a:bodyPr>
          <a:lstStyle/>
          <a:p>
            <a:pPr algn="ctr"/>
            <a:r>
              <a:rPr lang="es-ES" sz="1600" b="1" dirty="0">
                <a:solidFill>
                  <a:schemeClr val="accent5">
                    <a:lumMod val="50000"/>
                  </a:schemeClr>
                </a:solidFill>
                <a:latin typeface="Montserrat" panose="00000500000000000000" pitchFamily="2" charset="0"/>
                <a:ea typeface="Calibri" panose="020F0502020204030204" pitchFamily="34" charset="0"/>
                <a:cs typeface="Times New Roman" panose="02020603050405020304" pitchFamily="18" charset="0"/>
              </a:rPr>
              <a:t>Sistemas para estimar </a:t>
            </a:r>
            <a:endParaRPr lang="es-ES" sz="1600" b="1" dirty="0" smtClean="0">
              <a:solidFill>
                <a:schemeClr val="accent5">
                  <a:lumMod val="50000"/>
                </a:schemeClr>
              </a:solidFill>
              <a:latin typeface="Montserrat" panose="00000500000000000000" pitchFamily="2"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s-ES" sz="1600" dirty="0" smtClean="0">
                <a:latin typeface="Montserrat" panose="00000500000000000000" pitchFamily="2" charset="0"/>
              </a:rPr>
              <a:t>Accidentes </a:t>
            </a:r>
            <a:r>
              <a:rPr lang="es-ES" sz="1600" dirty="0">
                <a:latin typeface="Montserrat" panose="00000500000000000000" pitchFamily="2" charset="0"/>
              </a:rPr>
              <a:t>en carreteras – </a:t>
            </a:r>
            <a:r>
              <a:rPr lang="es-ES" sz="1600" dirty="0" smtClean="0">
                <a:solidFill>
                  <a:srgbClr val="009999"/>
                </a:solidFill>
                <a:latin typeface="Montserrat" panose="00000500000000000000" pitchFamily="2" charset="0"/>
              </a:rPr>
              <a:t>RNAT</a:t>
            </a:r>
          </a:p>
          <a:p>
            <a:pPr marL="285750" indent="-285750" algn="just">
              <a:buFont typeface="Arial" panose="020B0604020202020204" pitchFamily="34" charset="0"/>
              <a:buChar char="•"/>
            </a:pPr>
            <a:r>
              <a:rPr lang="es-ES" sz="1600" dirty="0" smtClean="0">
                <a:latin typeface="Montserrat" panose="00000500000000000000" pitchFamily="2" charset="0"/>
              </a:rPr>
              <a:t>Estado </a:t>
            </a:r>
            <a:r>
              <a:rPr lang="es-ES" sz="1600" dirty="0">
                <a:latin typeface="Montserrat" panose="00000500000000000000" pitchFamily="2" charset="0"/>
              </a:rPr>
              <a:t>de avance de obras de infraestructura </a:t>
            </a:r>
            <a:r>
              <a:rPr lang="es-ES" sz="1600" dirty="0" smtClean="0">
                <a:latin typeface="Montserrat" panose="00000500000000000000" pitchFamily="2" charset="0"/>
              </a:rPr>
              <a:t>– </a:t>
            </a:r>
            <a:r>
              <a:rPr lang="es-ES" sz="1600" dirty="0" smtClean="0">
                <a:solidFill>
                  <a:srgbClr val="009999"/>
                </a:solidFill>
                <a:latin typeface="Montserrat" panose="00000500000000000000" pitchFamily="2" charset="0"/>
              </a:rPr>
              <a:t>GPI</a:t>
            </a:r>
            <a:endParaRPr lang="es-ES" sz="1600" dirty="0">
              <a:latin typeface="Montserrat" panose="00000500000000000000" pitchFamily="2" charset="0"/>
            </a:endParaRPr>
          </a:p>
          <a:p>
            <a:pPr marL="285750" indent="-285750" algn="just">
              <a:buFont typeface="Arial" panose="020B0604020202020204" pitchFamily="34" charset="0"/>
              <a:buChar char="•"/>
            </a:pPr>
            <a:r>
              <a:rPr lang="es-ES" sz="1600" dirty="0" smtClean="0">
                <a:latin typeface="Montserrat" panose="00000500000000000000" pitchFamily="2" charset="0"/>
              </a:rPr>
              <a:t>Registro </a:t>
            </a:r>
            <a:r>
              <a:rPr lang="es-ES" sz="1600" dirty="0">
                <a:latin typeface="Montserrat" panose="00000500000000000000" pitchFamily="2" charset="0"/>
              </a:rPr>
              <a:t>de inmovilizaciones - </a:t>
            </a:r>
            <a:r>
              <a:rPr lang="es-ES" sz="1600" dirty="0">
                <a:solidFill>
                  <a:srgbClr val="009999"/>
                </a:solidFill>
                <a:latin typeface="Montserrat" panose="00000500000000000000" pitchFamily="2" charset="0"/>
              </a:rPr>
              <a:t>VIGIA</a:t>
            </a:r>
            <a:r>
              <a:rPr lang="es-ES" sz="1600" dirty="0">
                <a:latin typeface="Montserrat" panose="00000500000000000000" pitchFamily="2" charset="0"/>
              </a:rPr>
              <a:t> </a:t>
            </a:r>
            <a:endParaRPr lang="es-ES" sz="1600" dirty="0" smtClean="0">
              <a:latin typeface="Montserrat" panose="00000500000000000000" pitchFamily="2" charset="0"/>
            </a:endParaRPr>
          </a:p>
          <a:p>
            <a:pPr marL="285750" indent="-285750" algn="just">
              <a:buFont typeface="Arial" panose="020B0604020202020204" pitchFamily="34" charset="0"/>
              <a:buChar char="•"/>
            </a:pPr>
            <a:r>
              <a:rPr lang="es-ES" sz="1600" dirty="0" smtClean="0">
                <a:latin typeface="Montserrat" panose="00000500000000000000" pitchFamily="2" charset="0"/>
              </a:rPr>
              <a:t>Sistema </a:t>
            </a:r>
            <a:r>
              <a:rPr lang="es-ES" sz="1600" dirty="0">
                <a:latin typeface="Montserrat" panose="00000500000000000000" pitchFamily="2" charset="0"/>
              </a:rPr>
              <a:t>de información de reporte de atenciones en salud a víctimas de accidentes de tránsito </a:t>
            </a:r>
            <a:r>
              <a:rPr lang="es-ES" sz="1600" dirty="0" smtClean="0">
                <a:latin typeface="Montserrat" panose="00000500000000000000" pitchFamily="2" charset="0"/>
              </a:rPr>
              <a:t>- </a:t>
            </a:r>
            <a:r>
              <a:rPr lang="es-ES" sz="1600" dirty="0" smtClean="0">
                <a:solidFill>
                  <a:srgbClr val="009999"/>
                </a:solidFill>
                <a:latin typeface="Montserrat" panose="00000500000000000000" pitchFamily="2" charset="0"/>
              </a:rPr>
              <a:t>SIRAS</a:t>
            </a:r>
            <a:endParaRPr lang="es-ES" sz="1600" dirty="0">
              <a:latin typeface="Montserrat" panose="00000500000000000000" pitchFamily="2" charset="0"/>
            </a:endParaRPr>
          </a:p>
        </p:txBody>
      </p:sp>
      <p:pic>
        <p:nvPicPr>
          <p:cNvPr id="11" name="Imagen 10">
            <a:extLst>
              <a:ext uri="{FF2B5EF4-FFF2-40B4-BE49-F238E27FC236}">
                <a16:creationId xmlns:a16="http://schemas.microsoft.com/office/drawing/2014/main" id="{77B5C408-F52E-E844-9E98-B9DD487DE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483" y="6107179"/>
            <a:ext cx="2641090" cy="524641"/>
          </a:xfrm>
          <a:prstGeom prst="rect">
            <a:avLst/>
          </a:prstGeom>
        </p:spPr>
      </p:pic>
    </p:spTree>
    <p:extLst>
      <p:ext uri="{BB962C8B-B14F-4D97-AF65-F5344CB8AC3E}">
        <p14:creationId xmlns:p14="http://schemas.microsoft.com/office/powerpoint/2010/main" val="2208227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4"/>
          <p:cNvSpPr txBox="1">
            <a:spLocks/>
          </p:cNvSpPr>
          <p:nvPr/>
        </p:nvSpPr>
        <p:spPr>
          <a:xfrm>
            <a:off x="789647" y="192220"/>
            <a:ext cx="10994985" cy="504000"/>
          </a:xfrm>
          <a:prstGeom prst="rect">
            <a:avLst/>
          </a:prstGeom>
          <a:solidFill>
            <a:srgbClr val="5B862E"/>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800" b="1" dirty="0" smtClean="0">
                <a:solidFill>
                  <a:schemeClr val="bg1"/>
                </a:solidFill>
                <a:latin typeface="Arial" panose="020B0604020202020204" pitchFamily="34" charset="0"/>
                <a:cs typeface="Arial" panose="020B0604020202020204" pitchFamily="34" charset="0"/>
              </a:rPr>
              <a:t>¿Qué encontramos?</a:t>
            </a:r>
            <a:endParaRPr lang="es-CO" sz="2800" dirty="0">
              <a:solidFill>
                <a:schemeClr val="bg1"/>
              </a:solidFill>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AB9BBB21-55D4-C442-88EC-79B61A550E22}"/>
              </a:ext>
            </a:extLst>
          </p:cNvPr>
          <p:cNvSpPr/>
          <p:nvPr/>
        </p:nvSpPr>
        <p:spPr>
          <a:xfrm>
            <a:off x="285647" y="192220"/>
            <a:ext cx="504000" cy="504000"/>
          </a:xfrm>
          <a:prstGeom prst="rect">
            <a:avLst/>
          </a:prstGeom>
          <a:solidFill>
            <a:srgbClr val="8BC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8BC44A"/>
              </a:solidFill>
            </a:endParaRPr>
          </a:p>
        </p:txBody>
      </p:sp>
      <p:pic>
        <p:nvPicPr>
          <p:cNvPr id="8" name="Imagen 7">
            <a:extLst>
              <a:ext uri="{FF2B5EF4-FFF2-40B4-BE49-F238E27FC236}">
                <a16:creationId xmlns:a16="http://schemas.microsoft.com/office/drawing/2014/main" id="{59C44833-5CA0-9441-A014-2990F74FBE33}"/>
              </a:ext>
            </a:extLst>
          </p:cNvPr>
          <p:cNvPicPr>
            <a:picLocks noChangeAspect="1"/>
          </p:cNvPicPr>
          <p:nvPr/>
        </p:nvPicPr>
        <p:blipFill rotWithShape="1">
          <a:blip r:embed="rId2">
            <a:extLst>
              <a:ext uri="{28A0092B-C50C-407E-A947-70E740481C1C}">
                <a14:useLocalDpi xmlns:a14="http://schemas.microsoft.com/office/drawing/2010/main" val="0"/>
              </a:ext>
            </a:extLst>
          </a:blip>
          <a:srcRect l="1" r="1566" b="4445"/>
          <a:stretch/>
        </p:blipFill>
        <p:spPr>
          <a:xfrm flipH="1">
            <a:off x="0" y="5056633"/>
            <a:ext cx="4933990" cy="1801368"/>
          </a:xfrm>
          <a:prstGeom prst="rect">
            <a:avLst/>
          </a:prstGeom>
        </p:spPr>
      </p:pic>
      <p:sp>
        <p:nvSpPr>
          <p:cNvPr id="11" name="Rectángulo redondeado 10"/>
          <p:cNvSpPr/>
          <p:nvPr/>
        </p:nvSpPr>
        <p:spPr>
          <a:xfrm>
            <a:off x="393379" y="2492896"/>
            <a:ext cx="4956300" cy="1123712"/>
          </a:xfrm>
          <a:prstGeom prst="roundRect">
            <a:avLst/>
          </a:prstGeom>
          <a:solidFill>
            <a:sysClr val="window" lastClr="FFFFFF"/>
          </a:solidFill>
          <a:ln w="28575" cap="flat" cmpd="sng" algn="ctr">
            <a:solidFill>
              <a:srgbClr val="4BACC6"/>
            </a:solidFill>
            <a:prstDash val="solid"/>
          </a:ln>
          <a:effectLst>
            <a:glow rad="63500">
              <a:srgbClr val="9BBB59">
                <a:satMod val="175000"/>
                <a:alpha val="40000"/>
              </a:srgbClr>
            </a:glow>
          </a:effectLst>
        </p:spPr>
        <p:txBody>
          <a:bodyPr wrap="square">
            <a:spAutoFit/>
          </a:bodyPr>
          <a:lstStyle/>
          <a:p>
            <a:pPr lvl="0" algn="just"/>
            <a:r>
              <a:rPr lang="es-ES" sz="2000" kern="0" dirty="0">
                <a:solidFill>
                  <a:prstClr val="black"/>
                </a:solidFill>
                <a:latin typeface="Montserrat" panose="00000500000000000000" pitchFamily="2" charset="0"/>
              </a:rPr>
              <a:t>Debilidad técnica y </a:t>
            </a:r>
            <a:r>
              <a:rPr lang="es-ES" sz="2000" b="1" kern="0" dirty="0">
                <a:solidFill>
                  <a:srgbClr val="009999"/>
                </a:solidFill>
                <a:latin typeface="Montserrat" panose="00000500000000000000" pitchFamily="2" charset="0"/>
              </a:rPr>
              <a:t>falta de fortalecimiento institucional </a:t>
            </a:r>
            <a:r>
              <a:rPr lang="es-ES" sz="2000" kern="0" dirty="0">
                <a:solidFill>
                  <a:prstClr val="black"/>
                </a:solidFill>
                <a:latin typeface="Montserrat" panose="00000500000000000000" pitchFamily="2" charset="0"/>
              </a:rPr>
              <a:t>en el sector de transporte.</a:t>
            </a:r>
            <a:endParaRPr kumimoji="0" lang="es-ES" sz="1800" b="0" i="0" u="none" strike="noStrike" kern="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13" name="Cheurón 12"/>
          <p:cNvSpPr/>
          <p:nvPr/>
        </p:nvSpPr>
        <p:spPr>
          <a:xfrm>
            <a:off x="5805139" y="2492896"/>
            <a:ext cx="696079" cy="1219200"/>
          </a:xfrm>
          <a:prstGeom prst="chevron">
            <a:avLst/>
          </a:prstGeom>
          <a:solidFill>
            <a:schemeClr val="accent5">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a:solidFill>
                <a:schemeClr val="tx1"/>
              </a:solidFill>
            </a:endParaRPr>
          </a:p>
        </p:txBody>
      </p:sp>
      <p:sp>
        <p:nvSpPr>
          <p:cNvPr id="14" name="Rectángulo 13"/>
          <p:cNvSpPr/>
          <p:nvPr/>
        </p:nvSpPr>
        <p:spPr>
          <a:xfrm>
            <a:off x="6816254" y="1988840"/>
            <a:ext cx="4968378" cy="2492990"/>
          </a:xfrm>
          <a:prstGeom prst="rect">
            <a:avLst/>
          </a:prstGeom>
        </p:spPr>
        <p:txBody>
          <a:bodyPr wrap="square">
            <a:spAutoFit/>
          </a:bodyPr>
          <a:lstStyle/>
          <a:p>
            <a:pPr marL="342900" indent="-342900">
              <a:buFont typeface="Arial" panose="020B0604020202020204" pitchFamily="34" charset="0"/>
              <a:buChar char="•"/>
            </a:pPr>
            <a:r>
              <a:rPr lang="es-ES" sz="2000" b="1" dirty="0">
                <a:solidFill>
                  <a:schemeClr val="accent6"/>
                </a:solidFill>
                <a:latin typeface="Montserrat" panose="00000500000000000000" pitchFamily="2" charset="0"/>
                <a:ea typeface="Calibri" panose="020F0502020204030204" pitchFamily="34" charset="0"/>
                <a:cs typeface="Times New Roman" panose="02020603050405020304" pitchFamily="18" charset="0"/>
              </a:rPr>
              <a:t>Duplicidad de funciones </a:t>
            </a:r>
            <a:r>
              <a:rPr lang="es-ES" dirty="0">
                <a:latin typeface="Montserrat" panose="00000500000000000000" pitchFamily="2" charset="0"/>
                <a:ea typeface="Calibri" panose="020F0502020204030204" pitchFamily="34" charset="0"/>
                <a:cs typeface="Times New Roman" panose="02020603050405020304" pitchFamily="18" charset="0"/>
              </a:rPr>
              <a:t>entre las </a:t>
            </a:r>
            <a:r>
              <a:rPr lang="es-ES" dirty="0" smtClean="0">
                <a:latin typeface="Montserrat" panose="00000500000000000000" pitchFamily="2" charset="0"/>
                <a:ea typeface="Calibri" panose="020F0502020204030204" pitchFamily="34" charset="0"/>
                <a:cs typeface="Times New Roman" panose="02020603050405020304" pitchFamily="18" charset="0"/>
              </a:rPr>
              <a:t>entidades</a:t>
            </a:r>
          </a:p>
          <a:p>
            <a:pPr marL="342900" indent="-342900">
              <a:buFont typeface="Arial" panose="020B0604020202020204" pitchFamily="34" charset="0"/>
              <a:buChar char="•"/>
            </a:pPr>
            <a:endParaRPr lang="es-ES" dirty="0">
              <a:latin typeface="Montserrat" panose="00000500000000000000" pitchFamily="2"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s-ES" dirty="0">
                <a:latin typeface="Montserrat" panose="00000500000000000000" pitchFamily="2" charset="0"/>
                <a:ea typeface="Calibri" panose="020F0502020204030204" pitchFamily="34" charset="0"/>
                <a:cs typeface="Times New Roman" panose="02020603050405020304" pitchFamily="18" charset="0"/>
              </a:rPr>
              <a:t>Dificultades en el </a:t>
            </a:r>
            <a:r>
              <a:rPr lang="es-ES" sz="2000" b="1" dirty="0">
                <a:solidFill>
                  <a:schemeClr val="accent5">
                    <a:lumMod val="50000"/>
                  </a:schemeClr>
                </a:solidFill>
                <a:latin typeface="Montserrat" panose="00000500000000000000" pitchFamily="2" charset="0"/>
                <a:ea typeface="Calibri" panose="020F0502020204030204" pitchFamily="34" charset="0"/>
                <a:cs typeface="Times New Roman" panose="02020603050405020304" pitchFamily="18" charset="0"/>
              </a:rPr>
              <a:t>acceso y flujo de la </a:t>
            </a:r>
            <a:r>
              <a:rPr lang="es-ES" sz="2000" b="1" dirty="0" smtClean="0">
                <a:solidFill>
                  <a:schemeClr val="accent5">
                    <a:lumMod val="50000"/>
                  </a:schemeClr>
                </a:solidFill>
                <a:latin typeface="Montserrat" panose="00000500000000000000" pitchFamily="2" charset="0"/>
                <a:ea typeface="Calibri" panose="020F0502020204030204" pitchFamily="34" charset="0"/>
                <a:cs typeface="Times New Roman" panose="02020603050405020304" pitchFamily="18" charset="0"/>
              </a:rPr>
              <a:t>información</a:t>
            </a:r>
          </a:p>
          <a:p>
            <a:pPr marL="342900" indent="-342900">
              <a:buFont typeface="Arial" panose="020B0604020202020204" pitchFamily="34" charset="0"/>
              <a:buChar char="•"/>
            </a:pPr>
            <a:endParaRPr lang="es-ES" sz="2000" b="1" dirty="0">
              <a:solidFill>
                <a:schemeClr val="accent5">
                  <a:lumMod val="50000"/>
                </a:schemeClr>
              </a:solidFill>
              <a:latin typeface="Montserrat" panose="00000500000000000000" pitchFamily="2"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s-ES" dirty="0">
                <a:latin typeface="Montserrat" panose="00000500000000000000" pitchFamily="2" charset="0"/>
                <a:ea typeface="Calibri" panose="020F0502020204030204" pitchFamily="34" charset="0"/>
                <a:cs typeface="Times New Roman" panose="02020603050405020304" pitchFamily="18" charset="0"/>
              </a:rPr>
              <a:t>Fragmentación e </a:t>
            </a:r>
            <a:r>
              <a:rPr lang="es-ES" sz="2000" b="1" dirty="0">
                <a:solidFill>
                  <a:schemeClr val="accent6"/>
                </a:solidFill>
                <a:latin typeface="Montserrat" panose="00000500000000000000" pitchFamily="2" charset="0"/>
                <a:ea typeface="Calibri" panose="020F0502020204030204" pitchFamily="34" charset="0"/>
                <a:cs typeface="Times New Roman" panose="02020603050405020304" pitchFamily="18" charset="0"/>
              </a:rPr>
              <a:t>ineficiencia en los procesos de planeación</a:t>
            </a:r>
          </a:p>
        </p:txBody>
      </p:sp>
      <p:pic>
        <p:nvPicPr>
          <p:cNvPr id="9" name="Imagen 8">
            <a:extLst>
              <a:ext uri="{FF2B5EF4-FFF2-40B4-BE49-F238E27FC236}">
                <a16:creationId xmlns:a16="http://schemas.microsoft.com/office/drawing/2014/main" id="{77B5C408-F52E-E844-9E98-B9DD487DE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483" y="6107179"/>
            <a:ext cx="2641090" cy="524641"/>
          </a:xfrm>
          <a:prstGeom prst="rect">
            <a:avLst/>
          </a:prstGeom>
        </p:spPr>
      </p:pic>
    </p:spTree>
    <p:extLst>
      <p:ext uri="{BB962C8B-B14F-4D97-AF65-F5344CB8AC3E}">
        <p14:creationId xmlns:p14="http://schemas.microsoft.com/office/powerpoint/2010/main" val="17803599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4"/>
          <p:cNvSpPr txBox="1">
            <a:spLocks/>
          </p:cNvSpPr>
          <p:nvPr/>
        </p:nvSpPr>
        <p:spPr>
          <a:xfrm>
            <a:off x="789647" y="192220"/>
            <a:ext cx="10994985" cy="504000"/>
          </a:xfrm>
          <a:prstGeom prst="rect">
            <a:avLst/>
          </a:prstGeom>
          <a:solidFill>
            <a:srgbClr val="5B862E"/>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800" b="1" dirty="0" smtClean="0">
                <a:solidFill>
                  <a:schemeClr val="bg1"/>
                </a:solidFill>
                <a:latin typeface="Arial" panose="020B0604020202020204" pitchFamily="34" charset="0"/>
                <a:cs typeface="Arial" panose="020B0604020202020204" pitchFamily="34" charset="0"/>
              </a:rPr>
              <a:t>¿Qué encontramos?</a:t>
            </a:r>
            <a:endParaRPr lang="es-CO" sz="2800" dirty="0">
              <a:solidFill>
                <a:schemeClr val="bg1"/>
              </a:solidFill>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AB9BBB21-55D4-C442-88EC-79B61A550E22}"/>
              </a:ext>
            </a:extLst>
          </p:cNvPr>
          <p:cNvSpPr/>
          <p:nvPr/>
        </p:nvSpPr>
        <p:spPr>
          <a:xfrm>
            <a:off x="285647" y="192220"/>
            <a:ext cx="504000" cy="504000"/>
          </a:xfrm>
          <a:prstGeom prst="rect">
            <a:avLst/>
          </a:prstGeom>
          <a:solidFill>
            <a:srgbClr val="8BC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8BC44A"/>
              </a:solidFill>
            </a:endParaRPr>
          </a:p>
        </p:txBody>
      </p:sp>
      <p:pic>
        <p:nvPicPr>
          <p:cNvPr id="8" name="Imagen 7">
            <a:extLst>
              <a:ext uri="{FF2B5EF4-FFF2-40B4-BE49-F238E27FC236}">
                <a16:creationId xmlns:a16="http://schemas.microsoft.com/office/drawing/2014/main" id="{59C44833-5CA0-9441-A014-2990F74FBE33}"/>
              </a:ext>
            </a:extLst>
          </p:cNvPr>
          <p:cNvPicPr>
            <a:picLocks noChangeAspect="1"/>
          </p:cNvPicPr>
          <p:nvPr/>
        </p:nvPicPr>
        <p:blipFill rotWithShape="1">
          <a:blip r:embed="rId2">
            <a:extLst>
              <a:ext uri="{28A0092B-C50C-407E-A947-70E740481C1C}">
                <a14:useLocalDpi xmlns:a14="http://schemas.microsoft.com/office/drawing/2010/main" val="0"/>
              </a:ext>
            </a:extLst>
          </a:blip>
          <a:srcRect l="1" r="1566" b="4445"/>
          <a:stretch/>
        </p:blipFill>
        <p:spPr>
          <a:xfrm flipH="1">
            <a:off x="0" y="5056633"/>
            <a:ext cx="4933990" cy="1801368"/>
          </a:xfrm>
          <a:prstGeom prst="rect">
            <a:avLst/>
          </a:prstGeom>
        </p:spPr>
      </p:pic>
      <p:sp>
        <p:nvSpPr>
          <p:cNvPr id="11" name="Rectángulo redondeado 10"/>
          <p:cNvSpPr/>
          <p:nvPr/>
        </p:nvSpPr>
        <p:spPr>
          <a:xfrm>
            <a:off x="512521" y="1300543"/>
            <a:ext cx="4956300" cy="1123712"/>
          </a:xfrm>
          <a:prstGeom prst="roundRect">
            <a:avLst/>
          </a:prstGeom>
          <a:solidFill>
            <a:sysClr val="window" lastClr="FFFFFF"/>
          </a:solidFill>
          <a:ln w="28575" cap="flat" cmpd="sng" algn="ctr">
            <a:solidFill>
              <a:srgbClr val="4BACC6"/>
            </a:solidFill>
            <a:prstDash val="solid"/>
          </a:ln>
          <a:effectLst>
            <a:glow rad="63500">
              <a:srgbClr val="9BBB59">
                <a:satMod val="175000"/>
                <a:alpha val="40000"/>
              </a:srgbClr>
            </a:glow>
          </a:effectLst>
        </p:spPr>
        <p:txBody>
          <a:bodyPr wrap="square">
            <a:spAutoFit/>
          </a:bodyPr>
          <a:lstStyle/>
          <a:p>
            <a:pPr lvl="0" algn="just"/>
            <a:r>
              <a:rPr lang="es-CO" sz="2000" b="1" kern="0" dirty="0" smtClean="0">
                <a:solidFill>
                  <a:srgbClr val="009999"/>
                </a:solidFill>
                <a:latin typeface="Montserrat" panose="00000500000000000000" pitchFamily="2" charset="0"/>
              </a:rPr>
              <a:t>Situación </a:t>
            </a:r>
            <a:r>
              <a:rPr lang="es-CO" sz="2000" b="1" kern="0" dirty="0">
                <a:solidFill>
                  <a:srgbClr val="009999"/>
                </a:solidFill>
                <a:latin typeface="Montserrat" panose="00000500000000000000" pitchFamily="2" charset="0"/>
              </a:rPr>
              <a:t>financiera de los sistemas </a:t>
            </a:r>
            <a:r>
              <a:rPr lang="es-CO" sz="2000" kern="0" dirty="0">
                <a:solidFill>
                  <a:prstClr val="black"/>
                </a:solidFill>
                <a:latin typeface="Montserrat" panose="00000500000000000000" pitchFamily="2" charset="0"/>
              </a:rPr>
              <a:t>integrados, masivos y estratégicos</a:t>
            </a:r>
          </a:p>
        </p:txBody>
      </p:sp>
      <p:sp>
        <p:nvSpPr>
          <p:cNvPr id="13" name="Cheurón 12"/>
          <p:cNvSpPr/>
          <p:nvPr/>
        </p:nvSpPr>
        <p:spPr>
          <a:xfrm>
            <a:off x="6364068" y="4318313"/>
            <a:ext cx="434877" cy="648072"/>
          </a:xfrm>
          <a:prstGeom prst="chevron">
            <a:avLst/>
          </a:prstGeom>
          <a:solidFill>
            <a:schemeClr val="accent5">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a:solidFill>
                <a:schemeClr val="tx1"/>
              </a:solidFill>
            </a:endParaRPr>
          </a:p>
        </p:txBody>
      </p:sp>
      <p:sp>
        <p:nvSpPr>
          <p:cNvPr id="9" name="Rectángulo redondeado 8"/>
          <p:cNvSpPr/>
          <p:nvPr/>
        </p:nvSpPr>
        <p:spPr>
          <a:xfrm>
            <a:off x="1053835" y="4421012"/>
            <a:ext cx="4956300" cy="442674"/>
          </a:xfrm>
          <a:prstGeom prst="roundRect">
            <a:avLst/>
          </a:prstGeom>
          <a:solidFill>
            <a:sysClr val="window" lastClr="FFFFFF"/>
          </a:solidFill>
          <a:ln w="28575" cap="flat" cmpd="sng" algn="ctr">
            <a:solidFill>
              <a:srgbClr val="4BACC6"/>
            </a:solidFill>
            <a:prstDash val="solid"/>
          </a:ln>
          <a:effectLst>
            <a:glow rad="63500">
              <a:srgbClr val="9BBB59">
                <a:satMod val="175000"/>
                <a:alpha val="40000"/>
              </a:srgbClr>
            </a:glow>
          </a:effectLst>
        </p:spPr>
        <p:txBody>
          <a:bodyPr wrap="square">
            <a:spAutoFit/>
          </a:bodyPr>
          <a:lstStyle/>
          <a:p>
            <a:pPr lvl="0" algn="just"/>
            <a:r>
              <a:rPr lang="es-CO" sz="2000" b="1" kern="0" dirty="0" smtClean="0">
                <a:solidFill>
                  <a:srgbClr val="009999"/>
                </a:solidFill>
                <a:latin typeface="Montserrat" panose="00000500000000000000" pitchFamily="2" charset="0"/>
              </a:rPr>
              <a:t>Alta mortalidad vial</a:t>
            </a:r>
            <a:endParaRPr lang="es-CO" sz="2000" kern="0" dirty="0">
              <a:solidFill>
                <a:prstClr val="black"/>
              </a:solidFill>
              <a:latin typeface="Montserrat" panose="00000500000000000000" pitchFamily="2" charset="0"/>
            </a:endParaRPr>
          </a:p>
        </p:txBody>
      </p:sp>
      <p:sp>
        <p:nvSpPr>
          <p:cNvPr id="10" name="Rectángulo 9"/>
          <p:cNvSpPr/>
          <p:nvPr/>
        </p:nvSpPr>
        <p:spPr>
          <a:xfrm>
            <a:off x="7104112" y="3575525"/>
            <a:ext cx="4968378" cy="3262432"/>
          </a:xfrm>
          <a:prstGeom prst="rect">
            <a:avLst/>
          </a:prstGeom>
        </p:spPr>
        <p:txBody>
          <a:bodyPr wrap="square">
            <a:spAutoFit/>
          </a:bodyPr>
          <a:lstStyle/>
          <a:p>
            <a:pPr marL="342900" indent="-342900">
              <a:buFont typeface="Arial" panose="020B0604020202020204" pitchFamily="34" charset="0"/>
              <a:buChar char="•"/>
            </a:pPr>
            <a:r>
              <a:rPr lang="es-ES" b="1" dirty="0" smtClean="0">
                <a:solidFill>
                  <a:schemeClr val="accent6"/>
                </a:solidFill>
                <a:latin typeface="Montserrat" panose="00000500000000000000" pitchFamily="2" charset="0"/>
                <a:ea typeface="Calibri" panose="020F0502020204030204" pitchFamily="34" charset="0"/>
                <a:cs typeface="Times New Roman" panose="02020603050405020304" pitchFamily="18" charset="0"/>
              </a:rPr>
              <a:t>Porcentaje de afectados en fatalidades:</a:t>
            </a:r>
          </a:p>
          <a:p>
            <a:pPr marL="1200150" lvl="2" indent="-285750">
              <a:buFont typeface="Wingdings" panose="05000000000000000000" pitchFamily="2" charset="2"/>
              <a:buChar char="v"/>
            </a:pPr>
            <a:r>
              <a:rPr lang="es-ES" sz="1600" dirty="0">
                <a:latin typeface="Montserrat" panose="00000500000000000000" pitchFamily="2" charset="0"/>
                <a:ea typeface="Calibri" panose="020F0502020204030204" pitchFamily="34" charset="0"/>
                <a:cs typeface="Times New Roman" panose="02020603050405020304" pitchFamily="18" charset="0"/>
              </a:rPr>
              <a:t>Motocicletas (41%)</a:t>
            </a:r>
          </a:p>
          <a:p>
            <a:pPr marL="1200150" lvl="2" indent="-285750">
              <a:buFont typeface="Wingdings" panose="05000000000000000000" pitchFamily="2" charset="2"/>
              <a:buChar char="v"/>
            </a:pPr>
            <a:r>
              <a:rPr lang="es-ES" sz="1600" dirty="0">
                <a:latin typeface="Montserrat" panose="00000500000000000000" pitchFamily="2" charset="0"/>
                <a:ea typeface="Calibri" panose="020F0502020204030204" pitchFamily="34" charset="0"/>
                <a:cs typeface="Times New Roman" panose="02020603050405020304" pitchFamily="18" charset="0"/>
              </a:rPr>
              <a:t>Peatón (30%)</a:t>
            </a:r>
          </a:p>
          <a:p>
            <a:pPr marL="1200150" lvl="2" indent="-285750">
              <a:buFont typeface="Wingdings" panose="05000000000000000000" pitchFamily="2" charset="2"/>
              <a:buChar char="v"/>
            </a:pPr>
            <a:r>
              <a:rPr lang="es-ES" sz="1600" dirty="0">
                <a:latin typeface="Montserrat" panose="00000500000000000000" pitchFamily="2" charset="0"/>
                <a:ea typeface="Calibri" panose="020F0502020204030204" pitchFamily="34" charset="0"/>
                <a:cs typeface="Times New Roman" panose="02020603050405020304" pitchFamily="18" charset="0"/>
              </a:rPr>
              <a:t>Vehículo (18%)</a:t>
            </a:r>
          </a:p>
          <a:p>
            <a:pPr marL="1200150" lvl="2" indent="-285750">
              <a:buFont typeface="Wingdings" panose="05000000000000000000" pitchFamily="2" charset="2"/>
              <a:buChar char="v"/>
            </a:pPr>
            <a:r>
              <a:rPr lang="es-ES" sz="1600" dirty="0">
                <a:latin typeface="Montserrat" panose="00000500000000000000" pitchFamily="2" charset="0"/>
                <a:ea typeface="Calibri" panose="020F0502020204030204" pitchFamily="34" charset="0"/>
                <a:cs typeface="Times New Roman" panose="02020603050405020304" pitchFamily="18" charset="0"/>
              </a:rPr>
              <a:t>Bicicleta (6%)</a:t>
            </a:r>
          </a:p>
          <a:p>
            <a:pPr marL="1200150" lvl="2" indent="-285750">
              <a:buFont typeface="Wingdings" panose="05000000000000000000" pitchFamily="2" charset="2"/>
              <a:buChar char="v"/>
            </a:pPr>
            <a:r>
              <a:rPr lang="es-ES" sz="1600" dirty="0">
                <a:latin typeface="Montserrat" panose="00000500000000000000" pitchFamily="2" charset="0"/>
                <a:ea typeface="Calibri" panose="020F0502020204030204" pitchFamily="34" charset="0"/>
                <a:cs typeface="Times New Roman" panose="02020603050405020304" pitchFamily="18" charset="0"/>
              </a:rPr>
              <a:t>Otros (5%)</a:t>
            </a:r>
          </a:p>
          <a:p>
            <a:pPr marL="342900" indent="-342900">
              <a:buFont typeface="Arial" panose="020B0604020202020204" pitchFamily="34" charset="0"/>
              <a:buChar char="•"/>
            </a:pPr>
            <a:r>
              <a:rPr lang="es-ES" sz="1600" dirty="0" smtClean="0">
                <a:latin typeface="Montserrat" panose="00000500000000000000" pitchFamily="2" charset="0"/>
                <a:ea typeface="Calibri" panose="020F0502020204030204" pitchFamily="34" charset="0"/>
                <a:cs typeface="Times New Roman" panose="02020603050405020304" pitchFamily="18" charset="0"/>
              </a:rPr>
              <a:t>Entre los años 2011 vs. 2017 se presentó un </a:t>
            </a:r>
            <a:r>
              <a:rPr lang="es-ES" b="1" dirty="0" smtClean="0">
                <a:solidFill>
                  <a:schemeClr val="accent5">
                    <a:lumMod val="50000"/>
                  </a:schemeClr>
                </a:solidFill>
                <a:latin typeface="Montserrat" panose="00000500000000000000" pitchFamily="2" charset="0"/>
                <a:ea typeface="Calibri" panose="020F0502020204030204" pitchFamily="34" charset="0"/>
                <a:cs typeface="Times New Roman" panose="02020603050405020304" pitchFamily="18" charset="0"/>
              </a:rPr>
              <a:t>aumento </a:t>
            </a:r>
            <a:r>
              <a:rPr lang="es-ES" b="1" dirty="0">
                <a:solidFill>
                  <a:schemeClr val="accent5">
                    <a:lumMod val="50000"/>
                  </a:schemeClr>
                </a:solidFill>
                <a:latin typeface="Montserrat" panose="00000500000000000000" pitchFamily="2" charset="0"/>
                <a:ea typeface="Calibri" panose="020F0502020204030204" pitchFamily="34" charset="0"/>
                <a:cs typeface="Times New Roman" panose="02020603050405020304" pitchFamily="18" charset="0"/>
              </a:rPr>
              <a:t>del 21% </a:t>
            </a:r>
            <a:r>
              <a:rPr lang="es-ES" sz="1600" dirty="0" smtClean="0">
                <a:latin typeface="Montserrat" panose="00000500000000000000" pitchFamily="2" charset="0"/>
                <a:ea typeface="Calibri" panose="020F0502020204030204" pitchFamily="34" charset="0"/>
                <a:cs typeface="Times New Roman" panose="02020603050405020304" pitchFamily="18" charset="0"/>
              </a:rPr>
              <a:t>en fatalidades en la vía. </a:t>
            </a:r>
            <a:endParaRPr lang="es-ES" b="1" dirty="0">
              <a:solidFill>
                <a:schemeClr val="accent5">
                  <a:lumMod val="50000"/>
                </a:schemeClr>
              </a:solidFill>
              <a:latin typeface="Montserrat" panose="00000500000000000000" pitchFamily="2"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s-ES" b="1" dirty="0" smtClean="0">
                <a:solidFill>
                  <a:schemeClr val="accent6"/>
                </a:solidFill>
                <a:latin typeface="Montserrat" panose="00000500000000000000" pitchFamily="2" charset="0"/>
                <a:ea typeface="Calibri" panose="020F0502020204030204" pitchFamily="34" charset="0"/>
                <a:cs typeface="Times New Roman" panose="02020603050405020304" pitchFamily="18" charset="0"/>
              </a:rPr>
              <a:t>4.232 fatalidades en la vía a agosto de 2018</a:t>
            </a:r>
            <a:endParaRPr lang="es-ES" b="1" dirty="0">
              <a:solidFill>
                <a:schemeClr val="accent6"/>
              </a:solidFill>
              <a:latin typeface="Montserrat" panose="00000500000000000000" pitchFamily="2" charset="0"/>
              <a:ea typeface="Calibri" panose="020F0502020204030204" pitchFamily="34" charset="0"/>
              <a:cs typeface="Times New Roman" panose="02020603050405020304" pitchFamily="18" charset="0"/>
            </a:endParaRPr>
          </a:p>
        </p:txBody>
      </p:sp>
      <p:sp>
        <p:nvSpPr>
          <p:cNvPr id="12" name="Cheurón 11"/>
          <p:cNvSpPr/>
          <p:nvPr/>
        </p:nvSpPr>
        <p:spPr>
          <a:xfrm>
            <a:off x="5852262" y="1556792"/>
            <a:ext cx="315746" cy="674516"/>
          </a:xfrm>
          <a:prstGeom prst="chevr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a:solidFill>
                <a:schemeClr val="tx1"/>
              </a:solidFill>
            </a:endParaRPr>
          </a:p>
        </p:txBody>
      </p:sp>
      <p:sp>
        <p:nvSpPr>
          <p:cNvPr id="15" name="Rectángulo 14"/>
          <p:cNvSpPr/>
          <p:nvPr/>
        </p:nvSpPr>
        <p:spPr>
          <a:xfrm>
            <a:off x="6543759" y="738342"/>
            <a:ext cx="5268264" cy="1841530"/>
          </a:xfrm>
          <a:prstGeom prst="rect">
            <a:avLst/>
          </a:prstGeom>
          <a:ln>
            <a:solidFill>
              <a:srgbClr val="009999"/>
            </a:solidFill>
          </a:ln>
        </p:spPr>
        <p:txBody>
          <a:bodyPr wrap="square">
            <a:spAutoFit/>
          </a:bodyPr>
          <a:lstStyle/>
          <a:p>
            <a:pPr marL="342900" lvl="0" indent="-342900" algn="just">
              <a:lnSpc>
                <a:spcPct val="107000"/>
              </a:lnSpc>
              <a:spcAft>
                <a:spcPts val="800"/>
              </a:spcAft>
              <a:buFont typeface="Symbol" panose="05050102010706020507" pitchFamily="18" charset="2"/>
              <a:buChar char=""/>
            </a:pPr>
            <a:r>
              <a:rPr lang="es-ES" b="1" dirty="0" smtClean="0">
                <a:solidFill>
                  <a:schemeClr val="accent5">
                    <a:lumMod val="50000"/>
                  </a:schemeClr>
                </a:solidFill>
                <a:latin typeface="Montserrat" panose="00000500000000000000" pitchFamily="2" charset="0"/>
                <a:ea typeface="Calibri" panose="020F0502020204030204" pitchFamily="34" charset="0"/>
                <a:cs typeface="Times New Roman" panose="02020603050405020304" pitchFamily="18" charset="0"/>
              </a:rPr>
              <a:t>7 </a:t>
            </a:r>
            <a:r>
              <a:rPr lang="es-ES" b="1" dirty="0">
                <a:solidFill>
                  <a:schemeClr val="accent5">
                    <a:lumMod val="50000"/>
                  </a:schemeClr>
                </a:solidFill>
                <a:latin typeface="Montserrat" panose="00000500000000000000" pitchFamily="2" charset="0"/>
                <a:ea typeface="Calibri" panose="020F0502020204030204" pitchFamily="34" charset="0"/>
                <a:cs typeface="Times New Roman" panose="02020603050405020304" pitchFamily="18" charset="0"/>
              </a:rPr>
              <a:t>SITM en operación: </a:t>
            </a:r>
            <a:r>
              <a:rPr lang="es-ES" sz="1600" dirty="0" smtClean="0">
                <a:latin typeface="Montserrat" panose="00000500000000000000" pitchFamily="2" charset="0"/>
                <a:ea typeface="Calibri" panose="020F0502020204030204" pitchFamily="34" charset="0"/>
                <a:cs typeface="Times New Roman" panose="02020603050405020304" pitchFamily="18" charset="0"/>
              </a:rPr>
              <a:t>Bogotá – Soacha, Barranquilla, Cali, Medellín, Pereira, Bucaramanga y Cartagena.</a:t>
            </a:r>
          </a:p>
          <a:p>
            <a:pPr marL="342900" lvl="0" indent="-342900" algn="just">
              <a:lnSpc>
                <a:spcPct val="107000"/>
              </a:lnSpc>
              <a:spcAft>
                <a:spcPts val="800"/>
              </a:spcAft>
              <a:buFont typeface="Symbol" panose="05050102010706020507" pitchFamily="18" charset="2"/>
              <a:buChar char=""/>
            </a:pPr>
            <a:r>
              <a:rPr lang="es-ES" b="1" dirty="0">
                <a:solidFill>
                  <a:schemeClr val="accent5">
                    <a:lumMod val="50000"/>
                  </a:schemeClr>
                </a:solidFill>
                <a:latin typeface="Montserrat" panose="00000500000000000000" pitchFamily="2" charset="0"/>
                <a:ea typeface="Calibri" panose="020F0502020204030204" pitchFamily="34" charset="0"/>
                <a:cs typeface="Times New Roman" panose="02020603050405020304" pitchFamily="18" charset="0"/>
              </a:rPr>
              <a:t>8 </a:t>
            </a:r>
            <a:r>
              <a:rPr lang="es-ES" b="1" dirty="0" smtClean="0">
                <a:solidFill>
                  <a:schemeClr val="accent5">
                    <a:lumMod val="50000"/>
                  </a:schemeClr>
                </a:solidFill>
                <a:latin typeface="Montserrat" panose="00000500000000000000" pitchFamily="2" charset="0"/>
                <a:ea typeface="Calibri" panose="020F0502020204030204" pitchFamily="34" charset="0"/>
                <a:cs typeface="Times New Roman" panose="02020603050405020304" pitchFamily="18" charset="0"/>
              </a:rPr>
              <a:t>SETP: </a:t>
            </a:r>
            <a:r>
              <a:rPr lang="es-ES" sz="1600" dirty="0">
                <a:latin typeface="Montserrat" panose="00000500000000000000" pitchFamily="2" charset="0"/>
                <a:ea typeface="Calibri" panose="020F0502020204030204" pitchFamily="34" charset="0"/>
                <a:cs typeface="Times New Roman" panose="02020603050405020304" pitchFamily="18" charset="0"/>
              </a:rPr>
              <a:t>Pasto, Sincelejo, Santa Marta, Valledupar, Montería, Armenia, Popayán y Neiva</a:t>
            </a:r>
            <a:endParaRPr lang="es-CO" sz="1600" dirty="0">
              <a:latin typeface="Montserrat" panose="00000500000000000000" pitchFamily="2" charset="0"/>
              <a:ea typeface="Calibri" panose="020F0502020204030204" pitchFamily="34" charset="0"/>
              <a:cs typeface="Times New Roman" panose="02020603050405020304" pitchFamily="18" charset="0"/>
            </a:endParaRPr>
          </a:p>
        </p:txBody>
      </p:sp>
      <p:sp>
        <p:nvSpPr>
          <p:cNvPr id="16" name="Rectángulo 15"/>
          <p:cNvSpPr/>
          <p:nvPr/>
        </p:nvSpPr>
        <p:spPr>
          <a:xfrm>
            <a:off x="512521" y="2697878"/>
            <a:ext cx="11272111" cy="655949"/>
          </a:xfrm>
          <a:prstGeom prst="rect">
            <a:avLst/>
          </a:prstGeom>
          <a:ln>
            <a:solidFill>
              <a:srgbClr val="009999"/>
            </a:solidFill>
          </a:ln>
        </p:spPr>
        <p:txBody>
          <a:bodyPr wrap="square">
            <a:spAutoFit/>
          </a:bodyPr>
          <a:lstStyle/>
          <a:p>
            <a:pPr lvl="0" algn="ctr">
              <a:lnSpc>
                <a:spcPct val="107000"/>
              </a:lnSpc>
              <a:spcAft>
                <a:spcPts val="800"/>
              </a:spcAft>
            </a:pPr>
            <a:r>
              <a:rPr lang="es-CO" sz="1400" b="1" dirty="0" smtClean="0">
                <a:solidFill>
                  <a:schemeClr val="accent5">
                    <a:lumMod val="50000"/>
                  </a:schemeClr>
                </a:solidFill>
                <a:latin typeface="Montserrat" panose="00000500000000000000" pitchFamily="2" charset="0"/>
                <a:ea typeface="Calibri" panose="020F0502020204030204" pitchFamily="34" charset="0"/>
                <a:cs typeface="Times New Roman" panose="02020603050405020304" pitchFamily="18" charset="0"/>
              </a:rPr>
              <a:t>Total de aportes proyectos SITM $15,1 billones de pesos (Nación y Ente Territorial)</a:t>
            </a:r>
          </a:p>
          <a:p>
            <a:pPr algn="ctr">
              <a:lnSpc>
                <a:spcPct val="107000"/>
              </a:lnSpc>
              <a:spcAft>
                <a:spcPts val="800"/>
              </a:spcAft>
            </a:pPr>
            <a:r>
              <a:rPr lang="es-CO" sz="1400" b="1" dirty="0">
                <a:solidFill>
                  <a:schemeClr val="accent5">
                    <a:lumMod val="50000"/>
                  </a:schemeClr>
                </a:solidFill>
                <a:latin typeface="Montserrat" panose="00000500000000000000" pitchFamily="2" charset="0"/>
                <a:ea typeface="Calibri" panose="020F0502020204030204" pitchFamily="34" charset="0"/>
                <a:cs typeface="Times New Roman" panose="02020603050405020304" pitchFamily="18" charset="0"/>
              </a:rPr>
              <a:t>Total de aportes proyectos </a:t>
            </a:r>
            <a:r>
              <a:rPr lang="es-CO" sz="1400" b="1" dirty="0" smtClean="0">
                <a:solidFill>
                  <a:schemeClr val="accent5">
                    <a:lumMod val="50000"/>
                  </a:schemeClr>
                </a:solidFill>
                <a:latin typeface="Montserrat" panose="00000500000000000000" pitchFamily="2" charset="0"/>
                <a:ea typeface="Calibri" panose="020F0502020204030204" pitchFamily="34" charset="0"/>
                <a:cs typeface="Times New Roman" panose="02020603050405020304" pitchFamily="18" charset="0"/>
              </a:rPr>
              <a:t>SETP $2,5 </a:t>
            </a:r>
            <a:r>
              <a:rPr lang="es-CO" sz="1400" b="1" dirty="0">
                <a:solidFill>
                  <a:schemeClr val="accent5">
                    <a:lumMod val="50000"/>
                  </a:schemeClr>
                </a:solidFill>
                <a:latin typeface="Montserrat" panose="00000500000000000000" pitchFamily="2" charset="0"/>
                <a:ea typeface="Calibri" panose="020F0502020204030204" pitchFamily="34" charset="0"/>
                <a:cs typeface="Times New Roman" panose="02020603050405020304" pitchFamily="18" charset="0"/>
              </a:rPr>
              <a:t>billones de pesos (Nación y Ente Territorial</a:t>
            </a:r>
            <a:r>
              <a:rPr lang="es-CO" sz="1400" b="1" dirty="0" smtClean="0">
                <a:solidFill>
                  <a:schemeClr val="accent5">
                    <a:lumMod val="50000"/>
                  </a:schemeClr>
                </a:solidFill>
                <a:latin typeface="Montserrat" panose="00000500000000000000" pitchFamily="2" charset="0"/>
                <a:ea typeface="Calibri" panose="020F0502020204030204" pitchFamily="34" charset="0"/>
                <a:cs typeface="Times New Roman" panose="02020603050405020304" pitchFamily="18" charset="0"/>
              </a:rPr>
              <a:t>) </a:t>
            </a:r>
            <a:endParaRPr lang="es-CO" sz="1400" b="1" dirty="0">
              <a:solidFill>
                <a:schemeClr val="accent5">
                  <a:lumMod val="50000"/>
                </a:schemeClr>
              </a:solidFill>
              <a:latin typeface="Montserrat" panose="00000500000000000000" pitchFamily="2" charset="0"/>
              <a:ea typeface="Calibri" panose="020F0502020204030204" pitchFamily="34" charset="0"/>
              <a:cs typeface="Times New Roman" panose="02020603050405020304" pitchFamily="18" charset="0"/>
            </a:endParaRPr>
          </a:p>
        </p:txBody>
      </p:sp>
      <p:pic>
        <p:nvPicPr>
          <p:cNvPr id="14" name="Imagen 13">
            <a:extLst>
              <a:ext uri="{FF2B5EF4-FFF2-40B4-BE49-F238E27FC236}">
                <a16:creationId xmlns:a16="http://schemas.microsoft.com/office/drawing/2014/main" id="{77B5C408-F52E-E844-9E98-B9DD487DE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483" y="6107179"/>
            <a:ext cx="2641090" cy="524641"/>
          </a:xfrm>
          <a:prstGeom prst="rect">
            <a:avLst/>
          </a:prstGeom>
        </p:spPr>
      </p:pic>
    </p:spTree>
    <p:extLst>
      <p:ext uri="{BB962C8B-B14F-4D97-AF65-F5344CB8AC3E}">
        <p14:creationId xmlns:p14="http://schemas.microsoft.com/office/powerpoint/2010/main" val="1967452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17513</TotalTime>
  <Words>3369</Words>
  <Application>Microsoft Office PowerPoint</Application>
  <PresentationFormat>Panorámica</PresentationFormat>
  <Paragraphs>418</Paragraphs>
  <Slides>40</Slides>
  <Notes>19</Notes>
  <HiddenSlides>3</HiddenSlides>
  <MMClips>0</MMClips>
  <ScaleCrop>false</ScaleCrop>
  <HeadingPairs>
    <vt:vector size="6" baseType="variant">
      <vt:variant>
        <vt:lpstr>Fuentes usadas</vt:lpstr>
      </vt:variant>
      <vt:variant>
        <vt:i4>13</vt:i4>
      </vt:variant>
      <vt:variant>
        <vt:lpstr>Tema</vt:lpstr>
      </vt:variant>
      <vt:variant>
        <vt:i4>3</vt:i4>
      </vt:variant>
      <vt:variant>
        <vt:lpstr>Títulos de diapositiva</vt:lpstr>
      </vt:variant>
      <vt:variant>
        <vt:i4>40</vt:i4>
      </vt:variant>
    </vt:vector>
  </HeadingPairs>
  <TitlesOfParts>
    <vt:vector size="56" baseType="lpstr">
      <vt:lpstr>Arial</vt:lpstr>
      <vt:lpstr>Arial Narrow</vt:lpstr>
      <vt:lpstr>Calibri</vt:lpstr>
      <vt:lpstr>Calibri Light</vt:lpstr>
      <vt:lpstr>DejaVu Sans</vt:lpstr>
      <vt:lpstr>Liberation Serif</vt:lpstr>
      <vt:lpstr>Lohit Devanagari</vt:lpstr>
      <vt:lpstr>Mongolian Baiti</vt:lpstr>
      <vt:lpstr>Montserrat</vt:lpstr>
      <vt:lpstr>Symbol</vt:lpstr>
      <vt:lpstr>Times New Roman</vt:lpstr>
      <vt:lpstr>Verdana</vt:lpstr>
      <vt:lpstr>Wingdings</vt:lpstr>
      <vt:lpstr>Tema de Office</vt:lpstr>
      <vt:lpstr>Diseño personalizado</vt:lpstr>
      <vt:lpstr>2_Diseño personalizado</vt:lpstr>
      <vt:lpstr>Presentación de PowerPoint</vt:lpstr>
      <vt:lpstr>Contenido</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¿QUÉ ENCONTRAMOS?</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REGLAMENTACIÓN EN TRÁNSITO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Carolina Acosta Gutierrez</dc:creator>
  <cp:lastModifiedBy>ADITT</cp:lastModifiedBy>
  <cp:revision>351</cp:revision>
  <cp:lastPrinted>2018-09-05T21:43:09Z</cp:lastPrinted>
  <dcterms:created xsi:type="dcterms:W3CDTF">2014-10-09T14:27:44Z</dcterms:created>
  <dcterms:modified xsi:type="dcterms:W3CDTF">2018-12-04T14:53:43Z</dcterms:modified>
</cp:coreProperties>
</file>