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7.xml" ContentType="application/vnd.openxmlformats-officedocument.theme+xml"/>
  <Override PartName="/ppt/slideLayouts/slideLayout36.xml" ContentType="application/vnd.openxmlformats-officedocument.presentationml.slideLayout+xml"/>
  <Override PartName="/ppt/theme/theme1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14.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 id="2147483672" r:id="rId2"/>
    <p:sldMasterId id="2147483651" r:id="rId3"/>
    <p:sldMasterId id="2147483654" r:id="rId4"/>
    <p:sldMasterId id="2147483675" r:id="rId5"/>
    <p:sldMasterId id="2147483679" r:id="rId6"/>
    <p:sldMasterId id="2147483682" r:id="rId7"/>
    <p:sldMasterId id="2147483685" r:id="rId8"/>
    <p:sldMasterId id="2147483688" r:id="rId9"/>
    <p:sldMasterId id="2147483691" r:id="rId10"/>
    <p:sldMasterId id="2147483694" r:id="rId11"/>
    <p:sldMasterId id="2147483697" r:id="rId12"/>
    <p:sldMasterId id="2147483699" r:id="rId13"/>
    <p:sldMasterId id="2147483702" r:id="rId14"/>
    <p:sldMasterId id="2147483705" r:id="rId15"/>
    <p:sldMasterId id="2147483708" r:id="rId16"/>
    <p:sldMasterId id="2147483711" r:id="rId17"/>
    <p:sldMasterId id="2147483714" r:id="rId18"/>
    <p:sldMasterId id="2147483716" r:id="rId19"/>
    <p:sldMasterId id="2147483719" r:id="rId20"/>
  </p:sldMasterIdLst>
  <p:notesMasterIdLst>
    <p:notesMasterId r:id="rId112"/>
  </p:notesMasterIdLst>
  <p:sldIdLst>
    <p:sldId id="1073" r:id="rId21"/>
    <p:sldId id="2468" r:id="rId22"/>
    <p:sldId id="1110" r:id="rId23"/>
    <p:sldId id="1065" r:id="rId24"/>
    <p:sldId id="1067" r:id="rId25"/>
    <p:sldId id="1025" r:id="rId26"/>
    <p:sldId id="2470" r:id="rId27"/>
    <p:sldId id="1016" r:id="rId28"/>
    <p:sldId id="1123" r:id="rId29"/>
    <p:sldId id="3746" r:id="rId30"/>
    <p:sldId id="2462" r:id="rId31"/>
    <p:sldId id="2464" r:id="rId32"/>
    <p:sldId id="2459" r:id="rId33"/>
    <p:sldId id="851" r:id="rId34"/>
    <p:sldId id="745" r:id="rId35"/>
    <p:sldId id="852" r:id="rId36"/>
    <p:sldId id="3748" r:id="rId37"/>
    <p:sldId id="848" r:id="rId38"/>
    <p:sldId id="854" r:id="rId39"/>
    <p:sldId id="855" r:id="rId40"/>
    <p:sldId id="857" r:id="rId41"/>
    <p:sldId id="856" r:id="rId42"/>
    <p:sldId id="858" r:id="rId43"/>
    <p:sldId id="859" r:id="rId44"/>
    <p:sldId id="860" r:id="rId45"/>
    <p:sldId id="3756" r:id="rId46"/>
    <p:sldId id="3752" r:id="rId47"/>
    <p:sldId id="3754" r:id="rId48"/>
    <p:sldId id="3755" r:id="rId49"/>
    <p:sldId id="3749" r:id="rId50"/>
    <p:sldId id="3753" r:id="rId51"/>
    <p:sldId id="2463" r:id="rId52"/>
    <p:sldId id="2460" r:id="rId53"/>
    <p:sldId id="2461" r:id="rId54"/>
    <p:sldId id="2466" r:id="rId55"/>
    <p:sldId id="2455" r:id="rId56"/>
    <p:sldId id="2454" r:id="rId57"/>
    <p:sldId id="2456" r:id="rId58"/>
    <p:sldId id="1090" r:id="rId59"/>
    <p:sldId id="1075" r:id="rId60"/>
    <p:sldId id="989" r:id="rId61"/>
    <p:sldId id="1076" r:id="rId62"/>
    <p:sldId id="1077" r:id="rId63"/>
    <p:sldId id="1078" r:id="rId64"/>
    <p:sldId id="997" r:id="rId65"/>
    <p:sldId id="1079" r:id="rId66"/>
    <p:sldId id="1080" r:id="rId67"/>
    <p:sldId id="1081" r:id="rId68"/>
    <p:sldId id="1082" r:id="rId69"/>
    <p:sldId id="1083" r:id="rId70"/>
    <p:sldId id="1084" r:id="rId71"/>
    <p:sldId id="1085" r:id="rId72"/>
    <p:sldId id="1086" r:id="rId73"/>
    <p:sldId id="1087" r:id="rId74"/>
    <p:sldId id="1088" r:id="rId75"/>
    <p:sldId id="1089" r:id="rId76"/>
    <p:sldId id="1093" r:id="rId77"/>
    <p:sldId id="2418" r:id="rId78"/>
    <p:sldId id="2419" r:id="rId79"/>
    <p:sldId id="2420" r:id="rId80"/>
    <p:sldId id="2421" r:id="rId81"/>
    <p:sldId id="2422" r:id="rId82"/>
    <p:sldId id="2423" r:id="rId83"/>
    <p:sldId id="2425" r:id="rId84"/>
    <p:sldId id="2424" r:id="rId85"/>
    <p:sldId id="2465" r:id="rId86"/>
    <p:sldId id="2429" r:id="rId87"/>
    <p:sldId id="2430" r:id="rId88"/>
    <p:sldId id="2431" r:id="rId89"/>
    <p:sldId id="2432" r:id="rId90"/>
    <p:sldId id="2433" r:id="rId91"/>
    <p:sldId id="2434" r:id="rId92"/>
    <p:sldId id="2435" r:id="rId93"/>
    <p:sldId id="2436" r:id="rId94"/>
    <p:sldId id="2437" r:id="rId95"/>
    <p:sldId id="2438" r:id="rId96"/>
    <p:sldId id="2439" r:id="rId97"/>
    <p:sldId id="2440" r:id="rId98"/>
    <p:sldId id="2441" r:id="rId99"/>
    <p:sldId id="2442" r:id="rId100"/>
    <p:sldId id="2443" r:id="rId101"/>
    <p:sldId id="2444" r:id="rId102"/>
    <p:sldId id="2445" r:id="rId103"/>
    <p:sldId id="2446" r:id="rId104"/>
    <p:sldId id="2447" r:id="rId105"/>
    <p:sldId id="2448" r:id="rId106"/>
    <p:sldId id="2449" r:id="rId107"/>
    <p:sldId id="2450" r:id="rId108"/>
    <p:sldId id="2451" r:id="rId109"/>
    <p:sldId id="2452" r:id="rId110"/>
    <p:sldId id="1092" r:id="rId111"/>
  </p:sldIdLst>
  <p:sldSz cx="9144000" cy="5143500" type="screen16x9"/>
  <p:notesSz cx="6858000" cy="9926638"/>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843E90-5631-19B8-A016-78971DEFDE53}" name="Lisbeth Yasmin Marin Gomez" initials="LYMG" userId="S::LYMarinG@DANE.GOV.CO::a82a31c7-5aa6-4097-b39a-fdab72e07e62" providerId="AD"/>
  <p188:author id="{961375BD-AC4D-D1A5-FAD9-3BAC394AA9B4}" name="Dayana Cubides Leyton" initials="DCL" userId="S::dcubidesl@DANE.GOV.CO::94f1f32e-ab9c-42bf-ad13-8745c3ff7f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 "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04C"/>
    <a:srgbClr val="8D143D"/>
    <a:srgbClr val="FF99CC"/>
    <a:srgbClr val="8FAADC"/>
    <a:srgbClr val="404040"/>
    <a:srgbClr val="565656"/>
    <a:srgbClr val="404006"/>
    <a:srgbClr val="7D629E"/>
    <a:srgbClr val="B6004B"/>
    <a:srgbClr val="FF97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89599" autoAdjust="0"/>
  </p:normalViewPr>
  <p:slideViewPr>
    <p:cSldViewPr snapToGrid="0" snapToObjects="1">
      <p:cViewPr varScale="1">
        <p:scale>
          <a:sx n="102" d="100"/>
          <a:sy n="102" d="100"/>
        </p:scale>
        <p:origin x="854" y="58"/>
      </p:cViewPr>
      <p:guideLst>
        <p:guide orient="horz" pos="1643"/>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tableStyles" Target="tableStyles.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commentAuthors" Target="commentAuthors.xml"/><Relationship Id="rId118" Type="http://schemas.microsoft.com/office/2018/10/relationships/authors" Target="authors.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viewProps" Target="view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s>
</file>

<file path=ppt/charts/_rels/chart1.xml.rels><?xml version="1.0" encoding="UTF-8" standalone="yes"?>
<Relationships xmlns="http://schemas.openxmlformats.org/package/2006/relationships"><Relationship Id="rId1" Type="http://schemas.openxmlformats.org/officeDocument/2006/relationships/oleObject" Target="file:///\\motaro\Indices\IPC\Difusi&#243;n\2_Produccion\1_IPC%20graficos%20y%20Rueda%20de%20prensa\Graficos%20IPC.xlsm"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jorge\OneDrive\Escritorio\DCL\CTAS_SAT&#201;LITES\CST\PUBLICACIONES\Anexos_Publicaci&#243;n_2023\1er_Revisi&#243;n\Archivo_PPT_comite_interno%20CST_2022_v1.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2.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3.bin"/></Relationships>
</file>

<file path=ppt/charts/_rels/chart2.xml.rels><?xml version="1.0" encoding="UTF-8" standalone="yes"?>
<Relationships xmlns="http://schemas.openxmlformats.org/package/2006/relationships"><Relationship Id="rId2" Type="http://schemas.openxmlformats.org/officeDocument/2006/relationships/oleObject" Target="file:///C:\Backup%20LAHERNANDEZV\LAHernandez\documentos\IPC\Contexto\2023\10.%20Octubre\Graficos%20IPC.xlsm"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motaro\Indices\IPC\Difusi&#243;n\2_Produccion\1_IPC%20graficos%20y%20Rueda%20de%20prensa\Graficos%20IPC.xlsm"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motaro\Indices\IPC\Difusi&#243;n\2_Produccion\1_IPC%20graficos%20y%20Rueda%20de%20prensa\Graficos%20IPC.xlsm"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lahernandezv\Downloads\graficas%20presentacion%20ICTC%2016%20actualizacion%20(1).xlsx" TargetMode="Externa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lahernandezv\Downloads\graficas%20presentacion%20ICTC%2016%20actualizacion%20(1).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oleObject" Target="file:///C:\Users\lahernandezv\Downloads\graficas%20presentacion%20ICTC%2016%20actualizacion%20(1).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oleObject" Target="file:///C:\Users\lahernandezv\Downloads\graficas%20presentacion%20ICTC%2016%20actualizacion%20(1).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lahernandezv\Downloads\graficas%20presentacion%20ICTC%2016%20actualizacion%20(1).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47985427739985E-2"/>
          <c:y val="4.1982092663948915E-2"/>
          <c:w val="0.88304598560117631"/>
          <c:h val="0.83716964534746507"/>
        </c:manualLayout>
      </c:layout>
      <c:lineChart>
        <c:grouping val="standard"/>
        <c:varyColors val="0"/>
        <c:ser>
          <c:idx val="0"/>
          <c:order val="0"/>
          <c:tx>
            <c:strRef>
              <c:f>'Subclase Compra Vehiculo'!$G$5</c:f>
              <c:strCache>
                <c:ptCount val="1"/>
                <c:pt idx="0">
                  <c:v>Variación Anual</c:v>
                </c:pt>
              </c:strCache>
            </c:strRef>
          </c:tx>
          <c:spPr>
            <a:ln w="28575" cap="rnd">
              <a:solidFill>
                <a:srgbClr val="7D629E"/>
              </a:solidFill>
              <a:prstDash val="sysDash"/>
              <a:round/>
            </a:ln>
            <a:effectLst/>
          </c:spPr>
          <c:marker>
            <c:symbol val="none"/>
          </c:marker>
          <c:dPt>
            <c:idx val="0"/>
            <c:bubble3D val="0"/>
            <c:extLst>
              <c:ext xmlns:c16="http://schemas.microsoft.com/office/drawing/2014/chart" uri="{C3380CC4-5D6E-409C-BE32-E72D297353CC}">
                <c16:uniqueId val="{00000000-0E81-4F9D-A6A7-7D3C41CFCFDA}"/>
              </c:ext>
            </c:extLst>
          </c:dPt>
          <c:dLbls>
            <c:dLbl>
              <c:idx val="93"/>
              <c:layout>
                <c:manualLayout>
                  <c:x val="-1.0204440901070035E-2"/>
                  <c:y val="1.7216504705237862E-2"/>
                </c:manualLayout>
              </c:layout>
              <c:spPr>
                <a:noFill/>
                <a:ln>
                  <a:noFill/>
                </a:ln>
                <a:effectLst/>
              </c:spPr>
              <c:txPr>
                <a:bodyPr wrap="square" lIns="38100" tIns="19050" rIns="38100" bIns="19050" anchor="ctr">
                  <a:spAutoFit/>
                </a:bodyPr>
                <a:lstStyle/>
                <a:p>
                  <a:pPr>
                    <a:defRPr b="1"/>
                  </a:pPr>
                  <a:endParaRPr lang="es-CO"/>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81-4F9D-A6A7-7D3C41CFCFD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'Subclase Compra Vehiculo'!$A$6:$B$99</c:f>
              <c:multiLvlStrCache>
                <c:ptCount val="94"/>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lvl>
                <c:lvl>
                  <c:pt idx="0">
                    <c:v>2016</c:v>
                  </c:pt>
                  <c:pt idx="12">
                    <c:v>2017</c:v>
                  </c:pt>
                  <c:pt idx="24">
                    <c:v>2018</c:v>
                  </c:pt>
                  <c:pt idx="36">
                    <c:v>2019</c:v>
                  </c:pt>
                  <c:pt idx="48">
                    <c:v>2020</c:v>
                  </c:pt>
                  <c:pt idx="60">
                    <c:v>2021</c:v>
                  </c:pt>
                  <c:pt idx="72">
                    <c:v>2022</c:v>
                  </c:pt>
                  <c:pt idx="84">
                    <c:v>2023</c:v>
                  </c:pt>
                </c:lvl>
              </c:multiLvlStrCache>
            </c:multiLvlStrRef>
          </c:cat>
          <c:val>
            <c:numRef>
              <c:f>'Subclase Compra Vehiculo'!$G$6:$G$99</c:f>
              <c:numCache>
                <c:formatCode>0.00</c:formatCode>
                <c:ptCount val="94"/>
                <c:pt idx="0">
                  <c:v>15.43</c:v>
                </c:pt>
                <c:pt idx="1">
                  <c:v>12.8</c:v>
                </c:pt>
                <c:pt idx="2">
                  <c:v>12.78</c:v>
                </c:pt>
                <c:pt idx="3">
                  <c:v>12.57</c:v>
                </c:pt>
                <c:pt idx="4">
                  <c:v>13.02</c:v>
                </c:pt>
                <c:pt idx="5">
                  <c:v>12.69</c:v>
                </c:pt>
                <c:pt idx="6">
                  <c:v>12.37</c:v>
                </c:pt>
                <c:pt idx="7">
                  <c:v>11.13</c:v>
                </c:pt>
                <c:pt idx="8">
                  <c:v>9.23</c:v>
                </c:pt>
                <c:pt idx="9">
                  <c:v>7.45</c:v>
                </c:pt>
                <c:pt idx="10">
                  <c:v>6.07</c:v>
                </c:pt>
                <c:pt idx="11">
                  <c:v>5.74</c:v>
                </c:pt>
                <c:pt idx="12">
                  <c:v>4.5599999999999996</c:v>
                </c:pt>
                <c:pt idx="13">
                  <c:v>4.7</c:v>
                </c:pt>
                <c:pt idx="14">
                  <c:v>4.03</c:v>
                </c:pt>
                <c:pt idx="15">
                  <c:v>3.05</c:v>
                </c:pt>
                <c:pt idx="16">
                  <c:v>1.87</c:v>
                </c:pt>
                <c:pt idx="17">
                  <c:v>0.48</c:v>
                </c:pt>
                <c:pt idx="18">
                  <c:v>0.21</c:v>
                </c:pt>
                <c:pt idx="19">
                  <c:v>-0.95</c:v>
                </c:pt>
                <c:pt idx="20">
                  <c:v>-0.71</c:v>
                </c:pt>
                <c:pt idx="21">
                  <c:v>-1.1399999999999999</c:v>
                </c:pt>
                <c:pt idx="22">
                  <c:v>-0.4</c:v>
                </c:pt>
                <c:pt idx="23">
                  <c:v>-0.22</c:v>
                </c:pt>
                <c:pt idx="24">
                  <c:v>-0.79</c:v>
                </c:pt>
                <c:pt idx="25">
                  <c:v>-1.2</c:v>
                </c:pt>
                <c:pt idx="26">
                  <c:v>-1.27</c:v>
                </c:pt>
                <c:pt idx="27">
                  <c:v>-0.79</c:v>
                </c:pt>
                <c:pt idx="28">
                  <c:v>-0.62</c:v>
                </c:pt>
                <c:pt idx="29">
                  <c:v>-0.66</c:v>
                </c:pt>
                <c:pt idx="30">
                  <c:v>-0.4</c:v>
                </c:pt>
                <c:pt idx="31">
                  <c:v>0.73</c:v>
                </c:pt>
                <c:pt idx="32">
                  <c:v>0.08</c:v>
                </c:pt>
                <c:pt idx="33">
                  <c:v>0.95</c:v>
                </c:pt>
                <c:pt idx="34">
                  <c:v>0.21</c:v>
                </c:pt>
                <c:pt idx="35">
                  <c:v>0.27</c:v>
                </c:pt>
                <c:pt idx="36">
                  <c:v>0.23</c:v>
                </c:pt>
                <c:pt idx="37">
                  <c:v>0.36</c:v>
                </c:pt>
                <c:pt idx="38">
                  <c:v>0.7</c:v>
                </c:pt>
                <c:pt idx="39">
                  <c:v>0.67</c:v>
                </c:pt>
                <c:pt idx="40">
                  <c:v>0.76</c:v>
                </c:pt>
                <c:pt idx="41">
                  <c:v>1.59</c:v>
                </c:pt>
                <c:pt idx="42">
                  <c:v>1.83</c:v>
                </c:pt>
                <c:pt idx="43">
                  <c:v>1.82</c:v>
                </c:pt>
                <c:pt idx="44">
                  <c:v>2.34</c:v>
                </c:pt>
                <c:pt idx="45">
                  <c:v>2.3199999999999998</c:v>
                </c:pt>
                <c:pt idx="46">
                  <c:v>2.77</c:v>
                </c:pt>
                <c:pt idx="47">
                  <c:v>3.29</c:v>
                </c:pt>
                <c:pt idx="48">
                  <c:v>3.62</c:v>
                </c:pt>
                <c:pt idx="49">
                  <c:v>3.49</c:v>
                </c:pt>
                <c:pt idx="50">
                  <c:v>3.03</c:v>
                </c:pt>
                <c:pt idx="51">
                  <c:v>2.84</c:v>
                </c:pt>
                <c:pt idx="52">
                  <c:v>2.92</c:v>
                </c:pt>
                <c:pt idx="53">
                  <c:v>3.19</c:v>
                </c:pt>
                <c:pt idx="54">
                  <c:v>3.65</c:v>
                </c:pt>
                <c:pt idx="55">
                  <c:v>4.1399999999999997</c:v>
                </c:pt>
                <c:pt idx="56">
                  <c:v>4.5999999999999996</c:v>
                </c:pt>
                <c:pt idx="57">
                  <c:v>4.5999999999999996</c:v>
                </c:pt>
                <c:pt idx="58">
                  <c:v>4.83</c:v>
                </c:pt>
                <c:pt idx="59">
                  <c:v>4.71</c:v>
                </c:pt>
                <c:pt idx="60">
                  <c:v>5.16</c:v>
                </c:pt>
                <c:pt idx="61">
                  <c:v>5.27</c:v>
                </c:pt>
                <c:pt idx="62">
                  <c:v>4.8899999999999997</c:v>
                </c:pt>
                <c:pt idx="63">
                  <c:v>5.17</c:v>
                </c:pt>
                <c:pt idx="64">
                  <c:v>4.88</c:v>
                </c:pt>
                <c:pt idx="65">
                  <c:v>4.7300000000000004</c:v>
                </c:pt>
                <c:pt idx="66">
                  <c:v>4.45</c:v>
                </c:pt>
                <c:pt idx="67">
                  <c:v>4.58</c:v>
                </c:pt>
                <c:pt idx="68">
                  <c:v>5.13</c:v>
                </c:pt>
                <c:pt idx="69">
                  <c:v>6.12</c:v>
                </c:pt>
                <c:pt idx="70">
                  <c:v>6.77</c:v>
                </c:pt>
                <c:pt idx="71">
                  <c:v>7.79</c:v>
                </c:pt>
                <c:pt idx="72">
                  <c:v>8.14</c:v>
                </c:pt>
                <c:pt idx="73">
                  <c:v>9.6</c:v>
                </c:pt>
                <c:pt idx="74">
                  <c:v>11.12</c:v>
                </c:pt>
                <c:pt idx="75">
                  <c:v>12.07</c:v>
                </c:pt>
                <c:pt idx="76">
                  <c:v>13.22</c:v>
                </c:pt>
                <c:pt idx="77">
                  <c:v>13.83</c:v>
                </c:pt>
                <c:pt idx="78">
                  <c:v>15.220615693467867</c:v>
                </c:pt>
                <c:pt idx="79">
                  <c:v>16.48</c:v>
                </c:pt>
                <c:pt idx="80">
                  <c:v>17.329999999999998</c:v>
                </c:pt>
                <c:pt idx="81">
                  <c:v>18.284933688094377</c:v>
                </c:pt>
                <c:pt idx="82">
                  <c:v>19.865683398190452</c:v>
                </c:pt>
                <c:pt idx="83">
                  <c:v>20.938452596228018</c:v>
                </c:pt>
                <c:pt idx="84">
                  <c:v>22.892058264797544</c:v>
                </c:pt>
                <c:pt idx="85">
                  <c:v>23.062107239740595</c:v>
                </c:pt>
                <c:pt idx="86">
                  <c:v>23.287039251098424</c:v>
                </c:pt>
                <c:pt idx="87">
                  <c:v>23.121914476305239</c:v>
                </c:pt>
                <c:pt idx="88">
                  <c:v>22.528319085071068</c:v>
                </c:pt>
                <c:pt idx="89">
                  <c:v>21.332824607102584</c:v>
                </c:pt>
                <c:pt idx="90">
                  <c:v>18.9979390975118</c:v>
                </c:pt>
                <c:pt idx="91">
                  <c:v>16.779006032275646</c:v>
                </c:pt>
                <c:pt idx="92">
                  <c:v>13.010505408938789</c:v>
                </c:pt>
                <c:pt idx="93">
                  <c:v>9.4348939902999298</c:v>
                </c:pt>
              </c:numCache>
            </c:numRef>
          </c:val>
          <c:smooth val="1"/>
          <c:extLst>
            <c:ext xmlns:c16="http://schemas.microsoft.com/office/drawing/2014/chart" uri="{C3380CC4-5D6E-409C-BE32-E72D297353CC}">
              <c16:uniqueId val="{00000001-0E81-4F9D-A6A7-7D3C41CFCFDA}"/>
            </c:ext>
          </c:extLst>
        </c:ser>
        <c:dLbls>
          <c:showLegendKey val="0"/>
          <c:showVal val="0"/>
          <c:showCatName val="0"/>
          <c:showSerName val="0"/>
          <c:showPercent val="0"/>
          <c:showBubbleSize val="0"/>
        </c:dLbls>
        <c:smooth val="0"/>
        <c:axId val="241816192"/>
        <c:axId val="241809136"/>
      </c:lineChart>
      <c:catAx>
        <c:axId val="241816192"/>
        <c:scaling>
          <c:orientation val="minMax"/>
        </c:scaling>
        <c:delete val="0"/>
        <c:axPos val="b"/>
        <c:title>
          <c:tx>
            <c:rich>
              <a:bodyPr rot="-5400000"/>
              <a:lstStyle/>
              <a:p>
                <a:pPr>
                  <a:defRPr/>
                </a:pPr>
                <a:r>
                  <a:rPr lang="es-CO"/>
                  <a:t>Variación %</a:t>
                </a:r>
              </a:p>
            </c:rich>
          </c:tx>
          <c:layout>
            <c:manualLayout>
              <c:xMode val="edge"/>
              <c:yMode val="edge"/>
              <c:x val="4.8412421391267179E-3"/>
              <c:y val="0.44366158492580698"/>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vert="horz"/>
          <a:lstStyle/>
          <a:p>
            <a:pPr>
              <a:defRPr/>
            </a:pPr>
            <a:endParaRPr lang="es-CO"/>
          </a:p>
        </c:txPr>
        <c:crossAx val="241809136"/>
        <c:crosses val="autoZero"/>
        <c:auto val="1"/>
        <c:lblAlgn val="ctr"/>
        <c:lblOffset val="100"/>
        <c:tickLblSkip val="1"/>
        <c:tickMarkSkip val="1"/>
        <c:noMultiLvlLbl val="0"/>
      </c:catAx>
      <c:valAx>
        <c:axId val="241809136"/>
        <c:scaling>
          <c:orientation val="minMax"/>
        </c:scaling>
        <c:delete val="0"/>
        <c:axPos val="l"/>
        <c:numFmt formatCode="0.00" sourceLinked="1"/>
        <c:majorTickMark val="none"/>
        <c:minorTickMark val="none"/>
        <c:tickLblPos val="nextTo"/>
        <c:spPr>
          <a:noFill/>
          <a:ln>
            <a:noFill/>
          </a:ln>
          <a:effectLst/>
        </c:spPr>
        <c:txPr>
          <a:bodyPr rot="-60000000" vert="horz"/>
          <a:lstStyle/>
          <a:p>
            <a:pPr>
              <a:defRPr/>
            </a:pPr>
            <a:endParaRPr lang="es-CO"/>
          </a:p>
        </c:txPr>
        <c:crossAx val="24181619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800" baseline="0">
          <a:latin typeface="Segoe UI" panose="020B0502040204020203" pitchFamily="34" charset="0"/>
          <a:cs typeface="Segoe UI" panose="020B0502040204020203"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'Tabla 0'!$B$28:$I$28</c:f>
              <c:strCache>
                <c:ptCount val="8"/>
                <c:pt idx="0">
                  <c:v>1,9</c:v>
                </c:pt>
                <c:pt idx="1">
                  <c:v>2,1</c:v>
                </c:pt>
                <c:pt idx="2">
                  <c:v>2,1</c:v>
                </c:pt>
                <c:pt idx="3">
                  <c:v>2,6</c:v>
                </c:pt>
                <c:pt idx="4">
                  <c:v>2,6</c:v>
                </c:pt>
                <c:pt idx="5">
                  <c:v>1,2</c:v>
                </c:pt>
                <c:pt idx="6">
                  <c:v>1,7</c:v>
                </c:pt>
                <c:pt idx="7">
                  <c:v>2,1</c:v>
                </c:pt>
              </c:strCache>
            </c:strRef>
          </c:tx>
          <c:spPr>
            <a:solidFill>
              <a:srgbClr val="B600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'Tabla 0'!$B$11:$I$12</c:f>
              <c:strCache>
                <c:ptCount val="8"/>
                <c:pt idx="0">
                  <c:v>2015</c:v>
                </c:pt>
                <c:pt idx="1">
                  <c:v>2016</c:v>
                </c:pt>
                <c:pt idx="2">
                  <c:v>2017</c:v>
                </c:pt>
                <c:pt idx="3">
                  <c:v>2018</c:v>
                </c:pt>
                <c:pt idx="4">
                  <c:v>2019</c:v>
                </c:pt>
                <c:pt idx="5">
                  <c:v>2020p</c:v>
                </c:pt>
                <c:pt idx="6">
                  <c:v>2021p</c:v>
                </c:pt>
                <c:pt idx="7">
                  <c:v>2022pr</c:v>
                </c:pt>
              </c:strCache>
            </c:strRef>
          </c:cat>
          <c:val>
            <c:numRef>
              <c:f>'Tabla 0'!$B$28:$I$28</c:f>
              <c:numCache>
                <c:formatCode>#,##0.0</c:formatCode>
                <c:ptCount val="8"/>
                <c:pt idx="0">
                  <c:v>1.9038470657161028</c:v>
                </c:pt>
                <c:pt idx="1">
                  <c:v>2.0598714012182291</c:v>
                </c:pt>
                <c:pt idx="2">
                  <c:v>2.0700509766535036</c:v>
                </c:pt>
                <c:pt idx="3">
                  <c:v>2.5575298906989912</c:v>
                </c:pt>
                <c:pt idx="4">
                  <c:v>2.6382047697174169</c:v>
                </c:pt>
                <c:pt idx="5">
                  <c:v>1.2478756738260846</c:v>
                </c:pt>
                <c:pt idx="6">
                  <c:v>1.7007594452930475</c:v>
                </c:pt>
                <c:pt idx="7">
                  <c:v>2.1293907288698062</c:v>
                </c:pt>
              </c:numCache>
            </c:numRef>
          </c:val>
          <c:extLst>
            <c:ext xmlns:c16="http://schemas.microsoft.com/office/drawing/2014/chart" uri="{C3380CC4-5D6E-409C-BE32-E72D297353CC}">
              <c16:uniqueId val="{00000000-E155-408B-A49C-9DA5128B9E3C}"/>
            </c:ext>
          </c:extLst>
        </c:ser>
        <c:dLbls>
          <c:showLegendKey val="0"/>
          <c:showVal val="0"/>
          <c:showCatName val="0"/>
          <c:showSerName val="0"/>
          <c:showPercent val="0"/>
          <c:showBubbleSize val="0"/>
        </c:dLbls>
        <c:gapWidth val="219"/>
        <c:overlap val="-27"/>
        <c:axId val="1235883871"/>
        <c:axId val="1"/>
      </c:barChart>
      <c:catAx>
        <c:axId val="1235883871"/>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000" b="1"/>
                  <a:t>Años</a:t>
                </a:r>
              </a:p>
            </c:rich>
          </c:tx>
          <c:layout>
            <c:manualLayout>
              <c:xMode val="edge"/>
              <c:yMode val="edge"/>
              <c:x val="0.50938079615048126"/>
              <c:y val="0.916586303000784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000" b="1"/>
                  <a:t>Participación (%)</a:t>
                </a:r>
              </a:p>
            </c:rich>
          </c:tx>
          <c:layout>
            <c:manualLayout>
              <c:xMode val="edge"/>
              <c:yMode val="edge"/>
              <c:x val="5.5555555555555558E-3"/>
              <c:y val="0.1430967520812475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12358838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'[Procesamiento gráficos.xlsx]Evol Total'!$B$7</c:f>
              <c:strCache>
                <c:ptCount val="1"/>
                <c:pt idx="0">
                  <c:v>2019</c:v>
                </c:pt>
              </c:strCache>
            </c:strRef>
          </c:tx>
          <c:spPr>
            <a:ln w="28575" cap="rnd">
              <a:solidFill>
                <a:srgbClr val="FF99CC"/>
              </a:solidFill>
              <a:round/>
            </a:ln>
            <a:effectLst/>
          </c:spPr>
          <c:marker>
            <c:symbol val="none"/>
          </c:marker>
          <c:cat>
            <c:strRef>
              <c:f>'[Procesamiento gráficos.xlsx]Evol Total'!$A$8:$A$11</c:f>
              <c:strCache>
                <c:ptCount val="4"/>
                <c:pt idx="0">
                  <c:v>I</c:v>
                </c:pt>
                <c:pt idx="1">
                  <c:v>II</c:v>
                </c:pt>
                <c:pt idx="2">
                  <c:v>III</c:v>
                </c:pt>
                <c:pt idx="3">
                  <c:v>IV</c:v>
                </c:pt>
              </c:strCache>
            </c:strRef>
          </c:cat>
          <c:val>
            <c:numRef>
              <c:f>'[Procesamiento gráficos.xlsx]Evol Total'!$B$8:$B$11</c:f>
              <c:numCache>
                <c:formatCode>#,##0</c:formatCode>
                <c:ptCount val="4"/>
                <c:pt idx="0">
                  <c:v>39065</c:v>
                </c:pt>
                <c:pt idx="1">
                  <c:v>38992.333333333336</c:v>
                </c:pt>
                <c:pt idx="2">
                  <c:v>38419.333333333336</c:v>
                </c:pt>
                <c:pt idx="3">
                  <c:v>38498.333333333336</c:v>
                </c:pt>
              </c:numCache>
            </c:numRef>
          </c:val>
          <c:smooth val="1"/>
          <c:extLst>
            <c:ext xmlns:c16="http://schemas.microsoft.com/office/drawing/2014/chart" uri="{C3380CC4-5D6E-409C-BE32-E72D297353CC}">
              <c16:uniqueId val="{00000000-FBDB-45D4-8E1C-FC9E6348DA83}"/>
            </c:ext>
          </c:extLst>
        </c:ser>
        <c:ser>
          <c:idx val="1"/>
          <c:order val="1"/>
          <c:tx>
            <c:strRef>
              <c:f>'[Procesamiento gráficos.xlsx]Evol Total'!$C$7</c:f>
              <c:strCache>
                <c:ptCount val="1"/>
                <c:pt idx="0">
                  <c:v>2020</c:v>
                </c:pt>
              </c:strCache>
            </c:strRef>
          </c:tx>
          <c:spPr>
            <a:ln w="38100" cap="rnd">
              <a:solidFill>
                <a:schemeClr val="bg1">
                  <a:lumMod val="65000"/>
                </a:schemeClr>
              </a:solidFill>
              <a:prstDash val="sysDot"/>
              <a:round/>
            </a:ln>
            <a:effectLst/>
          </c:spPr>
          <c:marker>
            <c:symbol val="none"/>
          </c:marker>
          <c:cat>
            <c:strRef>
              <c:f>'[Procesamiento gráficos.xlsx]Evol Total'!$A$8:$A$11</c:f>
              <c:strCache>
                <c:ptCount val="4"/>
                <c:pt idx="0">
                  <c:v>I</c:v>
                </c:pt>
                <c:pt idx="1">
                  <c:v>II</c:v>
                </c:pt>
                <c:pt idx="2">
                  <c:v>III</c:v>
                </c:pt>
                <c:pt idx="3">
                  <c:v>IV</c:v>
                </c:pt>
              </c:strCache>
            </c:strRef>
          </c:cat>
          <c:val>
            <c:numRef>
              <c:f>'[Procesamiento gráficos.xlsx]Evol Total'!$C$8:$C$11</c:f>
              <c:numCache>
                <c:formatCode>#,##0</c:formatCode>
                <c:ptCount val="4"/>
                <c:pt idx="0">
                  <c:v>38332.666666666664</c:v>
                </c:pt>
                <c:pt idx="1">
                  <c:v>38299.333333333336</c:v>
                </c:pt>
                <c:pt idx="2">
                  <c:v>38312.666666666664</c:v>
                </c:pt>
                <c:pt idx="3">
                  <c:v>38537.333333333336</c:v>
                </c:pt>
              </c:numCache>
            </c:numRef>
          </c:val>
          <c:smooth val="1"/>
          <c:extLst>
            <c:ext xmlns:c16="http://schemas.microsoft.com/office/drawing/2014/chart" uri="{C3380CC4-5D6E-409C-BE32-E72D297353CC}">
              <c16:uniqueId val="{00000001-FBDB-45D4-8E1C-FC9E6348DA83}"/>
            </c:ext>
          </c:extLst>
        </c:ser>
        <c:ser>
          <c:idx val="2"/>
          <c:order val="2"/>
          <c:tx>
            <c:strRef>
              <c:f>'[Procesamiento gráficos.xlsx]Evol Total'!$D$7</c:f>
              <c:strCache>
                <c:ptCount val="1"/>
                <c:pt idx="0">
                  <c:v>2021</c:v>
                </c:pt>
              </c:strCache>
            </c:strRef>
          </c:tx>
          <c:spPr>
            <a:ln w="28575" cap="rnd">
              <a:solidFill>
                <a:schemeClr val="bg2">
                  <a:lumMod val="50000"/>
                </a:schemeClr>
              </a:solidFill>
              <a:round/>
            </a:ln>
            <a:effectLst/>
          </c:spPr>
          <c:marker>
            <c:symbol val="none"/>
          </c:marker>
          <c:cat>
            <c:strRef>
              <c:f>'[Procesamiento gráficos.xlsx]Evol Total'!$A$8:$A$11</c:f>
              <c:strCache>
                <c:ptCount val="4"/>
                <c:pt idx="0">
                  <c:v>I</c:v>
                </c:pt>
                <c:pt idx="1">
                  <c:v>II</c:v>
                </c:pt>
                <c:pt idx="2">
                  <c:v>III</c:v>
                </c:pt>
                <c:pt idx="3">
                  <c:v>IV</c:v>
                </c:pt>
              </c:strCache>
            </c:strRef>
          </c:cat>
          <c:val>
            <c:numRef>
              <c:f>'[Procesamiento gráficos.xlsx]Evol Total'!$D$8:$D$11</c:f>
              <c:numCache>
                <c:formatCode>#,##0</c:formatCode>
                <c:ptCount val="4"/>
                <c:pt idx="0">
                  <c:v>38368.333333333336</c:v>
                </c:pt>
                <c:pt idx="1">
                  <c:v>37726.333333333336</c:v>
                </c:pt>
                <c:pt idx="2">
                  <c:v>37284.666666666664</c:v>
                </c:pt>
                <c:pt idx="3">
                  <c:v>36268.333333333336</c:v>
                </c:pt>
              </c:numCache>
            </c:numRef>
          </c:val>
          <c:smooth val="1"/>
          <c:extLst>
            <c:ext xmlns:c16="http://schemas.microsoft.com/office/drawing/2014/chart" uri="{C3380CC4-5D6E-409C-BE32-E72D297353CC}">
              <c16:uniqueId val="{00000002-FBDB-45D4-8E1C-FC9E6348DA83}"/>
            </c:ext>
          </c:extLst>
        </c:ser>
        <c:ser>
          <c:idx val="3"/>
          <c:order val="3"/>
          <c:tx>
            <c:strRef>
              <c:f>'[Procesamiento gráficos.xlsx]Evol Total'!$E$7</c:f>
              <c:strCache>
                <c:ptCount val="1"/>
                <c:pt idx="0">
                  <c:v>2022</c:v>
                </c:pt>
              </c:strCache>
            </c:strRef>
          </c:tx>
          <c:spPr>
            <a:ln w="28575" cap="rnd">
              <a:solidFill>
                <a:srgbClr val="B6004B"/>
              </a:solidFill>
              <a:prstDash val="sysDash"/>
              <a:round/>
            </a:ln>
            <a:effectLst/>
          </c:spPr>
          <c:marker>
            <c:symbol val="none"/>
          </c:marker>
          <c:cat>
            <c:strRef>
              <c:f>'[Procesamiento gráficos.xlsx]Evol Total'!$A$8:$A$11</c:f>
              <c:strCache>
                <c:ptCount val="4"/>
                <c:pt idx="0">
                  <c:v>I</c:v>
                </c:pt>
                <c:pt idx="1">
                  <c:v>II</c:v>
                </c:pt>
                <c:pt idx="2">
                  <c:v>III</c:v>
                </c:pt>
                <c:pt idx="3">
                  <c:v>IV</c:v>
                </c:pt>
              </c:strCache>
            </c:strRef>
          </c:cat>
          <c:val>
            <c:numRef>
              <c:f>'[Procesamiento gráficos.xlsx]Evol Total'!$E$8:$E$11</c:f>
              <c:numCache>
                <c:formatCode>#,##0</c:formatCode>
                <c:ptCount val="4"/>
                <c:pt idx="0">
                  <c:v>35568.666666666664</c:v>
                </c:pt>
                <c:pt idx="1">
                  <c:v>35886.333333333336</c:v>
                </c:pt>
                <c:pt idx="2">
                  <c:v>36095.666666666664</c:v>
                </c:pt>
                <c:pt idx="3">
                  <c:v>36240</c:v>
                </c:pt>
              </c:numCache>
            </c:numRef>
          </c:val>
          <c:smooth val="1"/>
          <c:extLst>
            <c:ext xmlns:c16="http://schemas.microsoft.com/office/drawing/2014/chart" uri="{C3380CC4-5D6E-409C-BE32-E72D297353CC}">
              <c16:uniqueId val="{00000003-FBDB-45D4-8E1C-FC9E6348DA83}"/>
            </c:ext>
          </c:extLst>
        </c:ser>
        <c:ser>
          <c:idx val="4"/>
          <c:order val="4"/>
          <c:tx>
            <c:strRef>
              <c:f>'[Procesamiento gráficos.xlsx]Evol Total'!$F$7</c:f>
              <c:strCache>
                <c:ptCount val="1"/>
                <c:pt idx="0">
                  <c:v>2023</c:v>
                </c:pt>
              </c:strCache>
            </c:strRef>
          </c:tx>
          <c:spPr>
            <a:ln w="28575" cap="rnd">
              <a:noFill/>
              <a:round/>
            </a:ln>
            <a:effectLst/>
          </c:spPr>
          <c:marker>
            <c:symbol val="circle"/>
            <c:size val="5"/>
            <c:spPr>
              <a:solidFill>
                <a:srgbClr val="B6004B"/>
              </a:solidFill>
              <a:ln w="9525">
                <a:noFill/>
              </a:ln>
              <a:effectLst/>
            </c:spPr>
          </c:marker>
          <c:cat>
            <c:strRef>
              <c:f>'[Procesamiento gráficos.xlsx]Evol Total'!$A$8:$A$11</c:f>
              <c:strCache>
                <c:ptCount val="4"/>
                <c:pt idx="0">
                  <c:v>I</c:v>
                </c:pt>
                <c:pt idx="1">
                  <c:v>II</c:v>
                </c:pt>
                <c:pt idx="2">
                  <c:v>III</c:v>
                </c:pt>
                <c:pt idx="3">
                  <c:v>IV</c:v>
                </c:pt>
              </c:strCache>
            </c:strRef>
          </c:cat>
          <c:val>
            <c:numRef>
              <c:f>'[Procesamiento gráficos.xlsx]Evol Total'!$F$8:$F$11</c:f>
              <c:numCache>
                <c:formatCode>#,##0</c:formatCode>
                <c:ptCount val="4"/>
                <c:pt idx="0">
                  <c:v>35957.333333333336</c:v>
                </c:pt>
                <c:pt idx="1">
                  <c:v>35829.333333333336</c:v>
                </c:pt>
                <c:pt idx="2">
                  <c:v>35765.666666666664</c:v>
                </c:pt>
              </c:numCache>
            </c:numRef>
          </c:val>
          <c:smooth val="0"/>
          <c:extLst>
            <c:ext xmlns:c16="http://schemas.microsoft.com/office/drawing/2014/chart" uri="{C3380CC4-5D6E-409C-BE32-E72D297353CC}">
              <c16:uniqueId val="{00000004-FBDB-45D4-8E1C-FC9E6348DA83}"/>
            </c:ext>
          </c:extLst>
        </c:ser>
        <c:dLbls>
          <c:showLegendKey val="0"/>
          <c:showVal val="0"/>
          <c:showCatName val="0"/>
          <c:showSerName val="0"/>
          <c:showPercent val="0"/>
          <c:showBubbleSize val="0"/>
        </c:dLbls>
        <c:smooth val="0"/>
        <c:axId val="301412928"/>
        <c:axId val="1995111168"/>
      </c:lineChart>
      <c:catAx>
        <c:axId val="301412928"/>
        <c:scaling>
          <c:orientation val="minMax"/>
        </c:scaling>
        <c:delete val="0"/>
        <c:axPos val="b"/>
        <c:title>
          <c:tx>
            <c:rich>
              <a:bodyPr rot="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r>
                  <a:rPr lang="en-US"/>
                  <a:t>Trimestre</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title>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crossAx val="1995111168"/>
        <c:crosses val="autoZero"/>
        <c:auto val="1"/>
        <c:lblAlgn val="ctr"/>
        <c:lblOffset val="100"/>
        <c:noMultiLvlLbl val="0"/>
      </c:catAx>
      <c:valAx>
        <c:axId val="1995111168"/>
        <c:scaling>
          <c:orientation val="minMax"/>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r>
                  <a:rPr lang="en-US"/>
                  <a:t>Número de vehículos</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crossAx val="3014129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ysClr val="windowText" lastClr="000000"/>
          </a:solidFill>
          <a:latin typeface="Segoe UI" panose="020B0502040204020203" pitchFamily="34" charset="0"/>
          <a:cs typeface="Segoe UI" panose="020B0502040204020203" pitchFamily="34" charset="0"/>
        </a:defRPr>
      </a:pPr>
      <a:endParaRPr lang="es-C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'[Procesamiento gráficos.xlsx]Evol Total'!$B$23</c:f>
              <c:strCache>
                <c:ptCount val="1"/>
                <c:pt idx="0">
                  <c:v>2019</c:v>
                </c:pt>
              </c:strCache>
            </c:strRef>
          </c:tx>
          <c:spPr>
            <a:ln w="28575" cap="rnd">
              <a:solidFill>
                <a:srgbClr val="FF99CC"/>
              </a:solidFill>
              <a:round/>
            </a:ln>
            <a:effectLst/>
          </c:spPr>
          <c:marker>
            <c:symbol val="none"/>
          </c:marker>
          <c:cat>
            <c:strRef>
              <c:f>'[Procesamiento gráficos.xlsx]Evol Total'!$A$24:$A$27</c:f>
              <c:strCache>
                <c:ptCount val="4"/>
                <c:pt idx="0">
                  <c:v>I</c:v>
                </c:pt>
                <c:pt idx="1">
                  <c:v>II</c:v>
                </c:pt>
                <c:pt idx="2">
                  <c:v>III</c:v>
                </c:pt>
                <c:pt idx="3">
                  <c:v>IV</c:v>
                </c:pt>
              </c:strCache>
            </c:strRef>
          </c:cat>
          <c:val>
            <c:numRef>
              <c:f>'[Procesamiento gráficos.xlsx]Evol Total'!$B$24:$B$27</c:f>
              <c:numCache>
                <c:formatCode>#,##0</c:formatCode>
                <c:ptCount val="4"/>
                <c:pt idx="0">
                  <c:v>34003</c:v>
                </c:pt>
                <c:pt idx="1">
                  <c:v>34006</c:v>
                </c:pt>
                <c:pt idx="2">
                  <c:v>33547.666666666664</c:v>
                </c:pt>
                <c:pt idx="3">
                  <c:v>33557</c:v>
                </c:pt>
              </c:numCache>
            </c:numRef>
          </c:val>
          <c:smooth val="0"/>
          <c:extLst>
            <c:ext xmlns:c16="http://schemas.microsoft.com/office/drawing/2014/chart" uri="{C3380CC4-5D6E-409C-BE32-E72D297353CC}">
              <c16:uniqueId val="{00000000-1E81-4334-8354-CA27CF9415BA}"/>
            </c:ext>
          </c:extLst>
        </c:ser>
        <c:ser>
          <c:idx val="1"/>
          <c:order val="1"/>
          <c:tx>
            <c:strRef>
              <c:f>'[Procesamiento gráficos.xlsx]Evol Total'!$C$23</c:f>
              <c:strCache>
                <c:ptCount val="1"/>
                <c:pt idx="0">
                  <c:v>2020</c:v>
                </c:pt>
              </c:strCache>
            </c:strRef>
          </c:tx>
          <c:spPr>
            <a:ln w="38100" cap="rnd">
              <a:solidFill>
                <a:schemeClr val="bg1">
                  <a:lumMod val="65000"/>
                </a:schemeClr>
              </a:solidFill>
              <a:prstDash val="sysDot"/>
              <a:round/>
            </a:ln>
            <a:effectLst/>
          </c:spPr>
          <c:marker>
            <c:symbol val="none"/>
          </c:marker>
          <c:cat>
            <c:strRef>
              <c:f>'[Procesamiento gráficos.xlsx]Evol Total'!$A$24:$A$27</c:f>
              <c:strCache>
                <c:ptCount val="4"/>
                <c:pt idx="0">
                  <c:v>I</c:v>
                </c:pt>
                <c:pt idx="1">
                  <c:v>II</c:v>
                </c:pt>
                <c:pt idx="2">
                  <c:v>III</c:v>
                </c:pt>
                <c:pt idx="3">
                  <c:v>IV</c:v>
                </c:pt>
              </c:strCache>
            </c:strRef>
          </c:cat>
          <c:val>
            <c:numRef>
              <c:f>'[Procesamiento gráficos.xlsx]Evol Total'!$C$24:$C$27</c:f>
              <c:numCache>
                <c:formatCode>#,##0</c:formatCode>
                <c:ptCount val="4"/>
                <c:pt idx="0">
                  <c:v>31880.333333333332</c:v>
                </c:pt>
                <c:pt idx="1">
                  <c:v>22369</c:v>
                </c:pt>
                <c:pt idx="2">
                  <c:v>27390</c:v>
                </c:pt>
                <c:pt idx="3">
                  <c:v>29148.666666666668</c:v>
                </c:pt>
              </c:numCache>
            </c:numRef>
          </c:val>
          <c:smooth val="1"/>
          <c:extLst>
            <c:ext xmlns:c16="http://schemas.microsoft.com/office/drawing/2014/chart" uri="{C3380CC4-5D6E-409C-BE32-E72D297353CC}">
              <c16:uniqueId val="{00000001-1E81-4334-8354-CA27CF9415BA}"/>
            </c:ext>
          </c:extLst>
        </c:ser>
        <c:ser>
          <c:idx val="2"/>
          <c:order val="2"/>
          <c:tx>
            <c:strRef>
              <c:f>'[Procesamiento gráficos.xlsx]Evol Total'!$D$23</c:f>
              <c:strCache>
                <c:ptCount val="1"/>
                <c:pt idx="0">
                  <c:v>2021</c:v>
                </c:pt>
              </c:strCache>
            </c:strRef>
          </c:tx>
          <c:spPr>
            <a:ln w="28575" cap="rnd">
              <a:solidFill>
                <a:schemeClr val="bg2">
                  <a:lumMod val="50000"/>
                </a:schemeClr>
              </a:solidFill>
              <a:round/>
            </a:ln>
            <a:effectLst/>
          </c:spPr>
          <c:marker>
            <c:symbol val="none"/>
          </c:marker>
          <c:cat>
            <c:strRef>
              <c:f>'[Procesamiento gráficos.xlsx]Evol Total'!$A$24:$A$27</c:f>
              <c:strCache>
                <c:ptCount val="4"/>
                <c:pt idx="0">
                  <c:v>I</c:v>
                </c:pt>
                <c:pt idx="1">
                  <c:v>II</c:v>
                </c:pt>
                <c:pt idx="2">
                  <c:v>III</c:v>
                </c:pt>
                <c:pt idx="3">
                  <c:v>IV</c:v>
                </c:pt>
              </c:strCache>
            </c:strRef>
          </c:cat>
          <c:val>
            <c:numRef>
              <c:f>'[Procesamiento gráficos.xlsx]Evol Total'!$D$24:$D$27</c:f>
              <c:numCache>
                <c:formatCode>#,##0</c:formatCode>
                <c:ptCount val="4"/>
                <c:pt idx="0">
                  <c:v>29135.333333333332</c:v>
                </c:pt>
                <c:pt idx="1">
                  <c:v>27975.333333333332</c:v>
                </c:pt>
                <c:pt idx="2">
                  <c:v>28287.666666666668</c:v>
                </c:pt>
                <c:pt idx="3">
                  <c:v>27871.333333333332</c:v>
                </c:pt>
              </c:numCache>
            </c:numRef>
          </c:val>
          <c:smooth val="0"/>
          <c:extLst>
            <c:ext xmlns:c16="http://schemas.microsoft.com/office/drawing/2014/chart" uri="{C3380CC4-5D6E-409C-BE32-E72D297353CC}">
              <c16:uniqueId val="{00000002-1E81-4334-8354-CA27CF9415BA}"/>
            </c:ext>
          </c:extLst>
        </c:ser>
        <c:ser>
          <c:idx val="3"/>
          <c:order val="3"/>
          <c:tx>
            <c:strRef>
              <c:f>'[Procesamiento gráficos.xlsx]Evol Total'!$E$23</c:f>
              <c:strCache>
                <c:ptCount val="1"/>
                <c:pt idx="0">
                  <c:v>2022</c:v>
                </c:pt>
              </c:strCache>
            </c:strRef>
          </c:tx>
          <c:spPr>
            <a:ln w="28575" cap="rnd">
              <a:solidFill>
                <a:srgbClr val="B6004B"/>
              </a:solidFill>
              <a:prstDash val="sysDash"/>
              <a:round/>
            </a:ln>
            <a:effectLst/>
          </c:spPr>
          <c:marker>
            <c:symbol val="none"/>
          </c:marker>
          <c:cat>
            <c:strRef>
              <c:f>'[Procesamiento gráficos.xlsx]Evol Total'!$A$24:$A$27</c:f>
              <c:strCache>
                <c:ptCount val="4"/>
                <c:pt idx="0">
                  <c:v>I</c:v>
                </c:pt>
                <c:pt idx="1">
                  <c:v>II</c:v>
                </c:pt>
                <c:pt idx="2">
                  <c:v>III</c:v>
                </c:pt>
                <c:pt idx="3">
                  <c:v>IV</c:v>
                </c:pt>
              </c:strCache>
            </c:strRef>
          </c:cat>
          <c:val>
            <c:numRef>
              <c:f>'[Procesamiento gráficos.xlsx]Evol Total'!$E$24:$E$27</c:f>
              <c:numCache>
                <c:formatCode>#,##0</c:formatCode>
                <c:ptCount val="4"/>
                <c:pt idx="0">
                  <c:v>27589.666666666668</c:v>
                </c:pt>
                <c:pt idx="1">
                  <c:v>28239</c:v>
                </c:pt>
                <c:pt idx="2">
                  <c:v>28414.333333333332</c:v>
                </c:pt>
                <c:pt idx="3">
                  <c:v>28681</c:v>
                </c:pt>
              </c:numCache>
            </c:numRef>
          </c:val>
          <c:smooth val="0"/>
          <c:extLst>
            <c:ext xmlns:c16="http://schemas.microsoft.com/office/drawing/2014/chart" uri="{C3380CC4-5D6E-409C-BE32-E72D297353CC}">
              <c16:uniqueId val="{00000003-1E81-4334-8354-CA27CF9415BA}"/>
            </c:ext>
          </c:extLst>
        </c:ser>
        <c:ser>
          <c:idx val="4"/>
          <c:order val="4"/>
          <c:tx>
            <c:strRef>
              <c:f>'[Procesamiento gráficos.xlsx]Evol Total'!$F$23</c:f>
              <c:strCache>
                <c:ptCount val="1"/>
                <c:pt idx="0">
                  <c:v>2023</c:v>
                </c:pt>
              </c:strCache>
            </c:strRef>
          </c:tx>
          <c:spPr>
            <a:ln w="28575" cap="rnd">
              <a:noFill/>
              <a:round/>
            </a:ln>
            <a:effectLst/>
          </c:spPr>
          <c:marker>
            <c:symbol val="circle"/>
            <c:size val="5"/>
            <c:spPr>
              <a:solidFill>
                <a:srgbClr val="B6004B"/>
              </a:solidFill>
              <a:ln w="9525">
                <a:noFill/>
              </a:ln>
              <a:effectLst/>
            </c:spPr>
          </c:marker>
          <c:cat>
            <c:strRef>
              <c:f>'[Procesamiento gráficos.xlsx]Evol Total'!$A$24:$A$27</c:f>
              <c:strCache>
                <c:ptCount val="4"/>
                <c:pt idx="0">
                  <c:v>I</c:v>
                </c:pt>
                <c:pt idx="1">
                  <c:v>II</c:v>
                </c:pt>
                <c:pt idx="2">
                  <c:v>III</c:v>
                </c:pt>
                <c:pt idx="3">
                  <c:v>IV</c:v>
                </c:pt>
              </c:strCache>
            </c:strRef>
          </c:cat>
          <c:val>
            <c:numRef>
              <c:f>'[Procesamiento gráficos.xlsx]Evol Total'!$F$24:$F$27</c:f>
              <c:numCache>
                <c:formatCode>#,##0</c:formatCode>
                <c:ptCount val="4"/>
                <c:pt idx="0">
                  <c:v>28568</c:v>
                </c:pt>
                <c:pt idx="1">
                  <c:v>28691.666666666668</c:v>
                </c:pt>
                <c:pt idx="2">
                  <c:v>28598.333333333332</c:v>
                </c:pt>
              </c:numCache>
            </c:numRef>
          </c:val>
          <c:smooth val="0"/>
          <c:extLst>
            <c:ext xmlns:c16="http://schemas.microsoft.com/office/drawing/2014/chart" uri="{C3380CC4-5D6E-409C-BE32-E72D297353CC}">
              <c16:uniqueId val="{00000004-1E81-4334-8354-CA27CF9415BA}"/>
            </c:ext>
          </c:extLst>
        </c:ser>
        <c:dLbls>
          <c:showLegendKey val="0"/>
          <c:showVal val="0"/>
          <c:showCatName val="0"/>
          <c:showSerName val="0"/>
          <c:showPercent val="0"/>
          <c:showBubbleSize val="0"/>
        </c:dLbls>
        <c:smooth val="0"/>
        <c:axId val="301412928"/>
        <c:axId val="1995111168"/>
      </c:lineChart>
      <c:catAx>
        <c:axId val="301412928"/>
        <c:scaling>
          <c:orientation val="minMax"/>
        </c:scaling>
        <c:delete val="0"/>
        <c:axPos val="b"/>
        <c:title>
          <c:tx>
            <c:rich>
              <a:bodyPr rot="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r>
                  <a:rPr lang="en-US"/>
                  <a:t>Trimestre</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title>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crossAx val="1995111168"/>
        <c:crosses val="autoZero"/>
        <c:auto val="1"/>
        <c:lblAlgn val="ctr"/>
        <c:lblOffset val="100"/>
        <c:noMultiLvlLbl val="0"/>
      </c:catAx>
      <c:valAx>
        <c:axId val="1995111168"/>
        <c:scaling>
          <c:orientation val="minMax"/>
          <c:max val="35000"/>
          <c:min val="20000"/>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r>
                  <a:rPr lang="en-US"/>
                  <a:t>Número de vehículos</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crossAx val="301412928"/>
        <c:crosses val="autoZero"/>
        <c:crossBetween val="between"/>
        <c:majorUnit val="3000"/>
      </c:valAx>
      <c:spPr>
        <a:noFill/>
        <a:ln>
          <a:noFill/>
        </a:ln>
        <a:effectLst/>
      </c:spPr>
    </c:plotArea>
    <c:legend>
      <c:legendPos val="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ysClr val="windowText" lastClr="000000"/>
          </a:solidFill>
          <a:latin typeface="Segoe UI" panose="020B0502040204020203" pitchFamily="34" charset="0"/>
          <a:cs typeface="Segoe UI" panose="020B0502040204020203" pitchFamily="34" charset="0"/>
        </a:defRPr>
      </a:pPr>
      <a:endParaRPr lang="es-CO"/>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'[Procesamiento gráficos.xlsx]Evol Total'!$B$40</c:f>
              <c:strCache>
                <c:ptCount val="1"/>
                <c:pt idx="0">
                  <c:v>2019</c:v>
                </c:pt>
              </c:strCache>
            </c:strRef>
          </c:tx>
          <c:spPr>
            <a:ln w="28575" cap="rnd">
              <a:solidFill>
                <a:srgbClr val="FF99CC"/>
              </a:solidFill>
              <a:round/>
            </a:ln>
            <a:effectLst/>
          </c:spPr>
          <c:marker>
            <c:symbol val="none"/>
          </c:marker>
          <c:cat>
            <c:strRef>
              <c:f>'[Procesamiento gráficos.xlsx]Evol Total'!$A$41:$A$44</c:f>
              <c:strCache>
                <c:ptCount val="4"/>
                <c:pt idx="0">
                  <c:v>I</c:v>
                </c:pt>
                <c:pt idx="1">
                  <c:v>II</c:v>
                </c:pt>
                <c:pt idx="2">
                  <c:v>III</c:v>
                </c:pt>
                <c:pt idx="3">
                  <c:v>IV</c:v>
                </c:pt>
              </c:strCache>
            </c:strRef>
          </c:cat>
          <c:val>
            <c:numRef>
              <c:f>'[Procesamiento gráficos.xlsx]Evol Total'!$B$41:$B$44</c:f>
              <c:numCache>
                <c:formatCode>_-* #,##0_-;\-* #,##0_-;_-* "-"??_-;_-@_-</c:formatCode>
                <c:ptCount val="4"/>
                <c:pt idx="0">
                  <c:v>931935.12100000004</c:v>
                </c:pt>
                <c:pt idx="1">
                  <c:v>938718.99399999995</c:v>
                </c:pt>
                <c:pt idx="2">
                  <c:v>967568.92299999995</c:v>
                </c:pt>
                <c:pt idx="3">
                  <c:v>935401.32400000002</c:v>
                </c:pt>
              </c:numCache>
            </c:numRef>
          </c:val>
          <c:smooth val="1"/>
          <c:extLst>
            <c:ext xmlns:c16="http://schemas.microsoft.com/office/drawing/2014/chart" uri="{C3380CC4-5D6E-409C-BE32-E72D297353CC}">
              <c16:uniqueId val="{00000000-96C0-442B-9542-F527B6706FD5}"/>
            </c:ext>
          </c:extLst>
        </c:ser>
        <c:ser>
          <c:idx val="1"/>
          <c:order val="1"/>
          <c:tx>
            <c:strRef>
              <c:f>'[Procesamiento gráficos.xlsx]Evol Total'!$C$40</c:f>
              <c:strCache>
                <c:ptCount val="1"/>
                <c:pt idx="0">
                  <c:v>2020</c:v>
                </c:pt>
              </c:strCache>
            </c:strRef>
          </c:tx>
          <c:spPr>
            <a:ln w="38100" cap="rnd">
              <a:solidFill>
                <a:schemeClr val="bg1">
                  <a:lumMod val="65000"/>
                </a:schemeClr>
              </a:solidFill>
              <a:prstDash val="sysDot"/>
              <a:round/>
            </a:ln>
            <a:effectLst/>
          </c:spPr>
          <c:marker>
            <c:symbol val="none"/>
          </c:marker>
          <c:cat>
            <c:strRef>
              <c:f>'[Procesamiento gráficos.xlsx]Evol Total'!$A$41:$A$44</c:f>
              <c:strCache>
                <c:ptCount val="4"/>
                <c:pt idx="0">
                  <c:v>I</c:v>
                </c:pt>
                <c:pt idx="1">
                  <c:v>II</c:v>
                </c:pt>
                <c:pt idx="2">
                  <c:v>III</c:v>
                </c:pt>
                <c:pt idx="3">
                  <c:v>IV</c:v>
                </c:pt>
              </c:strCache>
            </c:strRef>
          </c:cat>
          <c:val>
            <c:numRef>
              <c:f>'[Procesamiento gráficos.xlsx]Evol Total'!$C$41:$C$44</c:f>
              <c:numCache>
                <c:formatCode>_-* #,##0_-;\-* #,##0_-;_-* "-"??_-;_-@_-</c:formatCode>
                <c:ptCount val="4"/>
                <c:pt idx="0">
                  <c:v>796982.15</c:v>
                </c:pt>
                <c:pt idx="1">
                  <c:v>245160.242</c:v>
                </c:pt>
                <c:pt idx="2">
                  <c:v>391742.74800000002</c:v>
                </c:pt>
                <c:pt idx="3">
                  <c:v>534384.91599999997</c:v>
                </c:pt>
              </c:numCache>
            </c:numRef>
          </c:val>
          <c:smooth val="1"/>
          <c:extLst>
            <c:ext xmlns:c16="http://schemas.microsoft.com/office/drawing/2014/chart" uri="{C3380CC4-5D6E-409C-BE32-E72D297353CC}">
              <c16:uniqueId val="{00000001-96C0-442B-9542-F527B6706FD5}"/>
            </c:ext>
          </c:extLst>
        </c:ser>
        <c:ser>
          <c:idx val="2"/>
          <c:order val="2"/>
          <c:tx>
            <c:strRef>
              <c:f>'[Procesamiento gráficos.xlsx]Evol Total'!$D$40</c:f>
              <c:strCache>
                <c:ptCount val="1"/>
                <c:pt idx="0">
                  <c:v>2021</c:v>
                </c:pt>
              </c:strCache>
            </c:strRef>
          </c:tx>
          <c:spPr>
            <a:ln w="28575" cap="rnd">
              <a:solidFill>
                <a:schemeClr val="bg2">
                  <a:lumMod val="50000"/>
                </a:schemeClr>
              </a:solidFill>
              <a:round/>
            </a:ln>
            <a:effectLst/>
          </c:spPr>
          <c:marker>
            <c:symbol val="none"/>
          </c:marker>
          <c:cat>
            <c:strRef>
              <c:f>'[Procesamiento gráficos.xlsx]Evol Total'!$A$41:$A$44</c:f>
              <c:strCache>
                <c:ptCount val="4"/>
                <c:pt idx="0">
                  <c:v>I</c:v>
                </c:pt>
                <c:pt idx="1">
                  <c:v>II</c:v>
                </c:pt>
                <c:pt idx="2">
                  <c:v>III</c:v>
                </c:pt>
                <c:pt idx="3">
                  <c:v>IV</c:v>
                </c:pt>
              </c:strCache>
            </c:strRef>
          </c:cat>
          <c:val>
            <c:numRef>
              <c:f>'[Procesamiento gráficos.xlsx]Evol Total'!$D$41:$D$44</c:f>
              <c:numCache>
                <c:formatCode>_-* #,##0_-;\-* #,##0_-;_-* "-"??_-;_-@_-</c:formatCode>
                <c:ptCount val="4"/>
                <c:pt idx="0">
                  <c:v>523380.93400000001</c:v>
                </c:pt>
                <c:pt idx="1">
                  <c:v>454367.06099999999</c:v>
                </c:pt>
                <c:pt idx="2">
                  <c:v>601136.09400000004</c:v>
                </c:pt>
                <c:pt idx="3">
                  <c:v>682089.321</c:v>
                </c:pt>
              </c:numCache>
            </c:numRef>
          </c:val>
          <c:smooth val="1"/>
          <c:extLst>
            <c:ext xmlns:c16="http://schemas.microsoft.com/office/drawing/2014/chart" uri="{C3380CC4-5D6E-409C-BE32-E72D297353CC}">
              <c16:uniqueId val="{00000002-96C0-442B-9542-F527B6706FD5}"/>
            </c:ext>
          </c:extLst>
        </c:ser>
        <c:ser>
          <c:idx val="3"/>
          <c:order val="3"/>
          <c:tx>
            <c:strRef>
              <c:f>'[Procesamiento gráficos.xlsx]Evol Total'!$E$40</c:f>
              <c:strCache>
                <c:ptCount val="1"/>
                <c:pt idx="0">
                  <c:v>2022</c:v>
                </c:pt>
              </c:strCache>
            </c:strRef>
          </c:tx>
          <c:spPr>
            <a:ln w="28575" cap="rnd">
              <a:solidFill>
                <a:srgbClr val="B6004B"/>
              </a:solidFill>
              <a:prstDash val="sysDash"/>
              <a:round/>
            </a:ln>
            <a:effectLst/>
          </c:spPr>
          <c:marker>
            <c:symbol val="none"/>
          </c:marker>
          <c:cat>
            <c:strRef>
              <c:f>'[Procesamiento gráficos.xlsx]Evol Total'!$A$41:$A$44</c:f>
              <c:strCache>
                <c:ptCount val="4"/>
                <c:pt idx="0">
                  <c:v>I</c:v>
                </c:pt>
                <c:pt idx="1">
                  <c:v>II</c:v>
                </c:pt>
                <c:pt idx="2">
                  <c:v>III</c:v>
                </c:pt>
                <c:pt idx="3">
                  <c:v>IV</c:v>
                </c:pt>
              </c:strCache>
            </c:strRef>
          </c:cat>
          <c:val>
            <c:numRef>
              <c:f>'[Procesamiento gráficos.xlsx]Evol Total'!$E$41:$E$44</c:f>
              <c:numCache>
                <c:formatCode>_-* #,##0_-;\-* #,##0_-;_-* "-"??_-;_-@_-</c:formatCode>
                <c:ptCount val="4"/>
                <c:pt idx="0">
                  <c:v>689159.23400000005</c:v>
                </c:pt>
                <c:pt idx="1">
                  <c:v>731861.58400000003</c:v>
                </c:pt>
                <c:pt idx="2">
                  <c:v>767960.68299999996</c:v>
                </c:pt>
                <c:pt idx="3">
                  <c:v>756790.93500000006</c:v>
                </c:pt>
              </c:numCache>
            </c:numRef>
          </c:val>
          <c:smooth val="1"/>
          <c:extLst>
            <c:ext xmlns:c16="http://schemas.microsoft.com/office/drawing/2014/chart" uri="{C3380CC4-5D6E-409C-BE32-E72D297353CC}">
              <c16:uniqueId val="{00000003-96C0-442B-9542-F527B6706FD5}"/>
            </c:ext>
          </c:extLst>
        </c:ser>
        <c:ser>
          <c:idx val="4"/>
          <c:order val="4"/>
          <c:tx>
            <c:strRef>
              <c:f>'[Procesamiento gráficos.xlsx]Evol Total'!$F$40</c:f>
              <c:strCache>
                <c:ptCount val="1"/>
                <c:pt idx="0">
                  <c:v>2023</c:v>
                </c:pt>
              </c:strCache>
            </c:strRef>
          </c:tx>
          <c:spPr>
            <a:ln w="28575" cap="rnd">
              <a:noFill/>
              <a:round/>
            </a:ln>
            <a:effectLst/>
          </c:spPr>
          <c:marker>
            <c:symbol val="circle"/>
            <c:size val="5"/>
            <c:spPr>
              <a:solidFill>
                <a:srgbClr val="B6004B"/>
              </a:solidFill>
              <a:ln w="9525">
                <a:noFill/>
              </a:ln>
              <a:effectLst/>
            </c:spPr>
          </c:marker>
          <c:val>
            <c:numRef>
              <c:f>'[Procesamiento gráficos.xlsx]Evol Total'!$F$41:$F$44</c:f>
              <c:numCache>
                <c:formatCode>_-* #,##0_-;\-* #,##0_-;_-* "-"??_-;_-@_-</c:formatCode>
                <c:ptCount val="4"/>
                <c:pt idx="0">
                  <c:v>737601.25600000005</c:v>
                </c:pt>
                <c:pt idx="1">
                  <c:v>744144.43400000001</c:v>
                </c:pt>
                <c:pt idx="2">
                  <c:v>788818.22900000005</c:v>
                </c:pt>
              </c:numCache>
            </c:numRef>
          </c:val>
          <c:smooth val="0"/>
          <c:extLst>
            <c:ext xmlns:c16="http://schemas.microsoft.com/office/drawing/2014/chart" uri="{C3380CC4-5D6E-409C-BE32-E72D297353CC}">
              <c16:uniqueId val="{00000004-96C0-442B-9542-F527B6706FD5}"/>
            </c:ext>
          </c:extLst>
        </c:ser>
        <c:dLbls>
          <c:showLegendKey val="0"/>
          <c:showVal val="0"/>
          <c:showCatName val="0"/>
          <c:showSerName val="0"/>
          <c:showPercent val="0"/>
          <c:showBubbleSize val="0"/>
        </c:dLbls>
        <c:smooth val="0"/>
        <c:axId val="301412928"/>
        <c:axId val="1995111168"/>
      </c:lineChart>
      <c:catAx>
        <c:axId val="301412928"/>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r>
                  <a:rPr lang="en-US"/>
                  <a:t>Trimestre</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title>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crossAx val="1995111168"/>
        <c:crosses val="autoZero"/>
        <c:auto val="1"/>
        <c:lblAlgn val="ctr"/>
        <c:lblOffset val="100"/>
        <c:noMultiLvlLbl val="0"/>
      </c:catAx>
      <c:valAx>
        <c:axId val="1995111168"/>
        <c:scaling>
          <c:orientation val="minMax"/>
          <c:max val="100000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r>
                  <a:rPr lang="en-US"/>
                  <a:t>Pasajeros transportados (miles)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crossAx val="3014129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Segoe UI" panose="020B0502040204020203" pitchFamily="34" charset="0"/>
          <a:cs typeface="Segoe UI" panose="020B0502040204020203" pitchFamily="34" charset="0"/>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47985427739985E-2"/>
          <c:y val="4.1982092663948915E-2"/>
          <c:w val="0.88304598560117631"/>
          <c:h val="0.83716964534746507"/>
        </c:manualLayout>
      </c:layout>
      <c:lineChart>
        <c:grouping val="standard"/>
        <c:varyColors val="0"/>
        <c:ser>
          <c:idx val="0"/>
          <c:order val="0"/>
          <c:tx>
            <c:strRef>
              <c:f>'Subclase Combustibles vehículos'!$G$5</c:f>
              <c:strCache>
                <c:ptCount val="1"/>
                <c:pt idx="0">
                  <c:v>Variación Anual</c:v>
                </c:pt>
              </c:strCache>
            </c:strRef>
          </c:tx>
          <c:spPr>
            <a:ln w="28575" cap="rnd">
              <a:solidFill>
                <a:srgbClr val="7D629E"/>
              </a:solidFill>
              <a:prstDash val="sysDash"/>
              <a:round/>
            </a:ln>
            <a:effectLst/>
          </c:spPr>
          <c:marker>
            <c:symbol val="none"/>
          </c:marker>
          <c:dPt>
            <c:idx val="0"/>
            <c:bubble3D val="0"/>
            <c:extLst>
              <c:ext xmlns:c16="http://schemas.microsoft.com/office/drawing/2014/chart" uri="{C3380CC4-5D6E-409C-BE32-E72D297353CC}">
                <c16:uniqueId val="{00000000-7CB1-484C-B467-53D1BCDF739D}"/>
              </c:ext>
            </c:extLst>
          </c:dPt>
          <c:dLbls>
            <c:dLbl>
              <c:idx val="93"/>
              <c:layout>
                <c:manualLayout>
                  <c:x val="0"/>
                  <c:y val="2.6248114062670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B1-484C-B467-53D1BCDF739D}"/>
                </c:ext>
              </c:extLst>
            </c:dLbl>
            <c:spPr>
              <a:noFill/>
              <a:ln>
                <a:noFill/>
              </a:ln>
              <a:effectLst/>
            </c:spPr>
            <c:txPr>
              <a:bodyPr wrap="square" lIns="38100" tIns="19050" rIns="38100" bIns="19050" anchor="ctr">
                <a:spAutoFit/>
              </a:bodyPr>
              <a:lstStyle/>
              <a:p>
                <a:pPr>
                  <a:defRPr b="1"/>
                </a:pPr>
                <a:endParaRPr lang="es-CO"/>
              </a:p>
            </c:txPr>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'Subclase Combustibles vehículos'!$A$6:$B$99</c:f>
              <c:multiLvlStrCache>
                <c:ptCount val="94"/>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lvl>
                <c:lvl>
                  <c:pt idx="0">
                    <c:v>2016</c:v>
                  </c:pt>
                  <c:pt idx="12">
                    <c:v>2017</c:v>
                  </c:pt>
                  <c:pt idx="24">
                    <c:v>2018</c:v>
                  </c:pt>
                  <c:pt idx="36">
                    <c:v>2019</c:v>
                  </c:pt>
                  <c:pt idx="48">
                    <c:v>2020</c:v>
                  </c:pt>
                  <c:pt idx="60">
                    <c:v>2021</c:v>
                  </c:pt>
                  <c:pt idx="72">
                    <c:v>2022</c:v>
                  </c:pt>
                  <c:pt idx="84">
                    <c:v>2023</c:v>
                  </c:pt>
                </c:lvl>
              </c:multiLvlStrCache>
            </c:multiLvlStrRef>
          </c:cat>
          <c:val>
            <c:numRef>
              <c:f>'Subclase Combustibles vehículos'!$G$6:$G$99</c:f>
              <c:numCache>
                <c:formatCode>0.00</c:formatCode>
                <c:ptCount val="94"/>
                <c:pt idx="0">
                  <c:v>-6.64</c:v>
                </c:pt>
                <c:pt idx="1">
                  <c:v>-6.08</c:v>
                </c:pt>
                <c:pt idx="2">
                  <c:v>-4.67</c:v>
                </c:pt>
                <c:pt idx="3">
                  <c:v>-3.93</c:v>
                </c:pt>
                <c:pt idx="4">
                  <c:v>-2.71</c:v>
                </c:pt>
                <c:pt idx="5">
                  <c:v>-3.63</c:v>
                </c:pt>
                <c:pt idx="6">
                  <c:v>-5.16</c:v>
                </c:pt>
                <c:pt idx="7">
                  <c:v>-4.91</c:v>
                </c:pt>
                <c:pt idx="8">
                  <c:v>-2.98</c:v>
                </c:pt>
                <c:pt idx="9">
                  <c:v>-2.06</c:v>
                </c:pt>
                <c:pt idx="10">
                  <c:v>0.9</c:v>
                </c:pt>
                <c:pt idx="11">
                  <c:v>1.83</c:v>
                </c:pt>
                <c:pt idx="12">
                  <c:v>4.2699999999999996</c:v>
                </c:pt>
                <c:pt idx="13">
                  <c:v>5.95</c:v>
                </c:pt>
                <c:pt idx="14">
                  <c:v>8.98</c:v>
                </c:pt>
                <c:pt idx="15">
                  <c:v>9.4600000000000009</c:v>
                </c:pt>
                <c:pt idx="16">
                  <c:v>9.43</c:v>
                </c:pt>
                <c:pt idx="17">
                  <c:v>9.08</c:v>
                </c:pt>
                <c:pt idx="18">
                  <c:v>9.15</c:v>
                </c:pt>
                <c:pt idx="19">
                  <c:v>9.92</c:v>
                </c:pt>
                <c:pt idx="20">
                  <c:v>9.77</c:v>
                </c:pt>
                <c:pt idx="21">
                  <c:v>9.83</c:v>
                </c:pt>
                <c:pt idx="22">
                  <c:v>8.2799999999999994</c:v>
                </c:pt>
                <c:pt idx="23">
                  <c:v>9.94</c:v>
                </c:pt>
                <c:pt idx="24">
                  <c:v>7.79</c:v>
                </c:pt>
                <c:pt idx="25">
                  <c:v>9.3800000000000008</c:v>
                </c:pt>
                <c:pt idx="26">
                  <c:v>7.86</c:v>
                </c:pt>
                <c:pt idx="27">
                  <c:v>6.68</c:v>
                </c:pt>
                <c:pt idx="28">
                  <c:v>6.49</c:v>
                </c:pt>
                <c:pt idx="29">
                  <c:v>8.4700000000000006</c:v>
                </c:pt>
                <c:pt idx="30">
                  <c:v>8.5</c:v>
                </c:pt>
                <c:pt idx="31">
                  <c:v>7.33</c:v>
                </c:pt>
                <c:pt idx="32">
                  <c:v>6.66</c:v>
                </c:pt>
                <c:pt idx="33">
                  <c:v>7.79</c:v>
                </c:pt>
                <c:pt idx="34">
                  <c:v>8.75</c:v>
                </c:pt>
                <c:pt idx="35">
                  <c:v>7.28</c:v>
                </c:pt>
                <c:pt idx="36">
                  <c:v>6.75</c:v>
                </c:pt>
                <c:pt idx="37">
                  <c:v>5.53</c:v>
                </c:pt>
                <c:pt idx="38">
                  <c:v>5.85</c:v>
                </c:pt>
                <c:pt idx="39">
                  <c:v>5.99</c:v>
                </c:pt>
                <c:pt idx="40">
                  <c:v>4.8600000000000003</c:v>
                </c:pt>
                <c:pt idx="41">
                  <c:v>3.18</c:v>
                </c:pt>
                <c:pt idx="42">
                  <c:v>4.43</c:v>
                </c:pt>
                <c:pt idx="43">
                  <c:v>4.3600000000000003</c:v>
                </c:pt>
                <c:pt idx="44">
                  <c:v>3.98</c:v>
                </c:pt>
                <c:pt idx="45">
                  <c:v>2.91</c:v>
                </c:pt>
                <c:pt idx="46">
                  <c:v>1.97</c:v>
                </c:pt>
                <c:pt idx="47">
                  <c:v>1.9</c:v>
                </c:pt>
                <c:pt idx="48">
                  <c:v>2.31</c:v>
                </c:pt>
                <c:pt idx="49">
                  <c:v>1.81</c:v>
                </c:pt>
                <c:pt idx="50">
                  <c:v>-1.2392206733310989</c:v>
                </c:pt>
                <c:pt idx="51">
                  <c:v>-4.874129080933562</c:v>
                </c:pt>
                <c:pt idx="52">
                  <c:v>-7.2044686935991757</c:v>
                </c:pt>
                <c:pt idx="53">
                  <c:v>-10.818319783427311</c:v>
                </c:pt>
                <c:pt idx="54">
                  <c:v>-12.016439941089308</c:v>
                </c:pt>
                <c:pt idx="55">
                  <c:v>-11.938626003231072</c:v>
                </c:pt>
                <c:pt idx="56">
                  <c:v>-11.954847146892227</c:v>
                </c:pt>
                <c:pt idx="57">
                  <c:v>-12.227088898830488</c:v>
                </c:pt>
                <c:pt idx="58">
                  <c:v>-12.447449944150328</c:v>
                </c:pt>
                <c:pt idx="59">
                  <c:v>-12.218552278129678</c:v>
                </c:pt>
                <c:pt idx="60">
                  <c:v>-10.616920333787434</c:v>
                </c:pt>
                <c:pt idx="61">
                  <c:v>-9.0826887962194327</c:v>
                </c:pt>
                <c:pt idx="62">
                  <c:v>-4.9394111394325764</c:v>
                </c:pt>
                <c:pt idx="63">
                  <c:v>-0.32218555615517341</c:v>
                </c:pt>
                <c:pt idx="64">
                  <c:v>2.7262945309533579</c:v>
                </c:pt>
                <c:pt idx="65">
                  <c:v>6.6412171865994143</c:v>
                </c:pt>
                <c:pt idx="66">
                  <c:v>6.8803936981314449</c:v>
                </c:pt>
                <c:pt idx="67">
                  <c:v>6.8592246738774563</c:v>
                </c:pt>
                <c:pt idx="68">
                  <c:v>8.0561524535750273</c:v>
                </c:pt>
                <c:pt idx="69">
                  <c:v>8.8022802511153007</c:v>
                </c:pt>
                <c:pt idx="70">
                  <c:v>9.3856101393159612</c:v>
                </c:pt>
                <c:pt idx="71">
                  <c:v>11.319131122536527</c:v>
                </c:pt>
                <c:pt idx="72">
                  <c:v>11.380608960882494</c:v>
                </c:pt>
                <c:pt idx="73">
                  <c:v>9.8181298845026408</c:v>
                </c:pt>
                <c:pt idx="74">
                  <c:v>7.962031166631184</c:v>
                </c:pt>
                <c:pt idx="75">
                  <c:v>6.5741028288196519</c:v>
                </c:pt>
                <c:pt idx="76">
                  <c:v>5.7864372680718636</c:v>
                </c:pt>
                <c:pt idx="77">
                  <c:v>6.3822847336745916</c:v>
                </c:pt>
                <c:pt idx="78">
                  <c:v>8.32936665178112</c:v>
                </c:pt>
                <c:pt idx="79">
                  <c:v>8.1302783031527923</c:v>
                </c:pt>
                <c:pt idx="80">
                  <c:v>6.8107128522786651</c:v>
                </c:pt>
                <c:pt idx="81">
                  <c:v>7.7965698029426607</c:v>
                </c:pt>
                <c:pt idx="82">
                  <c:v>10.510295385980967</c:v>
                </c:pt>
                <c:pt idx="83">
                  <c:v>10.701752962559164</c:v>
                </c:pt>
                <c:pt idx="84">
                  <c:v>12.690949000073749</c:v>
                </c:pt>
                <c:pt idx="85">
                  <c:v>14.493478832323586</c:v>
                </c:pt>
                <c:pt idx="86">
                  <c:v>18.675788546077104</c:v>
                </c:pt>
                <c:pt idx="87">
                  <c:v>22.867167054366409</c:v>
                </c:pt>
                <c:pt idx="88">
                  <c:v>28.841984124274653</c:v>
                </c:pt>
                <c:pt idx="89">
                  <c:v>33.982800926937877</c:v>
                </c:pt>
                <c:pt idx="90">
                  <c:v>37.7607358161302</c:v>
                </c:pt>
                <c:pt idx="91">
                  <c:v>42.896679724126997</c:v>
                </c:pt>
                <c:pt idx="92">
                  <c:v>47.952653148143014</c:v>
                </c:pt>
                <c:pt idx="93">
                  <c:v>46.022849915969793</c:v>
                </c:pt>
              </c:numCache>
            </c:numRef>
          </c:val>
          <c:smooth val="1"/>
          <c:extLst>
            <c:ext xmlns:c16="http://schemas.microsoft.com/office/drawing/2014/chart" uri="{C3380CC4-5D6E-409C-BE32-E72D297353CC}">
              <c16:uniqueId val="{00000001-7CB1-484C-B467-53D1BCDF739D}"/>
            </c:ext>
          </c:extLst>
        </c:ser>
        <c:dLbls>
          <c:showLegendKey val="0"/>
          <c:showVal val="0"/>
          <c:showCatName val="0"/>
          <c:showSerName val="0"/>
          <c:showPercent val="0"/>
          <c:showBubbleSize val="0"/>
        </c:dLbls>
        <c:smooth val="0"/>
        <c:axId val="450633632"/>
        <c:axId val="450639512"/>
      </c:lineChart>
      <c:catAx>
        <c:axId val="450633632"/>
        <c:scaling>
          <c:orientation val="minMax"/>
        </c:scaling>
        <c:delete val="0"/>
        <c:axPos val="b"/>
        <c:title>
          <c:tx>
            <c:rich>
              <a:bodyPr rot="-5400000"/>
              <a:lstStyle/>
              <a:p>
                <a:pPr>
                  <a:defRPr/>
                </a:pPr>
                <a:r>
                  <a:rPr lang="es-CO"/>
                  <a:t>Variación %</a:t>
                </a:r>
              </a:p>
            </c:rich>
          </c:tx>
          <c:layout>
            <c:manualLayout>
              <c:xMode val="edge"/>
              <c:yMode val="edge"/>
              <c:x val="4.8412421391267179E-3"/>
              <c:y val="0.44366158492580698"/>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vert="horz"/>
          <a:lstStyle/>
          <a:p>
            <a:pPr>
              <a:defRPr/>
            </a:pPr>
            <a:endParaRPr lang="es-CO"/>
          </a:p>
        </c:txPr>
        <c:crossAx val="450639512"/>
        <c:crosses val="autoZero"/>
        <c:auto val="1"/>
        <c:lblAlgn val="ctr"/>
        <c:lblOffset val="100"/>
        <c:tickLblSkip val="1"/>
        <c:tickMarkSkip val="1"/>
        <c:noMultiLvlLbl val="0"/>
      </c:catAx>
      <c:valAx>
        <c:axId val="450639512"/>
        <c:scaling>
          <c:orientation val="minMax"/>
        </c:scaling>
        <c:delete val="0"/>
        <c:axPos val="l"/>
        <c:numFmt formatCode="0.00" sourceLinked="1"/>
        <c:majorTickMark val="none"/>
        <c:minorTickMark val="none"/>
        <c:tickLblPos val="nextTo"/>
        <c:spPr>
          <a:noFill/>
          <a:ln>
            <a:noFill/>
          </a:ln>
          <a:effectLst/>
        </c:spPr>
        <c:txPr>
          <a:bodyPr rot="-60000000" vert="horz"/>
          <a:lstStyle/>
          <a:p>
            <a:pPr>
              <a:defRPr/>
            </a:pPr>
            <a:endParaRPr lang="es-CO"/>
          </a:p>
        </c:txPr>
        <c:crossAx val="45063363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800" baseline="0">
          <a:latin typeface="Segoe UI" panose="020B0502040204020203" pitchFamily="34" charset="0"/>
          <a:cs typeface="Segoe UI" panose="020B0502040204020203" pitchFamily="34" charset="0"/>
        </a:defRPr>
      </a:pPr>
      <a:endParaRPr lang="es-C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92944584618242E-2"/>
          <c:y val="3.0964304944977088E-2"/>
          <c:w val="0.88304598560117631"/>
          <c:h val="0.76683630640083955"/>
        </c:manualLayout>
      </c:layout>
      <c:lineChart>
        <c:grouping val="standard"/>
        <c:varyColors val="0"/>
        <c:ser>
          <c:idx val="0"/>
          <c:order val="0"/>
          <c:tx>
            <c:strRef>
              <c:f>'Subclase Transporte Urbano'!$E$3:$G$3</c:f>
              <c:strCache>
                <c:ptCount val="1"/>
                <c:pt idx="0">
                  <c:v>10 11 12</c:v>
                </c:pt>
              </c:strCache>
            </c:strRef>
          </c:tx>
          <c:spPr>
            <a:ln w="28575" cap="rnd">
              <a:solidFill>
                <a:srgbClr val="7D629E"/>
              </a:solidFill>
              <a:prstDash val="sysDash"/>
              <a:round/>
            </a:ln>
            <a:effectLst/>
          </c:spPr>
          <c:marker>
            <c:symbol val="none"/>
          </c:marker>
          <c:dPt>
            <c:idx val="0"/>
            <c:bubble3D val="0"/>
            <c:extLst>
              <c:ext xmlns:c16="http://schemas.microsoft.com/office/drawing/2014/chart" uri="{C3380CC4-5D6E-409C-BE32-E72D297353CC}">
                <c16:uniqueId val="{00000000-01E1-47B7-97F9-1DB60075B8EA}"/>
              </c:ext>
            </c:extLst>
          </c:dPt>
          <c:dLbls>
            <c:dLbl>
              <c:idx val="93"/>
              <c:layout>
                <c:manualLayout>
                  <c:x val="-1.0048827212409947E-2"/>
                  <c:y val="-2.3220264579611304E-2"/>
                </c:manualLayout>
              </c:layout>
              <c:spPr>
                <a:noFill/>
                <a:ln>
                  <a:noFill/>
                </a:ln>
                <a:effectLst/>
              </c:spPr>
              <c:txPr>
                <a:bodyPr wrap="square" lIns="38100" tIns="19050" rIns="38100" bIns="19050" anchor="ctr">
                  <a:spAutoFit/>
                </a:bodyPr>
                <a:lstStyle/>
                <a:p>
                  <a:pPr>
                    <a:defRPr b="1"/>
                  </a:pPr>
                  <a:endParaRPr lang="es-CO"/>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E1-47B7-97F9-1DB60075B8E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'Subclase Transporte Urbano'!$A$6:$B$99</c:f>
              <c:multiLvlStrCache>
                <c:ptCount val="94"/>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lvl>
                <c:lvl>
                  <c:pt idx="0">
                    <c:v>2016</c:v>
                  </c:pt>
                  <c:pt idx="12">
                    <c:v>2017</c:v>
                  </c:pt>
                  <c:pt idx="24">
                    <c:v>2018</c:v>
                  </c:pt>
                  <c:pt idx="36">
                    <c:v>2019</c:v>
                  </c:pt>
                  <c:pt idx="48">
                    <c:v>2020</c:v>
                  </c:pt>
                  <c:pt idx="60">
                    <c:v>2021</c:v>
                  </c:pt>
                  <c:pt idx="72">
                    <c:v>2022</c:v>
                  </c:pt>
                  <c:pt idx="84">
                    <c:v>2023</c:v>
                  </c:pt>
                </c:lvl>
              </c:multiLvlStrCache>
            </c:multiLvlStrRef>
          </c:cat>
          <c:val>
            <c:numRef>
              <c:f>'Subclase Transporte Urbano'!$G$6:$G$99</c:f>
              <c:numCache>
                <c:formatCode>0.00</c:formatCode>
                <c:ptCount val="94"/>
                <c:pt idx="0">
                  <c:v>2.57</c:v>
                </c:pt>
                <c:pt idx="1">
                  <c:v>4.55</c:v>
                </c:pt>
                <c:pt idx="2">
                  <c:v>4.67</c:v>
                </c:pt>
                <c:pt idx="3">
                  <c:v>4.8899999999999997</c:v>
                </c:pt>
                <c:pt idx="4">
                  <c:v>4.95</c:v>
                </c:pt>
                <c:pt idx="5">
                  <c:v>4.96</c:v>
                </c:pt>
                <c:pt idx="6">
                  <c:v>5.15</c:v>
                </c:pt>
                <c:pt idx="7">
                  <c:v>5.77</c:v>
                </c:pt>
                <c:pt idx="8">
                  <c:v>5.17</c:v>
                </c:pt>
                <c:pt idx="9">
                  <c:v>6.11</c:v>
                </c:pt>
                <c:pt idx="10">
                  <c:v>6.24</c:v>
                </c:pt>
                <c:pt idx="11">
                  <c:v>6.24</c:v>
                </c:pt>
                <c:pt idx="12">
                  <c:v>6.05</c:v>
                </c:pt>
                <c:pt idx="13">
                  <c:v>4.46</c:v>
                </c:pt>
                <c:pt idx="14">
                  <c:v>4.3600000000000003</c:v>
                </c:pt>
                <c:pt idx="15">
                  <c:v>6.03</c:v>
                </c:pt>
                <c:pt idx="16">
                  <c:v>5.97</c:v>
                </c:pt>
                <c:pt idx="17">
                  <c:v>5.94</c:v>
                </c:pt>
                <c:pt idx="18">
                  <c:v>5.74</c:v>
                </c:pt>
                <c:pt idx="19">
                  <c:v>5.12</c:v>
                </c:pt>
                <c:pt idx="20">
                  <c:v>5.07</c:v>
                </c:pt>
                <c:pt idx="21">
                  <c:v>4.13</c:v>
                </c:pt>
                <c:pt idx="22">
                  <c:v>4.05</c:v>
                </c:pt>
                <c:pt idx="23">
                  <c:v>4.79</c:v>
                </c:pt>
                <c:pt idx="24">
                  <c:v>5.79</c:v>
                </c:pt>
                <c:pt idx="25">
                  <c:v>6.45</c:v>
                </c:pt>
                <c:pt idx="26">
                  <c:v>6.5</c:v>
                </c:pt>
                <c:pt idx="27">
                  <c:v>5.04</c:v>
                </c:pt>
                <c:pt idx="28">
                  <c:v>5.04</c:v>
                </c:pt>
                <c:pt idx="29">
                  <c:v>5.0599999999999996</c:v>
                </c:pt>
                <c:pt idx="30">
                  <c:v>5.09</c:v>
                </c:pt>
                <c:pt idx="31">
                  <c:v>5.16</c:v>
                </c:pt>
                <c:pt idx="32">
                  <c:v>5.2</c:v>
                </c:pt>
                <c:pt idx="33">
                  <c:v>5.23</c:v>
                </c:pt>
                <c:pt idx="34">
                  <c:v>5.54</c:v>
                </c:pt>
                <c:pt idx="35">
                  <c:v>4.8</c:v>
                </c:pt>
                <c:pt idx="36">
                  <c:v>4.59</c:v>
                </c:pt>
                <c:pt idx="37">
                  <c:v>4.53</c:v>
                </c:pt>
                <c:pt idx="38">
                  <c:v>4.6100000000000003</c:v>
                </c:pt>
                <c:pt idx="39">
                  <c:v>4.17</c:v>
                </c:pt>
                <c:pt idx="40">
                  <c:v>4.29</c:v>
                </c:pt>
                <c:pt idx="41">
                  <c:v>4.41</c:v>
                </c:pt>
                <c:pt idx="42">
                  <c:v>4.51</c:v>
                </c:pt>
                <c:pt idx="43">
                  <c:v>4.54</c:v>
                </c:pt>
                <c:pt idx="44">
                  <c:v>4.53</c:v>
                </c:pt>
                <c:pt idx="45">
                  <c:v>4.54</c:v>
                </c:pt>
                <c:pt idx="46">
                  <c:v>4.25</c:v>
                </c:pt>
                <c:pt idx="47">
                  <c:v>4.28</c:v>
                </c:pt>
                <c:pt idx="48">
                  <c:v>4.6363627972832893</c:v>
                </c:pt>
                <c:pt idx="49">
                  <c:v>3.5405704529183364</c:v>
                </c:pt>
                <c:pt idx="50">
                  <c:v>4.3219748751546234</c:v>
                </c:pt>
                <c:pt idx="51">
                  <c:v>4.1451117977134961</c:v>
                </c:pt>
                <c:pt idx="52">
                  <c:v>4.1078397486870024</c:v>
                </c:pt>
                <c:pt idx="53">
                  <c:v>3.9801093802362804</c:v>
                </c:pt>
                <c:pt idx="54">
                  <c:v>3.855094547798477</c:v>
                </c:pt>
                <c:pt idx="55">
                  <c:v>3.780395457936915</c:v>
                </c:pt>
                <c:pt idx="56">
                  <c:v>4.1385003300847858</c:v>
                </c:pt>
                <c:pt idx="57">
                  <c:v>4.4872077146460025</c:v>
                </c:pt>
                <c:pt idx="58">
                  <c:v>4.4141765231400996</c:v>
                </c:pt>
                <c:pt idx="59">
                  <c:v>4.3693259122465236</c:v>
                </c:pt>
                <c:pt idx="60">
                  <c:v>3.1884121886734778</c:v>
                </c:pt>
                <c:pt idx="61">
                  <c:v>3.4271941352325115</c:v>
                </c:pt>
                <c:pt idx="62">
                  <c:v>2.4252215224506335</c:v>
                </c:pt>
                <c:pt idx="63">
                  <c:v>2.5340486896666197</c:v>
                </c:pt>
                <c:pt idx="64">
                  <c:v>2.8332812888043586</c:v>
                </c:pt>
                <c:pt idx="65">
                  <c:v>2.79488130909666</c:v>
                </c:pt>
                <c:pt idx="66">
                  <c:v>2.8083144836784886</c:v>
                </c:pt>
                <c:pt idx="67">
                  <c:v>3.3534471954210971</c:v>
                </c:pt>
                <c:pt idx="68">
                  <c:v>2.9776159359072114</c:v>
                </c:pt>
                <c:pt idx="69">
                  <c:v>2.6208386182754215</c:v>
                </c:pt>
                <c:pt idx="70">
                  <c:v>2.6808133812742216</c:v>
                </c:pt>
                <c:pt idx="71">
                  <c:v>2.7941206301171326</c:v>
                </c:pt>
                <c:pt idx="72">
                  <c:v>5.0395559911637759</c:v>
                </c:pt>
                <c:pt idx="73">
                  <c:v>5.7994784419607264</c:v>
                </c:pt>
                <c:pt idx="74">
                  <c:v>5.9139473340460054</c:v>
                </c:pt>
                <c:pt idx="75">
                  <c:v>5.862256814848811</c:v>
                </c:pt>
                <c:pt idx="76">
                  <c:v>5.6267640659891978</c:v>
                </c:pt>
                <c:pt idx="77">
                  <c:v>6.0184793667778331</c:v>
                </c:pt>
                <c:pt idx="78">
                  <c:v>6.0788516758410651</c:v>
                </c:pt>
                <c:pt idx="79">
                  <c:v>6.0535215872799935</c:v>
                </c:pt>
                <c:pt idx="80">
                  <c:v>6.2224887234751103</c:v>
                </c:pt>
                <c:pt idx="81">
                  <c:v>6.6112627791598539</c:v>
                </c:pt>
                <c:pt idx="82">
                  <c:v>6.6371502238640989</c:v>
                </c:pt>
                <c:pt idx="83">
                  <c:v>6.9650189441245915</c:v>
                </c:pt>
                <c:pt idx="84">
                  <c:v>10.466853079866215</c:v>
                </c:pt>
                <c:pt idx="85">
                  <c:v>11.542956849157436</c:v>
                </c:pt>
                <c:pt idx="86">
                  <c:v>12.160127346995347</c:v>
                </c:pt>
                <c:pt idx="87">
                  <c:v>12.586513652873068</c:v>
                </c:pt>
                <c:pt idx="88">
                  <c:v>12.516829819670036</c:v>
                </c:pt>
                <c:pt idx="89">
                  <c:v>12.297436221750914</c:v>
                </c:pt>
                <c:pt idx="90">
                  <c:v>12.204441447734487</c:v>
                </c:pt>
                <c:pt idx="91">
                  <c:v>11.819612680543049</c:v>
                </c:pt>
                <c:pt idx="92">
                  <c:v>11.753463994448509</c:v>
                </c:pt>
                <c:pt idx="93">
                  <c:v>11.637622603929172</c:v>
                </c:pt>
              </c:numCache>
            </c:numRef>
          </c:val>
          <c:smooth val="1"/>
          <c:extLst>
            <c:ext xmlns:c16="http://schemas.microsoft.com/office/drawing/2014/chart" uri="{C3380CC4-5D6E-409C-BE32-E72D297353CC}">
              <c16:uniqueId val="{00000001-01E1-47B7-97F9-1DB60075B8EA}"/>
            </c:ext>
          </c:extLst>
        </c:ser>
        <c:dLbls>
          <c:showLegendKey val="0"/>
          <c:showVal val="0"/>
          <c:showCatName val="0"/>
          <c:showSerName val="0"/>
          <c:showPercent val="0"/>
          <c:showBubbleSize val="0"/>
        </c:dLbls>
        <c:smooth val="0"/>
        <c:axId val="450635592"/>
        <c:axId val="450635984"/>
      </c:lineChart>
      <c:catAx>
        <c:axId val="450635592"/>
        <c:scaling>
          <c:orientation val="minMax"/>
        </c:scaling>
        <c:delete val="0"/>
        <c:axPos val="b"/>
        <c:title>
          <c:tx>
            <c:rich>
              <a:bodyPr rot="-5400000"/>
              <a:lstStyle/>
              <a:p>
                <a:pPr>
                  <a:defRPr/>
                </a:pPr>
                <a:r>
                  <a:rPr lang="es-CO"/>
                  <a:t>Variación %</a:t>
                </a:r>
              </a:p>
            </c:rich>
          </c:tx>
          <c:layout>
            <c:manualLayout>
              <c:xMode val="edge"/>
              <c:yMode val="edge"/>
              <c:x val="4.8412421391267179E-3"/>
              <c:y val="0.44366158492580698"/>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vert="horz"/>
          <a:lstStyle/>
          <a:p>
            <a:pPr>
              <a:defRPr sz="700"/>
            </a:pPr>
            <a:endParaRPr lang="es-CO"/>
          </a:p>
        </c:txPr>
        <c:crossAx val="450635984"/>
        <c:crosses val="autoZero"/>
        <c:auto val="1"/>
        <c:lblAlgn val="ctr"/>
        <c:lblOffset val="100"/>
        <c:tickLblSkip val="1"/>
        <c:tickMarkSkip val="3"/>
        <c:noMultiLvlLbl val="0"/>
      </c:catAx>
      <c:valAx>
        <c:axId val="450635984"/>
        <c:scaling>
          <c:orientation val="minMax"/>
        </c:scaling>
        <c:delete val="0"/>
        <c:axPos val="l"/>
        <c:numFmt formatCode="0.00" sourceLinked="1"/>
        <c:majorTickMark val="none"/>
        <c:minorTickMark val="none"/>
        <c:tickLblPos val="nextTo"/>
        <c:spPr>
          <a:noFill/>
          <a:ln>
            <a:noFill/>
          </a:ln>
          <a:effectLst/>
        </c:spPr>
        <c:txPr>
          <a:bodyPr rot="-60000000" vert="horz"/>
          <a:lstStyle/>
          <a:p>
            <a:pPr>
              <a:defRPr/>
            </a:pPr>
            <a:endParaRPr lang="es-CO"/>
          </a:p>
        </c:txPr>
        <c:crossAx val="45063559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800" baseline="0">
          <a:latin typeface="Segoe UI" panose="020B0502040204020203" pitchFamily="34" charset="0"/>
          <a:cs typeface="Segoe UI" panose="020B0502040204020203" pitchFamily="34" charset="0"/>
        </a:defRPr>
      </a:pPr>
      <a:endParaRPr lang="es-CO"/>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47985427739985E-2"/>
          <c:y val="4.1982092663948915E-2"/>
          <c:w val="0.88304598560117631"/>
          <c:h val="0.83716964534746507"/>
        </c:manualLayout>
      </c:layout>
      <c:lineChart>
        <c:grouping val="standard"/>
        <c:varyColors val="0"/>
        <c:ser>
          <c:idx val="0"/>
          <c:order val="0"/>
          <c:tx>
            <c:strRef>
              <c:f>'Transporte aereo'!$G$5</c:f>
              <c:strCache>
                <c:ptCount val="1"/>
                <c:pt idx="0">
                  <c:v>Variación Anual</c:v>
                </c:pt>
              </c:strCache>
            </c:strRef>
          </c:tx>
          <c:spPr>
            <a:ln w="28575" cap="rnd">
              <a:solidFill>
                <a:srgbClr val="7D629E"/>
              </a:solidFill>
              <a:prstDash val="sysDash"/>
              <a:round/>
            </a:ln>
            <a:effectLst/>
          </c:spPr>
          <c:marker>
            <c:symbol val="none"/>
          </c:marker>
          <c:dPt>
            <c:idx val="0"/>
            <c:bubble3D val="0"/>
            <c:extLst>
              <c:ext xmlns:c16="http://schemas.microsoft.com/office/drawing/2014/chart" uri="{C3380CC4-5D6E-409C-BE32-E72D297353CC}">
                <c16:uniqueId val="{00000000-EF50-4E2F-87B7-2918750F66FF}"/>
              </c:ext>
            </c:extLst>
          </c:dPt>
          <c:dLbls>
            <c:dLbl>
              <c:idx val="93"/>
              <c:layout>
                <c:manualLayout>
                  <c:x val="-1.4823293098396471E-4"/>
                  <c:y val="9.8550607029309553E-3"/>
                </c:manualLayout>
              </c:layout>
              <c:spPr>
                <a:noFill/>
                <a:ln>
                  <a:noFill/>
                </a:ln>
                <a:effectLst/>
              </c:spPr>
              <c:txPr>
                <a:bodyPr wrap="square" lIns="38100" tIns="19050" rIns="38100" bIns="19050" anchor="ctr">
                  <a:spAutoFit/>
                </a:bodyPr>
                <a:lstStyle/>
                <a:p>
                  <a:pPr>
                    <a:defRPr b="1"/>
                  </a:pPr>
                  <a:endParaRPr lang="es-CO"/>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50-4E2F-87B7-2918750F66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'Transporte aereo'!$A$6:$B$99</c:f>
              <c:multiLvlStrCache>
                <c:ptCount val="94"/>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lvl>
                <c:lvl>
                  <c:pt idx="0">
                    <c:v>2016</c:v>
                  </c:pt>
                  <c:pt idx="12">
                    <c:v>2017</c:v>
                  </c:pt>
                  <c:pt idx="24">
                    <c:v>2018</c:v>
                  </c:pt>
                  <c:pt idx="36">
                    <c:v>2019</c:v>
                  </c:pt>
                  <c:pt idx="48">
                    <c:v>2020</c:v>
                  </c:pt>
                  <c:pt idx="60">
                    <c:v>2021</c:v>
                  </c:pt>
                  <c:pt idx="72">
                    <c:v>2022</c:v>
                  </c:pt>
                  <c:pt idx="84">
                    <c:v>2023</c:v>
                  </c:pt>
                </c:lvl>
              </c:multiLvlStrCache>
            </c:multiLvlStrRef>
          </c:cat>
          <c:val>
            <c:numRef>
              <c:f>'Transporte aereo'!$G$6:$G$99</c:f>
              <c:numCache>
                <c:formatCode>0.00</c:formatCode>
                <c:ptCount val="94"/>
                <c:pt idx="0">
                  <c:v>7.1</c:v>
                </c:pt>
                <c:pt idx="1">
                  <c:v>6.99</c:v>
                </c:pt>
                <c:pt idx="2">
                  <c:v>6.49</c:v>
                </c:pt>
                <c:pt idx="3">
                  <c:v>7.74</c:v>
                </c:pt>
                <c:pt idx="4">
                  <c:v>12.65</c:v>
                </c:pt>
                <c:pt idx="5">
                  <c:v>13.3</c:v>
                </c:pt>
                <c:pt idx="6">
                  <c:v>12.29</c:v>
                </c:pt>
                <c:pt idx="7">
                  <c:v>7.28</c:v>
                </c:pt>
                <c:pt idx="8">
                  <c:v>3.37</c:v>
                </c:pt>
                <c:pt idx="9">
                  <c:v>-1.26</c:v>
                </c:pt>
                <c:pt idx="10">
                  <c:v>-4.6100000000000003</c:v>
                </c:pt>
                <c:pt idx="11">
                  <c:v>-7.22</c:v>
                </c:pt>
                <c:pt idx="12">
                  <c:v>-4.9000000000000004</c:v>
                </c:pt>
                <c:pt idx="13">
                  <c:v>-5.72</c:v>
                </c:pt>
                <c:pt idx="14">
                  <c:v>-3.02</c:v>
                </c:pt>
                <c:pt idx="15">
                  <c:v>-2.33</c:v>
                </c:pt>
                <c:pt idx="16">
                  <c:v>-1.98</c:v>
                </c:pt>
                <c:pt idx="17">
                  <c:v>-2.62</c:v>
                </c:pt>
                <c:pt idx="18">
                  <c:v>-2.75</c:v>
                </c:pt>
                <c:pt idx="19">
                  <c:v>-1.45</c:v>
                </c:pt>
                <c:pt idx="20">
                  <c:v>-2.06</c:v>
                </c:pt>
                <c:pt idx="21">
                  <c:v>2.21</c:v>
                </c:pt>
                <c:pt idx="22">
                  <c:v>7.9</c:v>
                </c:pt>
                <c:pt idx="23">
                  <c:v>8.84</c:v>
                </c:pt>
                <c:pt idx="24">
                  <c:v>7.16</c:v>
                </c:pt>
                <c:pt idx="25">
                  <c:v>10.59</c:v>
                </c:pt>
                <c:pt idx="26">
                  <c:v>9.57</c:v>
                </c:pt>
                <c:pt idx="27">
                  <c:v>6.97</c:v>
                </c:pt>
                <c:pt idx="28">
                  <c:v>9.91</c:v>
                </c:pt>
                <c:pt idx="29">
                  <c:v>11.59</c:v>
                </c:pt>
                <c:pt idx="30">
                  <c:v>11.23</c:v>
                </c:pt>
                <c:pt idx="31">
                  <c:v>9.43</c:v>
                </c:pt>
                <c:pt idx="32">
                  <c:v>10.79</c:v>
                </c:pt>
                <c:pt idx="33">
                  <c:v>6.18</c:v>
                </c:pt>
                <c:pt idx="34">
                  <c:v>2.5499999999999998</c:v>
                </c:pt>
                <c:pt idx="35">
                  <c:v>2.13</c:v>
                </c:pt>
                <c:pt idx="36">
                  <c:v>-0.09</c:v>
                </c:pt>
                <c:pt idx="37">
                  <c:v>-3.28</c:v>
                </c:pt>
                <c:pt idx="38">
                  <c:v>-4.33</c:v>
                </c:pt>
                <c:pt idx="39">
                  <c:v>-3.24</c:v>
                </c:pt>
                <c:pt idx="40">
                  <c:v>-5.2</c:v>
                </c:pt>
                <c:pt idx="41">
                  <c:v>-2.66</c:v>
                </c:pt>
                <c:pt idx="42">
                  <c:v>-4.08</c:v>
                </c:pt>
                <c:pt idx="43">
                  <c:v>-2.83</c:v>
                </c:pt>
                <c:pt idx="44">
                  <c:v>-3.76</c:v>
                </c:pt>
                <c:pt idx="45">
                  <c:v>0.38</c:v>
                </c:pt>
                <c:pt idx="46">
                  <c:v>3.03</c:v>
                </c:pt>
                <c:pt idx="47">
                  <c:v>5.3</c:v>
                </c:pt>
                <c:pt idx="48">
                  <c:v>2.5099999999999998</c:v>
                </c:pt>
                <c:pt idx="49">
                  <c:v>4.41</c:v>
                </c:pt>
                <c:pt idx="50">
                  <c:v>6.16</c:v>
                </c:pt>
                <c:pt idx="51">
                  <c:v>-1.99</c:v>
                </c:pt>
                <c:pt idx="52">
                  <c:v>-6.82</c:v>
                </c:pt>
                <c:pt idx="53">
                  <c:v>-10.99</c:v>
                </c:pt>
                <c:pt idx="54">
                  <c:v>-7.69</c:v>
                </c:pt>
                <c:pt idx="55">
                  <c:v>-5.24</c:v>
                </c:pt>
                <c:pt idx="56">
                  <c:v>-0.72</c:v>
                </c:pt>
                <c:pt idx="57">
                  <c:v>4.41</c:v>
                </c:pt>
                <c:pt idx="58">
                  <c:v>0.72</c:v>
                </c:pt>
                <c:pt idx="59">
                  <c:v>-8.4</c:v>
                </c:pt>
                <c:pt idx="60">
                  <c:v>-14.61</c:v>
                </c:pt>
                <c:pt idx="61">
                  <c:v>-15.09</c:v>
                </c:pt>
                <c:pt idx="62">
                  <c:v>-12.41</c:v>
                </c:pt>
                <c:pt idx="63">
                  <c:v>-2.29</c:v>
                </c:pt>
                <c:pt idx="64">
                  <c:v>3.13</c:v>
                </c:pt>
                <c:pt idx="65">
                  <c:v>-0.17</c:v>
                </c:pt>
                <c:pt idx="66">
                  <c:v>1.03</c:v>
                </c:pt>
                <c:pt idx="67">
                  <c:v>-0.45</c:v>
                </c:pt>
                <c:pt idx="68">
                  <c:v>-3.3</c:v>
                </c:pt>
                <c:pt idx="69">
                  <c:v>-8.44</c:v>
                </c:pt>
                <c:pt idx="70">
                  <c:v>2.2999999999999998</c:v>
                </c:pt>
                <c:pt idx="71">
                  <c:v>3.12</c:v>
                </c:pt>
                <c:pt idx="72">
                  <c:v>8.4499999999999993</c:v>
                </c:pt>
                <c:pt idx="73">
                  <c:v>9.15</c:v>
                </c:pt>
                <c:pt idx="74">
                  <c:v>0.22</c:v>
                </c:pt>
                <c:pt idx="75">
                  <c:v>9.73</c:v>
                </c:pt>
                <c:pt idx="76">
                  <c:v>7.67</c:v>
                </c:pt>
                <c:pt idx="77">
                  <c:v>23.68</c:v>
                </c:pt>
                <c:pt idx="78">
                  <c:v>23.156132882544913</c:v>
                </c:pt>
                <c:pt idx="79">
                  <c:v>22.93</c:v>
                </c:pt>
                <c:pt idx="80">
                  <c:v>29.67</c:v>
                </c:pt>
                <c:pt idx="81">
                  <c:v>33.227636263461612</c:v>
                </c:pt>
                <c:pt idx="82">
                  <c:v>34.226086890432633</c:v>
                </c:pt>
                <c:pt idx="83">
                  <c:v>27.750806063839693</c:v>
                </c:pt>
                <c:pt idx="84">
                  <c:v>37.558409262137943</c:v>
                </c:pt>
                <c:pt idx="85">
                  <c:v>42.842770643756779</c:v>
                </c:pt>
                <c:pt idx="86">
                  <c:v>39.646590047847404</c:v>
                </c:pt>
                <c:pt idx="87">
                  <c:v>27.106341011369846</c:v>
                </c:pt>
                <c:pt idx="88">
                  <c:v>29.39945627891715</c:v>
                </c:pt>
                <c:pt idx="89">
                  <c:v>9.9825014855647396</c:v>
                </c:pt>
                <c:pt idx="90">
                  <c:v>3.592674662986131</c:v>
                </c:pt>
                <c:pt idx="91">
                  <c:v>1.3039607872902679</c:v>
                </c:pt>
                <c:pt idx="92">
                  <c:v>-3.5831091630883836</c:v>
                </c:pt>
                <c:pt idx="93">
                  <c:v>-3.7480123606364142</c:v>
                </c:pt>
              </c:numCache>
            </c:numRef>
          </c:val>
          <c:smooth val="1"/>
          <c:extLst>
            <c:ext xmlns:c16="http://schemas.microsoft.com/office/drawing/2014/chart" uri="{C3380CC4-5D6E-409C-BE32-E72D297353CC}">
              <c16:uniqueId val="{00000001-EF50-4E2F-87B7-2918750F66FF}"/>
            </c:ext>
          </c:extLst>
        </c:ser>
        <c:dLbls>
          <c:showLegendKey val="0"/>
          <c:showVal val="0"/>
          <c:showCatName val="0"/>
          <c:showSerName val="0"/>
          <c:showPercent val="0"/>
          <c:showBubbleSize val="0"/>
        </c:dLbls>
        <c:smooth val="0"/>
        <c:axId val="241821680"/>
        <c:axId val="241827168"/>
      </c:lineChart>
      <c:catAx>
        <c:axId val="241821680"/>
        <c:scaling>
          <c:orientation val="minMax"/>
        </c:scaling>
        <c:delete val="0"/>
        <c:axPos val="b"/>
        <c:title>
          <c:tx>
            <c:rich>
              <a:bodyPr rot="-5400000"/>
              <a:lstStyle/>
              <a:p>
                <a:pPr>
                  <a:defRPr/>
                </a:pPr>
                <a:r>
                  <a:rPr lang="es-CO"/>
                  <a:t>Variación %</a:t>
                </a:r>
              </a:p>
            </c:rich>
          </c:tx>
          <c:layout>
            <c:manualLayout>
              <c:xMode val="edge"/>
              <c:yMode val="edge"/>
              <c:x val="4.8412421391267179E-3"/>
              <c:y val="0.44366158492580698"/>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vert="horz"/>
          <a:lstStyle/>
          <a:p>
            <a:pPr>
              <a:defRPr sz="700"/>
            </a:pPr>
            <a:endParaRPr lang="es-CO"/>
          </a:p>
        </c:txPr>
        <c:crossAx val="241827168"/>
        <c:crosses val="autoZero"/>
        <c:auto val="1"/>
        <c:lblAlgn val="ctr"/>
        <c:lblOffset val="100"/>
        <c:tickLblSkip val="1"/>
        <c:tickMarkSkip val="1"/>
        <c:noMultiLvlLbl val="0"/>
      </c:catAx>
      <c:valAx>
        <c:axId val="241827168"/>
        <c:scaling>
          <c:orientation val="minMax"/>
        </c:scaling>
        <c:delete val="0"/>
        <c:axPos val="l"/>
        <c:numFmt formatCode="0.00" sourceLinked="1"/>
        <c:majorTickMark val="none"/>
        <c:minorTickMark val="none"/>
        <c:tickLblPos val="nextTo"/>
        <c:spPr>
          <a:noFill/>
          <a:ln>
            <a:noFill/>
          </a:ln>
          <a:effectLst/>
        </c:spPr>
        <c:txPr>
          <a:bodyPr rot="-60000000" vert="horz"/>
          <a:lstStyle/>
          <a:p>
            <a:pPr>
              <a:defRPr/>
            </a:pPr>
            <a:endParaRPr lang="es-CO"/>
          </a:p>
        </c:txPr>
        <c:crossAx val="24182168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800" baseline="0">
          <a:latin typeface="Segoe UI" panose="020B0502040204020203" pitchFamily="34" charset="0"/>
          <a:cs typeface="Segoe UI" panose="020B0502040204020203" pitchFamily="34" charset="0"/>
        </a:defRPr>
      </a:pPr>
      <a:endParaRPr lang="es-CO"/>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473975706583826E-2"/>
          <c:y val="6.8505192541916088E-2"/>
          <c:w val="0.94709990498642938"/>
          <c:h val="0.55328348104382075"/>
        </c:manualLayout>
      </c:layout>
      <c:lineChart>
        <c:grouping val="standard"/>
        <c:varyColors val="0"/>
        <c:ser>
          <c:idx val="1"/>
          <c:order val="0"/>
          <c:spPr>
            <a:ln w="12700" cap="rnd">
              <a:solidFill>
                <a:schemeClr val="accent2"/>
              </a:solidFill>
              <a:prstDash val="sysDash"/>
              <a:round/>
            </a:ln>
            <a:effectLst/>
          </c:spPr>
          <c:marker>
            <c:symbol val="none"/>
          </c:marker>
          <c:dPt>
            <c:idx val="0"/>
            <c:marker>
              <c:symbol val="none"/>
            </c:marker>
            <c:bubble3D val="0"/>
            <c:extLst>
              <c:ext xmlns:c16="http://schemas.microsoft.com/office/drawing/2014/chart" uri="{C3380CC4-5D6E-409C-BE32-E72D297353CC}">
                <c16:uniqueId val="{00000000-D4FE-4F55-96C8-2A71BDA9F5D9}"/>
              </c:ext>
            </c:extLst>
          </c:dPt>
          <c:dPt>
            <c:idx val="1"/>
            <c:marker>
              <c:symbol val="none"/>
            </c:marker>
            <c:bubble3D val="0"/>
            <c:extLst>
              <c:ext xmlns:c16="http://schemas.microsoft.com/office/drawing/2014/chart" uri="{C3380CC4-5D6E-409C-BE32-E72D297353CC}">
                <c16:uniqueId val="{00000001-D4FE-4F55-96C8-2A71BDA9F5D9}"/>
              </c:ext>
            </c:extLst>
          </c:dPt>
          <c:dPt>
            <c:idx val="2"/>
            <c:marker>
              <c:symbol val="none"/>
            </c:marker>
            <c:bubble3D val="0"/>
            <c:extLst>
              <c:ext xmlns:c16="http://schemas.microsoft.com/office/drawing/2014/chart" uri="{C3380CC4-5D6E-409C-BE32-E72D297353CC}">
                <c16:uniqueId val="{00000002-D4FE-4F55-96C8-2A71BDA9F5D9}"/>
              </c:ext>
            </c:extLst>
          </c:dPt>
          <c:dPt>
            <c:idx val="3"/>
            <c:marker>
              <c:symbol val="none"/>
            </c:marker>
            <c:bubble3D val="0"/>
            <c:extLst>
              <c:ext xmlns:c16="http://schemas.microsoft.com/office/drawing/2014/chart" uri="{C3380CC4-5D6E-409C-BE32-E72D297353CC}">
                <c16:uniqueId val="{00000003-D4FE-4F55-96C8-2A71BDA9F5D9}"/>
              </c:ext>
            </c:extLst>
          </c:dPt>
          <c:dPt>
            <c:idx val="4"/>
            <c:marker>
              <c:symbol val="none"/>
            </c:marker>
            <c:bubble3D val="0"/>
            <c:extLst>
              <c:ext xmlns:c16="http://schemas.microsoft.com/office/drawing/2014/chart" uri="{C3380CC4-5D6E-409C-BE32-E72D297353CC}">
                <c16:uniqueId val="{00000004-D4FE-4F55-96C8-2A71BDA9F5D9}"/>
              </c:ext>
            </c:extLst>
          </c:dPt>
          <c:dPt>
            <c:idx val="5"/>
            <c:marker>
              <c:symbol val="none"/>
            </c:marker>
            <c:bubble3D val="0"/>
            <c:extLst>
              <c:ext xmlns:c16="http://schemas.microsoft.com/office/drawing/2014/chart" uri="{C3380CC4-5D6E-409C-BE32-E72D297353CC}">
                <c16:uniqueId val="{00000005-D4FE-4F55-96C8-2A71BDA9F5D9}"/>
              </c:ext>
            </c:extLst>
          </c:dPt>
          <c:dPt>
            <c:idx val="6"/>
            <c:marker>
              <c:symbol val="none"/>
            </c:marker>
            <c:bubble3D val="0"/>
            <c:extLst>
              <c:ext xmlns:c16="http://schemas.microsoft.com/office/drawing/2014/chart" uri="{C3380CC4-5D6E-409C-BE32-E72D297353CC}">
                <c16:uniqueId val="{00000006-D4FE-4F55-96C8-2A71BDA9F5D9}"/>
              </c:ext>
            </c:extLst>
          </c:dPt>
          <c:dPt>
            <c:idx val="7"/>
            <c:marker>
              <c:symbol val="none"/>
            </c:marker>
            <c:bubble3D val="0"/>
            <c:extLst>
              <c:ext xmlns:c16="http://schemas.microsoft.com/office/drawing/2014/chart" uri="{C3380CC4-5D6E-409C-BE32-E72D297353CC}">
                <c16:uniqueId val="{00000007-D4FE-4F55-96C8-2A71BDA9F5D9}"/>
              </c:ext>
            </c:extLst>
          </c:dPt>
          <c:dPt>
            <c:idx val="8"/>
            <c:marker>
              <c:symbol val="none"/>
            </c:marker>
            <c:bubble3D val="0"/>
            <c:extLst>
              <c:ext xmlns:c16="http://schemas.microsoft.com/office/drawing/2014/chart" uri="{C3380CC4-5D6E-409C-BE32-E72D297353CC}">
                <c16:uniqueId val="{00000008-D4FE-4F55-96C8-2A71BDA9F5D9}"/>
              </c:ext>
            </c:extLst>
          </c:dPt>
          <c:dPt>
            <c:idx val="9"/>
            <c:marker>
              <c:symbol val="none"/>
            </c:marker>
            <c:bubble3D val="0"/>
            <c:spPr>
              <a:ln w="12700" cap="rnd">
                <a:solidFill>
                  <a:schemeClr val="accent2"/>
                </a:solidFill>
                <a:prstDash val="sysDash"/>
                <a:round/>
              </a:ln>
              <a:effectLst/>
            </c:spPr>
            <c:extLst>
              <c:ext xmlns:c16="http://schemas.microsoft.com/office/drawing/2014/chart" uri="{C3380CC4-5D6E-409C-BE32-E72D297353CC}">
                <c16:uniqueId val="{0000000A-D4FE-4F55-96C8-2A71BDA9F5D9}"/>
              </c:ext>
            </c:extLst>
          </c:dPt>
          <c:dPt>
            <c:idx val="10"/>
            <c:marker>
              <c:symbol val="none"/>
            </c:marker>
            <c:bubble3D val="0"/>
            <c:extLst>
              <c:ext xmlns:c16="http://schemas.microsoft.com/office/drawing/2014/chart" uri="{C3380CC4-5D6E-409C-BE32-E72D297353CC}">
                <c16:uniqueId val="{0000000B-D4FE-4F55-96C8-2A71BDA9F5D9}"/>
              </c:ext>
            </c:extLst>
          </c:dPt>
          <c:dPt>
            <c:idx val="11"/>
            <c:marker>
              <c:symbol val="none"/>
            </c:marker>
            <c:bubble3D val="0"/>
            <c:extLst>
              <c:ext xmlns:c16="http://schemas.microsoft.com/office/drawing/2014/chart" uri="{C3380CC4-5D6E-409C-BE32-E72D297353CC}">
                <c16:uniqueId val="{0000000C-D4FE-4F55-96C8-2A71BDA9F5D9}"/>
              </c:ext>
            </c:extLst>
          </c:dPt>
          <c:dPt>
            <c:idx val="12"/>
            <c:marker>
              <c:symbol val="none"/>
            </c:marker>
            <c:bubble3D val="0"/>
            <c:extLst>
              <c:ext xmlns:c16="http://schemas.microsoft.com/office/drawing/2014/chart" uri="{C3380CC4-5D6E-409C-BE32-E72D297353CC}">
                <c16:uniqueId val="{0000000D-D4FE-4F55-96C8-2A71BDA9F5D9}"/>
              </c:ext>
            </c:extLst>
          </c:dPt>
          <c:dPt>
            <c:idx val="13"/>
            <c:marker>
              <c:symbol val="none"/>
            </c:marker>
            <c:bubble3D val="0"/>
            <c:extLst>
              <c:ext xmlns:c16="http://schemas.microsoft.com/office/drawing/2014/chart" uri="{C3380CC4-5D6E-409C-BE32-E72D297353CC}">
                <c16:uniqueId val="{0000000E-D4FE-4F55-96C8-2A71BDA9F5D9}"/>
              </c:ext>
            </c:extLst>
          </c:dPt>
          <c:dPt>
            <c:idx val="14"/>
            <c:marker>
              <c:symbol val="none"/>
            </c:marker>
            <c:bubble3D val="0"/>
            <c:extLst>
              <c:ext xmlns:c16="http://schemas.microsoft.com/office/drawing/2014/chart" uri="{C3380CC4-5D6E-409C-BE32-E72D297353CC}">
                <c16:uniqueId val="{0000000F-D4FE-4F55-96C8-2A71BDA9F5D9}"/>
              </c:ext>
            </c:extLst>
          </c:dPt>
          <c:dPt>
            <c:idx val="15"/>
            <c:marker>
              <c:symbol val="none"/>
            </c:marker>
            <c:bubble3D val="0"/>
            <c:extLst>
              <c:ext xmlns:c16="http://schemas.microsoft.com/office/drawing/2014/chart" uri="{C3380CC4-5D6E-409C-BE32-E72D297353CC}">
                <c16:uniqueId val="{00000010-D4FE-4F55-96C8-2A71BDA9F5D9}"/>
              </c:ext>
            </c:extLst>
          </c:dPt>
          <c:dPt>
            <c:idx val="16"/>
            <c:marker>
              <c:symbol val="none"/>
            </c:marker>
            <c:bubble3D val="0"/>
            <c:extLst>
              <c:ext xmlns:c16="http://schemas.microsoft.com/office/drawing/2014/chart" uri="{C3380CC4-5D6E-409C-BE32-E72D297353CC}">
                <c16:uniqueId val="{00000011-D4FE-4F55-96C8-2A71BDA9F5D9}"/>
              </c:ext>
            </c:extLst>
          </c:dPt>
          <c:dPt>
            <c:idx val="17"/>
            <c:marker>
              <c:symbol val="none"/>
            </c:marker>
            <c:bubble3D val="0"/>
            <c:extLst>
              <c:ext xmlns:c16="http://schemas.microsoft.com/office/drawing/2014/chart" uri="{C3380CC4-5D6E-409C-BE32-E72D297353CC}">
                <c16:uniqueId val="{00000012-D4FE-4F55-96C8-2A71BDA9F5D9}"/>
              </c:ext>
            </c:extLst>
          </c:dPt>
          <c:dPt>
            <c:idx val="18"/>
            <c:marker>
              <c:symbol val="none"/>
            </c:marker>
            <c:bubble3D val="0"/>
            <c:extLst>
              <c:ext xmlns:c16="http://schemas.microsoft.com/office/drawing/2014/chart" uri="{C3380CC4-5D6E-409C-BE32-E72D297353CC}">
                <c16:uniqueId val="{00000013-D4FE-4F55-96C8-2A71BDA9F5D9}"/>
              </c:ext>
            </c:extLst>
          </c:dPt>
          <c:dPt>
            <c:idx val="19"/>
            <c:marker>
              <c:symbol val="none"/>
            </c:marker>
            <c:bubble3D val="0"/>
            <c:extLst>
              <c:ext xmlns:c16="http://schemas.microsoft.com/office/drawing/2014/chart" uri="{C3380CC4-5D6E-409C-BE32-E72D297353CC}">
                <c16:uniqueId val="{00000014-D4FE-4F55-96C8-2A71BDA9F5D9}"/>
              </c:ext>
            </c:extLst>
          </c:dPt>
          <c:dPt>
            <c:idx val="20"/>
            <c:marker>
              <c:symbol val="none"/>
            </c:marker>
            <c:bubble3D val="0"/>
            <c:extLst>
              <c:ext xmlns:c16="http://schemas.microsoft.com/office/drawing/2014/chart" uri="{C3380CC4-5D6E-409C-BE32-E72D297353CC}">
                <c16:uniqueId val="{00000015-D4FE-4F55-96C8-2A71BDA9F5D9}"/>
              </c:ext>
            </c:extLst>
          </c:dPt>
          <c:dPt>
            <c:idx val="21"/>
            <c:marker>
              <c:symbol val="none"/>
            </c:marker>
            <c:bubble3D val="0"/>
            <c:spPr>
              <a:ln w="12700" cap="rnd">
                <a:solidFill>
                  <a:schemeClr val="accent2"/>
                </a:solidFill>
                <a:prstDash val="sysDash"/>
                <a:round/>
              </a:ln>
              <a:effectLst/>
            </c:spPr>
            <c:extLst>
              <c:ext xmlns:c16="http://schemas.microsoft.com/office/drawing/2014/chart" uri="{C3380CC4-5D6E-409C-BE32-E72D297353CC}">
                <c16:uniqueId val="{00000017-D4FE-4F55-96C8-2A71BDA9F5D9}"/>
              </c:ext>
            </c:extLst>
          </c:dPt>
          <c:dPt>
            <c:idx val="22"/>
            <c:marker>
              <c:symbol val="none"/>
            </c:marker>
            <c:bubble3D val="0"/>
            <c:extLst>
              <c:ext xmlns:c16="http://schemas.microsoft.com/office/drawing/2014/chart" uri="{C3380CC4-5D6E-409C-BE32-E72D297353CC}">
                <c16:uniqueId val="{00000018-D4FE-4F55-96C8-2A71BDA9F5D9}"/>
              </c:ext>
            </c:extLst>
          </c:dPt>
          <c:dPt>
            <c:idx val="23"/>
            <c:marker>
              <c:symbol val="none"/>
            </c:marker>
            <c:bubble3D val="0"/>
            <c:extLst>
              <c:ext xmlns:c16="http://schemas.microsoft.com/office/drawing/2014/chart" uri="{C3380CC4-5D6E-409C-BE32-E72D297353CC}">
                <c16:uniqueId val="{00000019-D4FE-4F55-96C8-2A71BDA9F5D9}"/>
              </c:ext>
            </c:extLst>
          </c:dPt>
          <c:dPt>
            <c:idx val="24"/>
            <c:marker>
              <c:symbol val="none"/>
            </c:marker>
            <c:bubble3D val="0"/>
            <c:extLst>
              <c:ext xmlns:c16="http://schemas.microsoft.com/office/drawing/2014/chart" uri="{C3380CC4-5D6E-409C-BE32-E72D297353CC}">
                <c16:uniqueId val="{0000001A-D4FE-4F55-96C8-2A71BDA9F5D9}"/>
              </c:ext>
            </c:extLst>
          </c:dPt>
          <c:dPt>
            <c:idx val="25"/>
            <c:marker>
              <c:symbol val="none"/>
            </c:marker>
            <c:bubble3D val="0"/>
            <c:extLst>
              <c:ext xmlns:c16="http://schemas.microsoft.com/office/drawing/2014/chart" uri="{C3380CC4-5D6E-409C-BE32-E72D297353CC}">
                <c16:uniqueId val="{0000001B-D4FE-4F55-96C8-2A71BDA9F5D9}"/>
              </c:ext>
            </c:extLst>
          </c:dPt>
          <c:dPt>
            <c:idx val="26"/>
            <c:marker>
              <c:symbol val="none"/>
            </c:marker>
            <c:bubble3D val="0"/>
            <c:extLst>
              <c:ext xmlns:c16="http://schemas.microsoft.com/office/drawing/2014/chart" uri="{C3380CC4-5D6E-409C-BE32-E72D297353CC}">
                <c16:uniqueId val="{0000001C-D4FE-4F55-96C8-2A71BDA9F5D9}"/>
              </c:ext>
            </c:extLst>
          </c:dPt>
          <c:dPt>
            <c:idx val="27"/>
            <c:marker>
              <c:symbol val="none"/>
            </c:marker>
            <c:bubble3D val="0"/>
            <c:extLst>
              <c:ext xmlns:c16="http://schemas.microsoft.com/office/drawing/2014/chart" uri="{C3380CC4-5D6E-409C-BE32-E72D297353CC}">
                <c16:uniqueId val="{0000001D-D4FE-4F55-96C8-2A71BDA9F5D9}"/>
              </c:ext>
            </c:extLst>
          </c:dPt>
          <c:dPt>
            <c:idx val="28"/>
            <c:marker>
              <c:symbol val="none"/>
            </c:marker>
            <c:bubble3D val="0"/>
            <c:extLst>
              <c:ext xmlns:c16="http://schemas.microsoft.com/office/drawing/2014/chart" uri="{C3380CC4-5D6E-409C-BE32-E72D297353CC}">
                <c16:uniqueId val="{0000001E-D4FE-4F55-96C8-2A71BDA9F5D9}"/>
              </c:ext>
            </c:extLst>
          </c:dPt>
          <c:dPt>
            <c:idx val="29"/>
            <c:marker>
              <c:symbol val="none"/>
            </c:marker>
            <c:bubble3D val="0"/>
            <c:spPr>
              <a:ln w="12700" cap="rnd">
                <a:solidFill>
                  <a:schemeClr val="accent2"/>
                </a:solidFill>
                <a:prstDash val="sysDash"/>
                <a:round/>
              </a:ln>
              <a:effectLst/>
            </c:spPr>
            <c:extLst>
              <c:ext xmlns:c16="http://schemas.microsoft.com/office/drawing/2014/chart" uri="{C3380CC4-5D6E-409C-BE32-E72D297353CC}">
                <c16:uniqueId val="{00000020-D4FE-4F55-96C8-2A71BDA9F5D9}"/>
              </c:ext>
            </c:extLst>
          </c:dPt>
          <c:dPt>
            <c:idx val="30"/>
            <c:marker>
              <c:symbol val="none"/>
            </c:marker>
            <c:bubble3D val="0"/>
            <c:extLst>
              <c:ext xmlns:c16="http://schemas.microsoft.com/office/drawing/2014/chart" uri="{C3380CC4-5D6E-409C-BE32-E72D297353CC}">
                <c16:uniqueId val="{00000021-D4FE-4F55-96C8-2A71BDA9F5D9}"/>
              </c:ext>
            </c:extLst>
          </c:dPt>
          <c:dPt>
            <c:idx val="31"/>
            <c:marker>
              <c:symbol val="none"/>
            </c:marker>
            <c:bubble3D val="0"/>
            <c:extLst>
              <c:ext xmlns:c16="http://schemas.microsoft.com/office/drawing/2014/chart" uri="{C3380CC4-5D6E-409C-BE32-E72D297353CC}">
                <c16:uniqueId val="{00000022-D4FE-4F55-96C8-2A71BDA9F5D9}"/>
              </c:ext>
            </c:extLst>
          </c:dPt>
          <c:dPt>
            <c:idx val="32"/>
            <c:marker>
              <c:symbol val="none"/>
            </c:marker>
            <c:bubble3D val="0"/>
            <c:extLst>
              <c:ext xmlns:c16="http://schemas.microsoft.com/office/drawing/2014/chart" uri="{C3380CC4-5D6E-409C-BE32-E72D297353CC}">
                <c16:uniqueId val="{00000023-D4FE-4F55-96C8-2A71BDA9F5D9}"/>
              </c:ext>
            </c:extLst>
          </c:dPt>
          <c:dPt>
            <c:idx val="33"/>
            <c:marker>
              <c:symbol val="none"/>
            </c:marker>
            <c:bubble3D val="0"/>
            <c:spPr>
              <a:ln w="12700" cap="rnd">
                <a:solidFill>
                  <a:schemeClr val="accent2"/>
                </a:solidFill>
                <a:prstDash val="sysDash"/>
                <a:round/>
              </a:ln>
              <a:effectLst/>
            </c:spPr>
            <c:extLst>
              <c:ext xmlns:c16="http://schemas.microsoft.com/office/drawing/2014/chart" uri="{C3380CC4-5D6E-409C-BE32-E72D297353CC}">
                <c16:uniqueId val="{00000025-D4FE-4F55-96C8-2A71BDA9F5D9}"/>
              </c:ext>
            </c:extLst>
          </c:dPt>
          <c:dPt>
            <c:idx val="34"/>
            <c:marker>
              <c:symbol val="none"/>
            </c:marker>
            <c:bubble3D val="0"/>
            <c:extLst>
              <c:ext xmlns:c16="http://schemas.microsoft.com/office/drawing/2014/chart" uri="{C3380CC4-5D6E-409C-BE32-E72D297353CC}">
                <c16:uniqueId val="{00000026-D4FE-4F55-96C8-2A71BDA9F5D9}"/>
              </c:ext>
            </c:extLst>
          </c:dPt>
          <c:dPt>
            <c:idx val="35"/>
            <c:marker>
              <c:symbol val="none"/>
            </c:marker>
            <c:bubble3D val="0"/>
            <c:extLst>
              <c:ext xmlns:c16="http://schemas.microsoft.com/office/drawing/2014/chart" uri="{C3380CC4-5D6E-409C-BE32-E72D297353CC}">
                <c16:uniqueId val="{00000027-D4FE-4F55-96C8-2A71BDA9F5D9}"/>
              </c:ext>
            </c:extLst>
          </c:dPt>
          <c:dPt>
            <c:idx val="36"/>
            <c:marker>
              <c:symbol val="none"/>
            </c:marker>
            <c:bubble3D val="0"/>
            <c:extLst>
              <c:ext xmlns:c16="http://schemas.microsoft.com/office/drawing/2014/chart" uri="{C3380CC4-5D6E-409C-BE32-E72D297353CC}">
                <c16:uniqueId val="{00000028-D4FE-4F55-96C8-2A71BDA9F5D9}"/>
              </c:ext>
            </c:extLst>
          </c:dPt>
          <c:dPt>
            <c:idx val="37"/>
            <c:marker>
              <c:symbol val="none"/>
            </c:marker>
            <c:bubble3D val="0"/>
            <c:extLst>
              <c:ext xmlns:c16="http://schemas.microsoft.com/office/drawing/2014/chart" uri="{C3380CC4-5D6E-409C-BE32-E72D297353CC}">
                <c16:uniqueId val="{00000029-D4FE-4F55-96C8-2A71BDA9F5D9}"/>
              </c:ext>
            </c:extLst>
          </c:dPt>
          <c:dPt>
            <c:idx val="38"/>
            <c:marker>
              <c:symbol val="none"/>
            </c:marker>
            <c:bubble3D val="0"/>
            <c:extLst>
              <c:ext xmlns:c16="http://schemas.microsoft.com/office/drawing/2014/chart" uri="{C3380CC4-5D6E-409C-BE32-E72D297353CC}">
                <c16:uniqueId val="{0000002A-D4FE-4F55-96C8-2A71BDA9F5D9}"/>
              </c:ext>
            </c:extLst>
          </c:dPt>
          <c:dPt>
            <c:idx val="39"/>
            <c:marker>
              <c:symbol val="none"/>
            </c:marker>
            <c:bubble3D val="0"/>
            <c:extLst>
              <c:ext xmlns:c16="http://schemas.microsoft.com/office/drawing/2014/chart" uri="{C3380CC4-5D6E-409C-BE32-E72D297353CC}">
                <c16:uniqueId val="{0000002B-D4FE-4F55-96C8-2A71BDA9F5D9}"/>
              </c:ext>
            </c:extLst>
          </c:dPt>
          <c:dPt>
            <c:idx val="40"/>
            <c:marker>
              <c:symbol val="none"/>
            </c:marker>
            <c:bubble3D val="0"/>
            <c:extLst>
              <c:ext xmlns:c16="http://schemas.microsoft.com/office/drawing/2014/chart" uri="{C3380CC4-5D6E-409C-BE32-E72D297353CC}">
                <c16:uniqueId val="{0000002C-D4FE-4F55-96C8-2A71BDA9F5D9}"/>
              </c:ext>
            </c:extLst>
          </c:dPt>
          <c:dPt>
            <c:idx val="41"/>
            <c:marker>
              <c:symbol val="none"/>
            </c:marker>
            <c:bubble3D val="0"/>
            <c:extLst>
              <c:ext xmlns:c16="http://schemas.microsoft.com/office/drawing/2014/chart" uri="{C3380CC4-5D6E-409C-BE32-E72D297353CC}">
                <c16:uniqueId val="{0000002D-D4FE-4F55-96C8-2A71BDA9F5D9}"/>
              </c:ext>
            </c:extLst>
          </c:dPt>
          <c:dPt>
            <c:idx val="42"/>
            <c:marker>
              <c:symbol val="none"/>
            </c:marker>
            <c:bubble3D val="0"/>
            <c:extLst>
              <c:ext xmlns:c16="http://schemas.microsoft.com/office/drawing/2014/chart" uri="{C3380CC4-5D6E-409C-BE32-E72D297353CC}">
                <c16:uniqueId val="{0000002E-D4FE-4F55-96C8-2A71BDA9F5D9}"/>
              </c:ext>
            </c:extLst>
          </c:dPt>
          <c:dPt>
            <c:idx val="43"/>
            <c:marker>
              <c:symbol val="none"/>
            </c:marker>
            <c:bubble3D val="0"/>
            <c:extLst>
              <c:ext xmlns:c16="http://schemas.microsoft.com/office/drawing/2014/chart" uri="{C3380CC4-5D6E-409C-BE32-E72D297353CC}">
                <c16:uniqueId val="{0000002F-D4FE-4F55-96C8-2A71BDA9F5D9}"/>
              </c:ext>
            </c:extLst>
          </c:dPt>
          <c:dPt>
            <c:idx val="44"/>
            <c:marker>
              <c:symbol val="none"/>
            </c:marker>
            <c:bubble3D val="0"/>
            <c:extLst>
              <c:ext xmlns:c16="http://schemas.microsoft.com/office/drawing/2014/chart" uri="{C3380CC4-5D6E-409C-BE32-E72D297353CC}">
                <c16:uniqueId val="{00000030-D4FE-4F55-96C8-2A71BDA9F5D9}"/>
              </c:ext>
            </c:extLst>
          </c:dPt>
          <c:dPt>
            <c:idx val="45"/>
            <c:marker>
              <c:symbol val="none"/>
            </c:marker>
            <c:bubble3D val="0"/>
            <c:spPr>
              <a:ln w="12700" cap="rnd">
                <a:solidFill>
                  <a:schemeClr val="accent2"/>
                </a:solidFill>
                <a:prstDash val="sysDash"/>
                <a:round/>
              </a:ln>
              <a:effectLst/>
            </c:spPr>
            <c:extLst>
              <c:ext xmlns:c16="http://schemas.microsoft.com/office/drawing/2014/chart" uri="{C3380CC4-5D6E-409C-BE32-E72D297353CC}">
                <c16:uniqueId val="{00000032-D4FE-4F55-96C8-2A71BDA9F5D9}"/>
              </c:ext>
            </c:extLst>
          </c:dPt>
          <c:dPt>
            <c:idx val="46"/>
            <c:marker>
              <c:symbol val="none"/>
            </c:marker>
            <c:bubble3D val="0"/>
            <c:extLst>
              <c:ext xmlns:c16="http://schemas.microsoft.com/office/drawing/2014/chart" uri="{C3380CC4-5D6E-409C-BE32-E72D297353CC}">
                <c16:uniqueId val="{00000033-D4FE-4F55-96C8-2A71BDA9F5D9}"/>
              </c:ext>
            </c:extLst>
          </c:dPt>
          <c:dPt>
            <c:idx val="47"/>
            <c:marker>
              <c:symbol val="none"/>
            </c:marker>
            <c:bubble3D val="0"/>
            <c:extLst>
              <c:ext xmlns:c16="http://schemas.microsoft.com/office/drawing/2014/chart" uri="{C3380CC4-5D6E-409C-BE32-E72D297353CC}">
                <c16:uniqueId val="{00000034-D4FE-4F55-96C8-2A71BDA9F5D9}"/>
              </c:ext>
            </c:extLst>
          </c:dPt>
          <c:dPt>
            <c:idx val="48"/>
            <c:marker>
              <c:symbol val="none"/>
            </c:marker>
            <c:bubble3D val="0"/>
            <c:extLst>
              <c:ext xmlns:c16="http://schemas.microsoft.com/office/drawing/2014/chart" uri="{C3380CC4-5D6E-409C-BE32-E72D297353CC}">
                <c16:uniqueId val="{00000035-D4FE-4F55-96C8-2A71BDA9F5D9}"/>
              </c:ext>
            </c:extLst>
          </c:dPt>
          <c:dPt>
            <c:idx val="49"/>
            <c:marker>
              <c:symbol val="none"/>
            </c:marker>
            <c:bubble3D val="0"/>
            <c:extLst>
              <c:ext xmlns:c16="http://schemas.microsoft.com/office/drawing/2014/chart" uri="{C3380CC4-5D6E-409C-BE32-E72D297353CC}">
                <c16:uniqueId val="{00000036-D4FE-4F55-96C8-2A71BDA9F5D9}"/>
              </c:ext>
            </c:extLst>
          </c:dPt>
          <c:dPt>
            <c:idx val="50"/>
            <c:marker>
              <c:symbol val="none"/>
            </c:marker>
            <c:bubble3D val="0"/>
            <c:extLst>
              <c:ext xmlns:c16="http://schemas.microsoft.com/office/drawing/2014/chart" uri="{C3380CC4-5D6E-409C-BE32-E72D297353CC}">
                <c16:uniqueId val="{00000037-D4FE-4F55-96C8-2A71BDA9F5D9}"/>
              </c:ext>
            </c:extLst>
          </c:dPt>
          <c:dPt>
            <c:idx val="51"/>
            <c:marker>
              <c:symbol val="none"/>
            </c:marker>
            <c:bubble3D val="0"/>
            <c:extLst>
              <c:ext xmlns:c16="http://schemas.microsoft.com/office/drawing/2014/chart" uri="{C3380CC4-5D6E-409C-BE32-E72D297353CC}">
                <c16:uniqueId val="{00000038-D4FE-4F55-96C8-2A71BDA9F5D9}"/>
              </c:ext>
            </c:extLst>
          </c:dPt>
          <c:dPt>
            <c:idx val="52"/>
            <c:marker>
              <c:symbol val="none"/>
            </c:marker>
            <c:bubble3D val="0"/>
            <c:extLst>
              <c:ext xmlns:c16="http://schemas.microsoft.com/office/drawing/2014/chart" uri="{C3380CC4-5D6E-409C-BE32-E72D297353CC}">
                <c16:uniqueId val="{00000039-D4FE-4F55-96C8-2A71BDA9F5D9}"/>
              </c:ext>
            </c:extLst>
          </c:dPt>
          <c:dPt>
            <c:idx val="53"/>
            <c:marker>
              <c:symbol val="none"/>
            </c:marker>
            <c:bubble3D val="0"/>
            <c:extLst>
              <c:ext xmlns:c16="http://schemas.microsoft.com/office/drawing/2014/chart" uri="{C3380CC4-5D6E-409C-BE32-E72D297353CC}">
                <c16:uniqueId val="{0000003A-D4FE-4F55-96C8-2A71BDA9F5D9}"/>
              </c:ext>
            </c:extLst>
          </c:dPt>
          <c:dPt>
            <c:idx val="54"/>
            <c:marker>
              <c:symbol val="none"/>
            </c:marker>
            <c:bubble3D val="0"/>
            <c:extLst>
              <c:ext xmlns:c16="http://schemas.microsoft.com/office/drawing/2014/chart" uri="{C3380CC4-5D6E-409C-BE32-E72D297353CC}">
                <c16:uniqueId val="{0000003B-D4FE-4F55-96C8-2A71BDA9F5D9}"/>
              </c:ext>
            </c:extLst>
          </c:dPt>
          <c:dPt>
            <c:idx val="55"/>
            <c:marker>
              <c:symbol val="none"/>
            </c:marker>
            <c:bubble3D val="0"/>
            <c:extLst>
              <c:ext xmlns:c16="http://schemas.microsoft.com/office/drawing/2014/chart" uri="{C3380CC4-5D6E-409C-BE32-E72D297353CC}">
                <c16:uniqueId val="{0000003C-D4FE-4F55-96C8-2A71BDA9F5D9}"/>
              </c:ext>
            </c:extLst>
          </c:dPt>
          <c:dPt>
            <c:idx val="56"/>
            <c:marker>
              <c:symbol val="none"/>
            </c:marker>
            <c:bubble3D val="0"/>
            <c:extLst>
              <c:ext xmlns:c16="http://schemas.microsoft.com/office/drawing/2014/chart" uri="{C3380CC4-5D6E-409C-BE32-E72D297353CC}">
                <c16:uniqueId val="{0000003D-D4FE-4F55-96C8-2A71BDA9F5D9}"/>
              </c:ext>
            </c:extLst>
          </c:dPt>
          <c:dPt>
            <c:idx val="57"/>
            <c:marker>
              <c:symbol val="none"/>
            </c:marker>
            <c:bubble3D val="0"/>
            <c:spPr>
              <a:ln w="12700" cap="rnd">
                <a:solidFill>
                  <a:schemeClr val="accent2"/>
                </a:solidFill>
                <a:prstDash val="sysDash"/>
                <a:round/>
              </a:ln>
              <a:effectLst/>
            </c:spPr>
            <c:extLst>
              <c:ext xmlns:c16="http://schemas.microsoft.com/office/drawing/2014/chart" uri="{C3380CC4-5D6E-409C-BE32-E72D297353CC}">
                <c16:uniqueId val="{0000003F-D4FE-4F55-96C8-2A71BDA9F5D9}"/>
              </c:ext>
            </c:extLst>
          </c:dPt>
          <c:dPt>
            <c:idx val="58"/>
            <c:marker>
              <c:symbol val="none"/>
            </c:marker>
            <c:bubble3D val="0"/>
            <c:extLst>
              <c:ext xmlns:c16="http://schemas.microsoft.com/office/drawing/2014/chart" uri="{C3380CC4-5D6E-409C-BE32-E72D297353CC}">
                <c16:uniqueId val="{00000040-D4FE-4F55-96C8-2A71BDA9F5D9}"/>
              </c:ext>
            </c:extLst>
          </c:dPt>
          <c:dPt>
            <c:idx val="59"/>
            <c:marker>
              <c:symbol val="none"/>
            </c:marker>
            <c:bubble3D val="0"/>
            <c:extLst>
              <c:ext xmlns:c16="http://schemas.microsoft.com/office/drawing/2014/chart" uri="{C3380CC4-5D6E-409C-BE32-E72D297353CC}">
                <c16:uniqueId val="{00000041-D4FE-4F55-96C8-2A71BDA9F5D9}"/>
              </c:ext>
            </c:extLst>
          </c:dPt>
          <c:dPt>
            <c:idx val="60"/>
            <c:marker>
              <c:symbol val="none"/>
            </c:marker>
            <c:bubble3D val="0"/>
            <c:extLst>
              <c:ext xmlns:c16="http://schemas.microsoft.com/office/drawing/2014/chart" uri="{C3380CC4-5D6E-409C-BE32-E72D297353CC}">
                <c16:uniqueId val="{00000042-D4FE-4F55-96C8-2A71BDA9F5D9}"/>
              </c:ext>
            </c:extLst>
          </c:dPt>
          <c:dPt>
            <c:idx val="61"/>
            <c:marker>
              <c:symbol val="none"/>
            </c:marker>
            <c:bubble3D val="0"/>
            <c:extLst>
              <c:ext xmlns:c16="http://schemas.microsoft.com/office/drawing/2014/chart" uri="{C3380CC4-5D6E-409C-BE32-E72D297353CC}">
                <c16:uniqueId val="{00000043-D4FE-4F55-96C8-2A71BDA9F5D9}"/>
              </c:ext>
            </c:extLst>
          </c:dPt>
          <c:dPt>
            <c:idx val="62"/>
            <c:marker>
              <c:symbol val="none"/>
            </c:marker>
            <c:bubble3D val="0"/>
            <c:extLst>
              <c:ext xmlns:c16="http://schemas.microsoft.com/office/drawing/2014/chart" uri="{C3380CC4-5D6E-409C-BE32-E72D297353CC}">
                <c16:uniqueId val="{00000044-D4FE-4F55-96C8-2A71BDA9F5D9}"/>
              </c:ext>
            </c:extLst>
          </c:dPt>
          <c:dPt>
            <c:idx val="63"/>
            <c:marker>
              <c:symbol val="none"/>
            </c:marker>
            <c:bubble3D val="0"/>
            <c:extLst>
              <c:ext xmlns:c16="http://schemas.microsoft.com/office/drawing/2014/chart" uri="{C3380CC4-5D6E-409C-BE32-E72D297353CC}">
                <c16:uniqueId val="{00000045-D4FE-4F55-96C8-2A71BDA9F5D9}"/>
              </c:ext>
            </c:extLst>
          </c:dPt>
          <c:dPt>
            <c:idx val="64"/>
            <c:marker>
              <c:symbol val="none"/>
            </c:marker>
            <c:bubble3D val="0"/>
            <c:extLst>
              <c:ext xmlns:c16="http://schemas.microsoft.com/office/drawing/2014/chart" uri="{C3380CC4-5D6E-409C-BE32-E72D297353CC}">
                <c16:uniqueId val="{00000046-D4FE-4F55-96C8-2A71BDA9F5D9}"/>
              </c:ext>
            </c:extLst>
          </c:dPt>
          <c:dPt>
            <c:idx val="65"/>
            <c:marker>
              <c:symbol val="none"/>
            </c:marker>
            <c:bubble3D val="0"/>
            <c:extLst>
              <c:ext xmlns:c16="http://schemas.microsoft.com/office/drawing/2014/chart" uri="{C3380CC4-5D6E-409C-BE32-E72D297353CC}">
                <c16:uniqueId val="{00000047-D4FE-4F55-96C8-2A71BDA9F5D9}"/>
              </c:ext>
            </c:extLst>
          </c:dPt>
          <c:dPt>
            <c:idx val="66"/>
            <c:marker>
              <c:symbol val="none"/>
            </c:marker>
            <c:bubble3D val="0"/>
            <c:extLst>
              <c:ext xmlns:c16="http://schemas.microsoft.com/office/drawing/2014/chart" uri="{C3380CC4-5D6E-409C-BE32-E72D297353CC}">
                <c16:uniqueId val="{00000048-D4FE-4F55-96C8-2A71BDA9F5D9}"/>
              </c:ext>
            </c:extLst>
          </c:dPt>
          <c:dPt>
            <c:idx val="67"/>
            <c:marker>
              <c:symbol val="none"/>
            </c:marker>
            <c:bubble3D val="0"/>
            <c:extLst>
              <c:ext xmlns:c16="http://schemas.microsoft.com/office/drawing/2014/chart" uri="{C3380CC4-5D6E-409C-BE32-E72D297353CC}">
                <c16:uniqueId val="{00000049-D4FE-4F55-96C8-2A71BDA9F5D9}"/>
              </c:ext>
            </c:extLst>
          </c:dPt>
          <c:dPt>
            <c:idx val="68"/>
            <c:marker>
              <c:symbol val="none"/>
            </c:marker>
            <c:bubble3D val="0"/>
            <c:extLst>
              <c:ext xmlns:c16="http://schemas.microsoft.com/office/drawing/2014/chart" uri="{C3380CC4-5D6E-409C-BE32-E72D297353CC}">
                <c16:uniqueId val="{0000004A-D4FE-4F55-96C8-2A71BDA9F5D9}"/>
              </c:ext>
            </c:extLst>
          </c:dPt>
          <c:dPt>
            <c:idx val="69"/>
            <c:marker>
              <c:symbol val="none"/>
            </c:marker>
            <c:bubble3D val="0"/>
            <c:spPr>
              <a:ln w="12700" cap="rnd">
                <a:solidFill>
                  <a:schemeClr val="accent2"/>
                </a:solidFill>
                <a:prstDash val="sysDash"/>
                <a:round/>
              </a:ln>
              <a:effectLst/>
            </c:spPr>
            <c:extLst>
              <c:ext xmlns:c16="http://schemas.microsoft.com/office/drawing/2014/chart" uri="{C3380CC4-5D6E-409C-BE32-E72D297353CC}">
                <c16:uniqueId val="{0000004C-D4FE-4F55-96C8-2A71BDA9F5D9}"/>
              </c:ext>
            </c:extLst>
          </c:dPt>
          <c:dPt>
            <c:idx val="70"/>
            <c:marker>
              <c:symbol val="none"/>
            </c:marker>
            <c:bubble3D val="0"/>
            <c:extLst>
              <c:ext xmlns:c16="http://schemas.microsoft.com/office/drawing/2014/chart" uri="{C3380CC4-5D6E-409C-BE32-E72D297353CC}">
                <c16:uniqueId val="{0000004D-D4FE-4F55-96C8-2A71BDA9F5D9}"/>
              </c:ext>
            </c:extLst>
          </c:dPt>
          <c:dPt>
            <c:idx val="71"/>
            <c:marker>
              <c:symbol val="none"/>
            </c:marker>
            <c:bubble3D val="0"/>
            <c:extLst>
              <c:ext xmlns:c16="http://schemas.microsoft.com/office/drawing/2014/chart" uri="{C3380CC4-5D6E-409C-BE32-E72D297353CC}">
                <c16:uniqueId val="{0000004E-D4FE-4F55-96C8-2A71BDA9F5D9}"/>
              </c:ext>
            </c:extLst>
          </c:dPt>
          <c:dPt>
            <c:idx val="72"/>
            <c:marker>
              <c:symbol val="none"/>
            </c:marker>
            <c:bubble3D val="0"/>
            <c:extLst>
              <c:ext xmlns:c16="http://schemas.microsoft.com/office/drawing/2014/chart" uri="{C3380CC4-5D6E-409C-BE32-E72D297353CC}">
                <c16:uniqueId val="{0000004F-D4FE-4F55-96C8-2A71BDA9F5D9}"/>
              </c:ext>
            </c:extLst>
          </c:dPt>
          <c:dPt>
            <c:idx val="73"/>
            <c:marker>
              <c:symbol val="none"/>
            </c:marker>
            <c:bubble3D val="0"/>
            <c:extLst>
              <c:ext xmlns:c16="http://schemas.microsoft.com/office/drawing/2014/chart" uri="{C3380CC4-5D6E-409C-BE32-E72D297353CC}">
                <c16:uniqueId val="{00000050-D4FE-4F55-96C8-2A71BDA9F5D9}"/>
              </c:ext>
            </c:extLst>
          </c:dPt>
          <c:dPt>
            <c:idx val="74"/>
            <c:marker>
              <c:symbol val="none"/>
            </c:marker>
            <c:bubble3D val="0"/>
            <c:extLst>
              <c:ext xmlns:c16="http://schemas.microsoft.com/office/drawing/2014/chart" uri="{C3380CC4-5D6E-409C-BE32-E72D297353CC}">
                <c16:uniqueId val="{00000051-D4FE-4F55-96C8-2A71BDA9F5D9}"/>
              </c:ext>
            </c:extLst>
          </c:dPt>
          <c:dPt>
            <c:idx val="75"/>
            <c:marker>
              <c:symbol val="none"/>
            </c:marker>
            <c:bubble3D val="0"/>
            <c:extLst>
              <c:ext xmlns:c16="http://schemas.microsoft.com/office/drawing/2014/chart" uri="{C3380CC4-5D6E-409C-BE32-E72D297353CC}">
                <c16:uniqueId val="{00000052-D4FE-4F55-96C8-2A71BDA9F5D9}"/>
              </c:ext>
            </c:extLst>
          </c:dPt>
          <c:dPt>
            <c:idx val="76"/>
            <c:marker>
              <c:symbol val="none"/>
            </c:marker>
            <c:bubble3D val="0"/>
            <c:extLst>
              <c:ext xmlns:c16="http://schemas.microsoft.com/office/drawing/2014/chart" uri="{C3380CC4-5D6E-409C-BE32-E72D297353CC}">
                <c16:uniqueId val="{00000053-D4FE-4F55-96C8-2A71BDA9F5D9}"/>
              </c:ext>
            </c:extLst>
          </c:dPt>
          <c:dPt>
            <c:idx val="77"/>
            <c:marker>
              <c:symbol val="none"/>
            </c:marker>
            <c:bubble3D val="0"/>
            <c:extLst>
              <c:ext xmlns:c16="http://schemas.microsoft.com/office/drawing/2014/chart" uri="{C3380CC4-5D6E-409C-BE32-E72D297353CC}">
                <c16:uniqueId val="{00000054-D4FE-4F55-96C8-2A71BDA9F5D9}"/>
              </c:ext>
            </c:extLst>
          </c:dPt>
          <c:dPt>
            <c:idx val="78"/>
            <c:marker>
              <c:symbol val="none"/>
            </c:marker>
            <c:bubble3D val="0"/>
            <c:extLst>
              <c:ext xmlns:c16="http://schemas.microsoft.com/office/drawing/2014/chart" uri="{C3380CC4-5D6E-409C-BE32-E72D297353CC}">
                <c16:uniqueId val="{00000055-D4FE-4F55-96C8-2A71BDA9F5D9}"/>
              </c:ext>
            </c:extLst>
          </c:dPt>
          <c:dPt>
            <c:idx val="79"/>
            <c:marker>
              <c:symbol val="none"/>
            </c:marker>
            <c:bubble3D val="0"/>
            <c:extLst>
              <c:ext xmlns:c16="http://schemas.microsoft.com/office/drawing/2014/chart" uri="{C3380CC4-5D6E-409C-BE32-E72D297353CC}">
                <c16:uniqueId val="{00000056-D4FE-4F55-96C8-2A71BDA9F5D9}"/>
              </c:ext>
            </c:extLst>
          </c:dPt>
          <c:dPt>
            <c:idx val="80"/>
            <c:marker>
              <c:symbol val="none"/>
            </c:marker>
            <c:bubble3D val="0"/>
            <c:extLst>
              <c:ext xmlns:c16="http://schemas.microsoft.com/office/drawing/2014/chart" uri="{C3380CC4-5D6E-409C-BE32-E72D297353CC}">
                <c16:uniqueId val="{00000057-D4FE-4F55-96C8-2A71BDA9F5D9}"/>
              </c:ext>
            </c:extLst>
          </c:dPt>
          <c:dPt>
            <c:idx val="81"/>
            <c:marker>
              <c:symbol val="none"/>
            </c:marker>
            <c:bubble3D val="0"/>
            <c:spPr>
              <a:ln w="12700" cap="rnd">
                <a:solidFill>
                  <a:schemeClr val="accent2"/>
                </a:solidFill>
                <a:prstDash val="sysDash"/>
                <a:round/>
              </a:ln>
              <a:effectLst/>
            </c:spPr>
            <c:extLst>
              <c:ext xmlns:c16="http://schemas.microsoft.com/office/drawing/2014/chart" uri="{C3380CC4-5D6E-409C-BE32-E72D297353CC}">
                <c16:uniqueId val="{00000059-D4FE-4F55-96C8-2A71BDA9F5D9}"/>
              </c:ext>
            </c:extLst>
          </c:dPt>
          <c:dPt>
            <c:idx val="82"/>
            <c:marker>
              <c:symbol val="none"/>
            </c:marker>
            <c:bubble3D val="0"/>
            <c:extLst>
              <c:ext xmlns:c16="http://schemas.microsoft.com/office/drawing/2014/chart" uri="{C3380CC4-5D6E-409C-BE32-E72D297353CC}">
                <c16:uniqueId val="{0000005A-D4FE-4F55-96C8-2A71BDA9F5D9}"/>
              </c:ext>
            </c:extLst>
          </c:dPt>
          <c:dPt>
            <c:idx val="83"/>
            <c:marker>
              <c:symbol val="none"/>
            </c:marker>
            <c:bubble3D val="0"/>
            <c:extLst>
              <c:ext xmlns:c16="http://schemas.microsoft.com/office/drawing/2014/chart" uri="{C3380CC4-5D6E-409C-BE32-E72D297353CC}">
                <c16:uniqueId val="{0000005B-D4FE-4F55-96C8-2A71BDA9F5D9}"/>
              </c:ext>
            </c:extLst>
          </c:dPt>
          <c:dPt>
            <c:idx val="84"/>
            <c:marker>
              <c:symbol val="none"/>
            </c:marker>
            <c:bubble3D val="0"/>
            <c:extLst>
              <c:ext xmlns:c16="http://schemas.microsoft.com/office/drawing/2014/chart" uri="{C3380CC4-5D6E-409C-BE32-E72D297353CC}">
                <c16:uniqueId val="{0000005C-D4FE-4F55-96C8-2A71BDA9F5D9}"/>
              </c:ext>
            </c:extLst>
          </c:dPt>
          <c:dPt>
            <c:idx val="85"/>
            <c:marker>
              <c:symbol val="none"/>
            </c:marker>
            <c:bubble3D val="0"/>
            <c:extLst>
              <c:ext xmlns:c16="http://schemas.microsoft.com/office/drawing/2014/chart" uri="{C3380CC4-5D6E-409C-BE32-E72D297353CC}">
                <c16:uniqueId val="{0000005D-D4FE-4F55-96C8-2A71BDA9F5D9}"/>
              </c:ext>
            </c:extLst>
          </c:dPt>
          <c:dPt>
            <c:idx val="86"/>
            <c:marker>
              <c:symbol val="none"/>
            </c:marker>
            <c:bubble3D val="0"/>
            <c:extLst>
              <c:ext xmlns:c16="http://schemas.microsoft.com/office/drawing/2014/chart" uri="{C3380CC4-5D6E-409C-BE32-E72D297353CC}">
                <c16:uniqueId val="{0000005E-D4FE-4F55-96C8-2A71BDA9F5D9}"/>
              </c:ext>
            </c:extLst>
          </c:dPt>
          <c:dPt>
            <c:idx val="87"/>
            <c:marker>
              <c:symbol val="none"/>
            </c:marker>
            <c:bubble3D val="0"/>
            <c:extLst>
              <c:ext xmlns:c16="http://schemas.microsoft.com/office/drawing/2014/chart" uri="{C3380CC4-5D6E-409C-BE32-E72D297353CC}">
                <c16:uniqueId val="{0000005F-D4FE-4F55-96C8-2A71BDA9F5D9}"/>
              </c:ext>
            </c:extLst>
          </c:dPt>
          <c:dPt>
            <c:idx val="88"/>
            <c:marker>
              <c:symbol val="none"/>
            </c:marker>
            <c:bubble3D val="0"/>
            <c:extLst>
              <c:ext xmlns:c16="http://schemas.microsoft.com/office/drawing/2014/chart" uri="{C3380CC4-5D6E-409C-BE32-E72D297353CC}">
                <c16:uniqueId val="{00000060-D4FE-4F55-96C8-2A71BDA9F5D9}"/>
              </c:ext>
            </c:extLst>
          </c:dPt>
          <c:dPt>
            <c:idx val="89"/>
            <c:marker>
              <c:symbol val="none"/>
            </c:marker>
            <c:bubble3D val="0"/>
            <c:extLst>
              <c:ext xmlns:c16="http://schemas.microsoft.com/office/drawing/2014/chart" uri="{C3380CC4-5D6E-409C-BE32-E72D297353CC}">
                <c16:uniqueId val="{00000061-D4FE-4F55-96C8-2A71BDA9F5D9}"/>
              </c:ext>
            </c:extLst>
          </c:dPt>
          <c:dPt>
            <c:idx val="91"/>
            <c:marker>
              <c:symbol val="none"/>
            </c:marker>
            <c:bubble3D val="0"/>
            <c:extLst>
              <c:ext xmlns:c16="http://schemas.microsoft.com/office/drawing/2014/chart" uri="{C3380CC4-5D6E-409C-BE32-E72D297353CC}">
                <c16:uniqueId val="{00000062-D4FE-4F55-96C8-2A71BDA9F5D9}"/>
              </c:ext>
            </c:extLst>
          </c:dPt>
          <c:dPt>
            <c:idx val="92"/>
            <c:marker>
              <c:symbol val="none"/>
            </c:marker>
            <c:bubble3D val="0"/>
            <c:extLst>
              <c:ext xmlns:c16="http://schemas.microsoft.com/office/drawing/2014/chart" uri="{C3380CC4-5D6E-409C-BE32-E72D297353CC}">
                <c16:uniqueId val="{00000063-D4FE-4F55-96C8-2A71BDA9F5D9}"/>
              </c:ext>
            </c:extLst>
          </c:dPt>
          <c:dPt>
            <c:idx val="93"/>
            <c:marker>
              <c:symbol val="none"/>
            </c:marker>
            <c:bubble3D val="0"/>
            <c:spPr>
              <a:ln w="12700" cap="rnd">
                <a:solidFill>
                  <a:schemeClr val="accent2"/>
                </a:solidFill>
                <a:prstDash val="sysDash"/>
                <a:round/>
              </a:ln>
              <a:effectLst/>
            </c:spPr>
            <c:extLst>
              <c:ext xmlns:c16="http://schemas.microsoft.com/office/drawing/2014/chart" uri="{C3380CC4-5D6E-409C-BE32-E72D297353CC}">
                <c16:uniqueId val="{00000065-D4FE-4F55-96C8-2A71BDA9F5D9}"/>
              </c:ext>
            </c:extLst>
          </c:dPt>
          <c:dLbls>
            <c:dLbl>
              <c:idx val="5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D4FE-4F55-96C8-2A71BDA9F5D9}"/>
                </c:ext>
              </c:extLst>
            </c:dLbl>
            <c:dLbl>
              <c:idx val="5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D4FE-4F55-96C8-2A71BDA9F5D9}"/>
                </c:ext>
              </c:extLst>
            </c:dLbl>
            <c:dLbl>
              <c:idx val="93"/>
              <c:layout>
                <c:manualLayout>
                  <c:x val="0"/>
                  <c:y val="-5.627124443976369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5-D4FE-4F55-96C8-2A71BDA9F5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'Variacion Mensual '!$C$2:$CR$3</c:f>
              <c:multiLvlStrCache>
                <c:ptCount val="94"/>
                <c:lvl>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pt idx="12">
                    <c:v>Enero</c:v>
                  </c:pt>
                  <c:pt idx="13">
                    <c:v>Febrero</c:v>
                  </c:pt>
                  <c:pt idx="14">
                    <c:v>Marzo</c:v>
                  </c:pt>
                  <c:pt idx="15">
                    <c:v>Abril</c:v>
                  </c:pt>
                  <c:pt idx="16">
                    <c:v>Mayo</c:v>
                  </c:pt>
                  <c:pt idx="17">
                    <c:v>Junio</c:v>
                  </c:pt>
                  <c:pt idx="18">
                    <c:v>Julio</c:v>
                  </c:pt>
                  <c:pt idx="19">
                    <c:v>Agosto</c:v>
                  </c:pt>
                  <c:pt idx="20">
                    <c:v>Septiembre</c:v>
                  </c:pt>
                  <c:pt idx="21">
                    <c:v>Octubre</c:v>
                  </c:pt>
                  <c:pt idx="22">
                    <c:v>Noviembre</c:v>
                  </c:pt>
                  <c:pt idx="23">
                    <c:v>Diciembre</c:v>
                  </c:pt>
                  <c:pt idx="24">
                    <c:v>Enero</c:v>
                  </c:pt>
                  <c:pt idx="25">
                    <c:v>Febrero</c:v>
                  </c:pt>
                  <c:pt idx="26">
                    <c:v>Marzo</c:v>
                  </c:pt>
                  <c:pt idx="27">
                    <c:v>Abril</c:v>
                  </c:pt>
                  <c:pt idx="28">
                    <c:v>Mayo</c:v>
                  </c:pt>
                  <c:pt idx="29">
                    <c:v>Junio</c:v>
                  </c:pt>
                  <c:pt idx="30">
                    <c:v>Julio</c:v>
                  </c:pt>
                  <c:pt idx="31">
                    <c:v>Agosto</c:v>
                  </c:pt>
                  <c:pt idx="32">
                    <c:v>Septiembre</c:v>
                  </c:pt>
                  <c:pt idx="33">
                    <c:v>Octubre</c:v>
                  </c:pt>
                  <c:pt idx="34">
                    <c:v>Noviembre</c:v>
                  </c:pt>
                  <c:pt idx="35">
                    <c:v>Diciembre</c:v>
                  </c:pt>
                  <c:pt idx="36">
                    <c:v>Enero</c:v>
                  </c:pt>
                  <c:pt idx="37">
                    <c:v>Febrero</c:v>
                  </c:pt>
                  <c:pt idx="38">
                    <c:v>Marzo</c:v>
                  </c:pt>
                  <c:pt idx="39">
                    <c:v>Abril</c:v>
                  </c:pt>
                  <c:pt idx="40">
                    <c:v>Mayo</c:v>
                  </c:pt>
                  <c:pt idx="41">
                    <c:v>Junio</c:v>
                  </c:pt>
                  <c:pt idx="42">
                    <c:v>Julio</c:v>
                  </c:pt>
                  <c:pt idx="43">
                    <c:v>Agosto</c:v>
                  </c:pt>
                  <c:pt idx="44">
                    <c:v>Septiembre</c:v>
                  </c:pt>
                  <c:pt idx="45">
                    <c:v>Octubre</c:v>
                  </c:pt>
                  <c:pt idx="46">
                    <c:v>Noviembre</c:v>
                  </c:pt>
                  <c:pt idx="47">
                    <c:v>Diciembre</c:v>
                  </c:pt>
                  <c:pt idx="48">
                    <c:v>Enero</c:v>
                  </c:pt>
                  <c:pt idx="49">
                    <c:v>Febrero</c:v>
                  </c:pt>
                  <c:pt idx="50">
                    <c:v>Marzo</c:v>
                  </c:pt>
                  <c:pt idx="51">
                    <c:v>Abril</c:v>
                  </c:pt>
                  <c:pt idx="52">
                    <c:v>Mayo</c:v>
                  </c:pt>
                  <c:pt idx="53">
                    <c:v>Junio</c:v>
                  </c:pt>
                  <c:pt idx="54">
                    <c:v>Julio</c:v>
                  </c:pt>
                  <c:pt idx="55">
                    <c:v>Agosto</c:v>
                  </c:pt>
                  <c:pt idx="56">
                    <c:v>Septiembre</c:v>
                  </c:pt>
                  <c:pt idx="57">
                    <c:v>Octubre</c:v>
                  </c:pt>
                  <c:pt idx="58">
                    <c:v>Noviembre</c:v>
                  </c:pt>
                  <c:pt idx="59">
                    <c:v>Diciembre</c:v>
                  </c:pt>
                  <c:pt idx="60">
                    <c:v>Enero</c:v>
                  </c:pt>
                  <c:pt idx="61">
                    <c:v>Febrero</c:v>
                  </c:pt>
                  <c:pt idx="62">
                    <c:v>Marzo</c:v>
                  </c:pt>
                  <c:pt idx="63">
                    <c:v>Abril</c:v>
                  </c:pt>
                  <c:pt idx="64">
                    <c:v>Mayo</c:v>
                  </c:pt>
                  <c:pt idx="65">
                    <c:v>Junio</c:v>
                  </c:pt>
                  <c:pt idx="66">
                    <c:v>Julio</c:v>
                  </c:pt>
                  <c:pt idx="67">
                    <c:v>Agosto</c:v>
                  </c:pt>
                  <c:pt idx="68">
                    <c:v>Septiembre</c:v>
                  </c:pt>
                  <c:pt idx="69">
                    <c:v>Octubre</c:v>
                  </c:pt>
                  <c:pt idx="70">
                    <c:v>Noviembre</c:v>
                  </c:pt>
                  <c:pt idx="71">
                    <c:v>Diciembre</c:v>
                  </c:pt>
                  <c:pt idx="72">
                    <c:v>Enero</c:v>
                  </c:pt>
                  <c:pt idx="73">
                    <c:v>Febrero</c:v>
                  </c:pt>
                  <c:pt idx="74">
                    <c:v>Marzo</c:v>
                  </c:pt>
                  <c:pt idx="75">
                    <c:v>Abril</c:v>
                  </c:pt>
                  <c:pt idx="76">
                    <c:v>Mayo</c:v>
                  </c:pt>
                  <c:pt idx="77">
                    <c:v>Junio</c:v>
                  </c:pt>
                  <c:pt idx="78">
                    <c:v>Julio</c:v>
                  </c:pt>
                  <c:pt idx="79">
                    <c:v>Agosto</c:v>
                  </c:pt>
                  <c:pt idx="80">
                    <c:v>Septiembre</c:v>
                  </c:pt>
                  <c:pt idx="81">
                    <c:v>Octubre</c:v>
                  </c:pt>
                  <c:pt idx="82">
                    <c:v>Noviembre</c:v>
                  </c:pt>
                  <c:pt idx="83">
                    <c:v>Diciembre</c:v>
                  </c:pt>
                  <c:pt idx="84">
                    <c:v>Enero</c:v>
                  </c:pt>
                  <c:pt idx="85">
                    <c:v>Febrero</c:v>
                  </c:pt>
                  <c:pt idx="86">
                    <c:v>Marzo</c:v>
                  </c:pt>
                  <c:pt idx="87">
                    <c:v>Abril</c:v>
                  </c:pt>
                  <c:pt idx="88">
                    <c:v>Mayo</c:v>
                  </c:pt>
                  <c:pt idx="89">
                    <c:v>Junio</c:v>
                  </c:pt>
                  <c:pt idx="90">
                    <c:v>Julio</c:v>
                  </c:pt>
                  <c:pt idx="91">
                    <c:v>Agosto</c:v>
                  </c:pt>
                  <c:pt idx="92">
                    <c:v>Septiembre</c:v>
                  </c:pt>
                  <c:pt idx="93">
                    <c:v>Octubre</c:v>
                  </c:pt>
                </c:lvl>
                <c:lvl>
                  <c:pt idx="0">
                    <c:v>2016</c:v>
                  </c:pt>
                  <c:pt idx="12">
                    <c:v>2017</c:v>
                  </c:pt>
                  <c:pt idx="24">
                    <c:v>2018</c:v>
                  </c:pt>
                  <c:pt idx="36">
                    <c:v>2019</c:v>
                  </c:pt>
                  <c:pt idx="48">
                    <c:v>2020</c:v>
                  </c:pt>
                  <c:pt idx="60">
                    <c:v>2021</c:v>
                  </c:pt>
                  <c:pt idx="72">
                    <c:v>2022</c:v>
                  </c:pt>
                  <c:pt idx="84">
                    <c:v>2023</c:v>
                  </c:pt>
                </c:lvl>
              </c:multiLvlStrCache>
            </c:multiLvlStrRef>
          </c:cat>
          <c:val>
            <c:numRef>
              <c:f>'Variacion Mensual '!$C$5:$CR$5</c:f>
              <c:numCache>
                <c:formatCode>0.00</c:formatCode>
                <c:ptCount val="94"/>
                <c:pt idx="0">
                  <c:v>1.4050075549175034</c:v>
                </c:pt>
                <c:pt idx="1">
                  <c:v>-2.090562959594422E-3</c:v>
                </c:pt>
                <c:pt idx="2">
                  <c:v>-0.81150314227642184</c:v>
                </c:pt>
                <c:pt idx="3">
                  <c:v>-0.35792404056472549</c:v>
                </c:pt>
                <c:pt idx="4">
                  <c:v>0.53640429048575911</c:v>
                </c:pt>
                <c:pt idx="5">
                  <c:v>-3.0925026063358747E-3</c:v>
                </c:pt>
                <c:pt idx="6">
                  <c:v>0.12241856101893323</c:v>
                </c:pt>
                <c:pt idx="7">
                  <c:v>-0.26526322020820059</c:v>
                </c:pt>
                <c:pt idx="8" formatCode="General">
                  <c:v>0.42520732928450489</c:v>
                </c:pt>
                <c:pt idx="9">
                  <c:v>-6.0829704472448363E-2</c:v>
                </c:pt>
                <c:pt idx="10">
                  <c:v>0.98559159171018873</c:v>
                </c:pt>
                <c:pt idx="11">
                  <c:v>-0.28999999999999998</c:v>
                </c:pt>
                <c:pt idx="12">
                  <c:v>2.09</c:v>
                </c:pt>
                <c:pt idx="13">
                  <c:v>0.52625011513065534</c:v>
                </c:pt>
                <c:pt idx="14">
                  <c:v>0.34587483958870013</c:v>
                </c:pt>
                <c:pt idx="15">
                  <c:v>-0.16229964249060425</c:v>
                </c:pt>
                <c:pt idx="16">
                  <c:v>3.6911235616443605E-2</c:v>
                </c:pt>
                <c:pt idx="17">
                  <c:v>4.9657345772780026E-2</c:v>
                </c:pt>
                <c:pt idx="18">
                  <c:v>4.1508519951238831E-2</c:v>
                </c:pt>
                <c:pt idx="19">
                  <c:v>0.28831034700316227</c:v>
                </c:pt>
                <c:pt idx="20" formatCode="General">
                  <c:v>0.54728570562443402</c:v>
                </c:pt>
                <c:pt idx="21">
                  <c:v>1.2086941316069577E-2</c:v>
                </c:pt>
                <c:pt idx="22">
                  <c:v>0.14931773257678138</c:v>
                </c:pt>
                <c:pt idx="23">
                  <c:v>0.71015807082202009</c:v>
                </c:pt>
                <c:pt idx="24">
                  <c:v>0.70033962564772789</c:v>
                </c:pt>
                <c:pt idx="25">
                  <c:v>0.82809293792620586</c:v>
                </c:pt>
                <c:pt idx="26">
                  <c:v>0.03</c:v>
                </c:pt>
                <c:pt idx="27">
                  <c:v>-0.13413783257972822</c:v>
                </c:pt>
                <c:pt idx="28">
                  <c:v>0.64440768195368481</c:v>
                </c:pt>
                <c:pt idx="29">
                  <c:v>0.77736282087292885</c:v>
                </c:pt>
                <c:pt idx="30">
                  <c:v>3.8910426642546625E-2</c:v>
                </c:pt>
                <c:pt idx="31">
                  <c:v>0.1001663230694394</c:v>
                </c:pt>
                <c:pt idx="32" formatCode="General">
                  <c:v>0.63681124272603196</c:v>
                </c:pt>
                <c:pt idx="33">
                  <c:v>0.57287076822472027</c:v>
                </c:pt>
                <c:pt idx="34">
                  <c:v>0.63286591397051506</c:v>
                </c:pt>
                <c:pt idx="35">
                  <c:v>0.20136800768140173</c:v>
                </c:pt>
                <c:pt idx="36">
                  <c:v>0.56507890881789535</c:v>
                </c:pt>
                <c:pt idx="37">
                  <c:v>0.61164803883999586</c:v>
                </c:pt>
                <c:pt idx="38">
                  <c:v>0.32562979274117776</c:v>
                </c:pt>
                <c:pt idx="39">
                  <c:v>0.15641158065704541</c:v>
                </c:pt>
                <c:pt idx="40">
                  <c:v>0.23952770023363268</c:v>
                </c:pt>
                <c:pt idx="41">
                  <c:v>3.9068768638772511E-2</c:v>
                </c:pt>
                <c:pt idx="42">
                  <c:v>0.51621372291412726</c:v>
                </c:pt>
                <c:pt idx="43">
                  <c:v>0.41455762290567577</c:v>
                </c:pt>
                <c:pt idx="44" formatCode="General">
                  <c:v>0.47006723973166409</c:v>
                </c:pt>
                <c:pt idx="45">
                  <c:v>0.12811666502796637</c:v>
                </c:pt>
                <c:pt idx="46">
                  <c:v>-5.9428439443109937E-2</c:v>
                </c:pt>
                <c:pt idx="47">
                  <c:v>3.5539797393546735E-2</c:v>
                </c:pt>
                <c:pt idx="48">
                  <c:v>1.6131451320777757</c:v>
                </c:pt>
                <c:pt idx="49">
                  <c:v>0.4963952808682448</c:v>
                </c:pt>
                <c:pt idx="50">
                  <c:v>-2.4920558764575884</c:v>
                </c:pt>
                <c:pt idx="51">
                  <c:v>-8.5861597616940788</c:v>
                </c:pt>
                <c:pt idx="52">
                  <c:v>-1.2826075342249443</c:v>
                </c:pt>
                <c:pt idx="53">
                  <c:v>8.6206046716578832</c:v>
                </c:pt>
                <c:pt idx="54">
                  <c:v>0.77750068954378637</c:v>
                </c:pt>
                <c:pt idx="55">
                  <c:v>-0.21279726712317704</c:v>
                </c:pt>
                <c:pt idx="56" formatCode="0,000">
                  <c:v>-0.15067404260631356</c:v>
                </c:pt>
                <c:pt idx="57">
                  <c:v>-4.7982602538843011E-2</c:v>
                </c:pt>
                <c:pt idx="58">
                  <c:v>-0.2610297713589782</c:v>
                </c:pt>
                <c:pt idx="59">
                  <c:v>-0.31578150964199914</c:v>
                </c:pt>
                <c:pt idx="60">
                  <c:v>1.0227716162137357</c:v>
                </c:pt>
                <c:pt idx="61">
                  <c:v>0.91485231300807435</c:v>
                </c:pt>
                <c:pt idx="62">
                  <c:v>0.65325783043463925</c:v>
                </c:pt>
                <c:pt idx="63">
                  <c:v>0.45797681174681859</c:v>
                </c:pt>
                <c:pt idx="64">
                  <c:v>0.22938183702498893</c:v>
                </c:pt>
                <c:pt idx="65">
                  <c:v>7.3879432429047043E-2</c:v>
                </c:pt>
                <c:pt idx="66">
                  <c:v>0.22633735353765339</c:v>
                </c:pt>
                <c:pt idx="67">
                  <c:v>0.3791931824547623</c:v>
                </c:pt>
                <c:pt idx="68" formatCode="General">
                  <c:v>0.7020809738402356</c:v>
                </c:pt>
                <c:pt idx="69">
                  <c:v>0.33146636408778463</c:v>
                </c:pt>
                <c:pt idx="70">
                  <c:v>0.3615340665926503</c:v>
                </c:pt>
                <c:pt idx="71">
                  <c:v>1.0479949456808635</c:v>
                </c:pt>
                <c:pt idx="72">
                  <c:v>2.643795441048935</c:v>
                </c:pt>
                <c:pt idx="73">
                  <c:v>0.69754612764154622</c:v>
                </c:pt>
                <c:pt idx="74">
                  <c:v>0.40593618576945101</c:v>
                </c:pt>
                <c:pt idx="75">
                  <c:v>0.41410333199656257</c:v>
                </c:pt>
                <c:pt idx="76">
                  <c:v>0.51092703430537512</c:v>
                </c:pt>
                <c:pt idx="77">
                  <c:v>0.6484894623770554</c:v>
                </c:pt>
                <c:pt idx="78">
                  <c:v>1.6572837705105536</c:v>
                </c:pt>
                <c:pt idx="79">
                  <c:v>1.0077513575693198</c:v>
                </c:pt>
                <c:pt idx="80" formatCode="General">
                  <c:v>0.5522660081895614</c:v>
                </c:pt>
                <c:pt idx="81">
                  <c:v>0.75551413902141817</c:v>
                </c:pt>
                <c:pt idx="82">
                  <c:v>0.93842866017681548</c:v>
                </c:pt>
                <c:pt idx="83">
                  <c:v>0.45789459556917489</c:v>
                </c:pt>
                <c:pt idx="84">
                  <c:v>2.5163265144951596</c:v>
                </c:pt>
                <c:pt idx="85">
                  <c:v>1.1567489154527433</c:v>
                </c:pt>
                <c:pt idx="86">
                  <c:v>-3.9991995909360867E-2</c:v>
                </c:pt>
                <c:pt idx="87">
                  <c:v>-0.39272044125637784</c:v>
                </c:pt>
                <c:pt idx="88">
                  <c:v>0.16064504113748601</c:v>
                </c:pt>
                <c:pt idx="89">
                  <c:v>-0.29748660036650332</c:v>
                </c:pt>
                <c:pt idx="90">
                  <c:v>-0.24312648709934326</c:v>
                </c:pt>
                <c:pt idx="91">
                  <c:v>2.4883012625021017E-2</c:v>
                </c:pt>
                <c:pt idx="92">
                  <c:v>-0.17209671052282882</c:v>
                </c:pt>
                <c:pt idx="93">
                  <c:v>0.12095187608340829</c:v>
                </c:pt>
              </c:numCache>
            </c:numRef>
          </c:val>
          <c:smooth val="0"/>
          <c:extLst>
            <c:ext xmlns:c16="http://schemas.microsoft.com/office/drawing/2014/chart" uri="{C3380CC4-5D6E-409C-BE32-E72D297353CC}">
              <c16:uniqueId val="{00000066-D4FE-4F55-96C8-2A71BDA9F5D9}"/>
            </c:ext>
          </c:extLst>
        </c:ser>
        <c:dLbls>
          <c:showLegendKey val="0"/>
          <c:showVal val="0"/>
          <c:showCatName val="0"/>
          <c:showSerName val="0"/>
          <c:showPercent val="0"/>
          <c:showBubbleSize val="0"/>
        </c:dLbls>
        <c:smooth val="0"/>
        <c:axId val="615786752"/>
        <c:axId val="615804928"/>
      </c:lineChart>
      <c:catAx>
        <c:axId val="6157867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15804928"/>
        <c:crosses val="autoZero"/>
        <c:auto val="1"/>
        <c:lblAlgn val="ctr"/>
        <c:lblOffset val="100"/>
        <c:noMultiLvlLbl val="0"/>
      </c:catAx>
      <c:valAx>
        <c:axId val="615804928"/>
        <c:scaling>
          <c:orientation val="minMax"/>
          <c:max val="10"/>
          <c:min val="-1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15786752"/>
        <c:crosses val="autoZero"/>
        <c:crossBetween val="between"/>
        <c:majorUnit val="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375604136320738E-2"/>
          <c:y val="0.13530452311393371"/>
          <c:w val="0.90293015902883678"/>
          <c:h val="0.55328348104382075"/>
        </c:manualLayout>
      </c:layout>
      <c:lineChart>
        <c:grouping val="standard"/>
        <c:varyColors val="0"/>
        <c:ser>
          <c:idx val="1"/>
          <c:order val="0"/>
          <c:spPr>
            <a:ln w="6350">
              <a:prstDash val="dash"/>
            </a:ln>
          </c:spPr>
          <c:marker>
            <c:symbol val="none"/>
          </c:marker>
          <c:dPt>
            <c:idx val="0"/>
            <c:bubble3D val="0"/>
            <c:extLst>
              <c:ext xmlns:c16="http://schemas.microsoft.com/office/drawing/2014/chart" uri="{C3380CC4-5D6E-409C-BE32-E72D297353CC}">
                <c16:uniqueId val="{00000000-A0F9-4D51-AD61-E000502D5C6E}"/>
              </c:ext>
            </c:extLst>
          </c:dPt>
          <c:dPt>
            <c:idx val="1"/>
            <c:bubble3D val="0"/>
            <c:extLst>
              <c:ext xmlns:c16="http://schemas.microsoft.com/office/drawing/2014/chart" uri="{C3380CC4-5D6E-409C-BE32-E72D297353CC}">
                <c16:uniqueId val="{00000001-A0F9-4D51-AD61-E000502D5C6E}"/>
              </c:ext>
            </c:extLst>
          </c:dPt>
          <c:dPt>
            <c:idx val="2"/>
            <c:bubble3D val="0"/>
            <c:extLst>
              <c:ext xmlns:c16="http://schemas.microsoft.com/office/drawing/2014/chart" uri="{C3380CC4-5D6E-409C-BE32-E72D297353CC}">
                <c16:uniqueId val="{00000002-A0F9-4D51-AD61-E000502D5C6E}"/>
              </c:ext>
            </c:extLst>
          </c:dPt>
          <c:dPt>
            <c:idx val="3"/>
            <c:bubble3D val="0"/>
            <c:extLst>
              <c:ext xmlns:c16="http://schemas.microsoft.com/office/drawing/2014/chart" uri="{C3380CC4-5D6E-409C-BE32-E72D297353CC}">
                <c16:uniqueId val="{00000003-A0F9-4D51-AD61-E000502D5C6E}"/>
              </c:ext>
            </c:extLst>
          </c:dPt>
          <c:dPt>
            <c:idx val="4"/>
            <c:bubble3D val="0"/>
            <c:extLst>
              <c:ext xmlns:c16="http://schemas.microsoft.com/office/drawing/2014/chart" uri="{C3380CC4-5D6E-409C-BE32-E72D297353CC}">
                <c16:uniqueId val="{00000004-A0F9-4D51-AD61-E000502D5C6E}"/>
              </c:ext>
            </c:extLst>
          </c:dPt>
          <c:dPt>
            <c:idx val="5"/>
            <c:bubble3D val="0"/>
            <c:extLst>
              <c:ext xmlns:c16="http://schemas.microsoft.com/office/drawing/2014/chart" uri="{C3380CC4-5D6E-409C-BE32-E72D297353CC}">
                <c16:uniqueId val="{00000005-A0F9-4D51-AD61-E000502D5C6E}"/>
              </c:ext>
            </c:extLst>
          </c:dPt>
          <c:dPt>
            <c:idx val="6"/>
            <c:bubble3D val="0"/>
            <c:extLst>
              <c:ext xmlns:c16="http://schemas.microsoft.com/office/drawing/2014/chart" uri="{C3380CC4-5D6E-409C-BE32-E72D297353CC}">
                <c16:uniqueId val="{00000006-A0F9-4D51-AD61-E000502D5C6E}"/>
              </c:ext>
            </c:extLst>
          </c:dPt>
          <c:dPt>
            <c:idx val="7"/>
            <c:bubble3D val="0"/>
            <c:extLst>
              <c:ext xmlns:c16="http://schemas.microsoft.com/office/drawing/2014/chart" uri="{C3380CC4-5D6E-409C-BE32-E72D297353CC}">
                <c16:uniqueId val="{00000007-A0F9-4D51-AD61-E000502D5C6E}"/>
              </c:ext>
            </c:extLst>
          </c:dPt>
          <c:dPt>
            <c:idx val="8"/>
            <c:bubble3D val="0"/>
            <c:extLst>
              <c:ext xmlns:c16="http://schemas.microsoft.com/office/drawing/2014/chart" uri="{C3380CC4-5D6E-409C-BE32-E72D297353CC}">
                <c16:uniqueId val="{00000008-A0F9-4D51-AD61-E000502D5C6E}"/>
              </c:ext>
            </c:extLst>
          </c:dPt>
          <c:dPt>
            <c:idx val="9"/>
            <c:bubble3D val="0"/>
            <c:extLst>
              <c:ext xmlns:c16="http://schemas.microsoft.com/office/drawing/2014/chart" uri="{C3380CC4-5D6E-409C-BE32-E72D297353CC}">
                <c16:uniqueId val="{00000009-A0F9-4D51-AD61-E000502D5C6E}"/>
              </c:ext>
            </c:extLst>
          </c:dPt>
          <c:dPt>
            <c:idx val="10"/>
            <c:bubble3D val="0"/>
            <c:extLst>
              <c:ext xmlns:c16="http://schemas.microsoft.com/office/drawing/2014/chart" uri="{C3380CC4-5D6E-409C-BE32-E72D297353CC}">
                <c16:uniqueId val="{0000000A-A0F9-4D51-AD61-E000502D5C6E}"/>
              </c:ext>
            </c:extLst>
          </c:dPt>
          <c:dPt>
            <c:idx val="11"/>
            <c:bubble3D val="0"/>
            <c:extLst>
              <c:ext xmlns:c16="http://schemas.microsoft.com/office/drawing/2014/chart" uri="{C3380CC4-5D6E-409C-BE32-E72D297353CC}">
                <c16:uniqueId val="{0000000B-A0F9-4D51-AD61-E000502D5C6E}"/>
              </c:ext>
            </c:extLst>
          </c:dPt>
          <c:dPt>
            <c:idx val="12"/>
            <c:bubble3D val="0"/>
            <c:extLst>
              <c:ext xmlns:c16="http://schemas.microsoft.com/office/drawing/2014/chart" uri="{C3380CC4-5D6E-409C-BE32-E72D297353CC}">
                <c16:uniqueId val="{0000000C-A0F9-4D51-AD61-E000502D5C6E}"/>
              </c:ext>
            </c:extLst>
          </c:dPt>
          <c:dPt>
            <c:idx val="13"/>
            <c:bubble3D val="0"/>
            <c:extLst>
              <c:ext xmlns:c16="http://schemas.microsoft.com/office/drawing/2014/chart" uri="{C3380CC4-5D6E-409C-BE32-E72D297353CC}">
                <c16:uniqueId val="{0000000D-A0F9-4D51-AD61-E000502D5C6E}"/>
              </c:ext>
            </c:extLst>
          </c:dPt>
          <c:dPt>
            <c:idx val="14"/>
            <c:bubble3D val="0"/>
            <c:extLst>
              <c:ext xmlns:c16="http://schemas.microsoft.com/office/drawing/2014/chart" uri="{C3380CC4-5D6E-409C-BE32-E72D297353CC}">
                <c16:uniqueId val="{0000000E-A0F9-4D51-AD61-E000502D5C6E}"/>
              </c:ext>
            </c:extLst>
          </c:dPt>
          <c:dPt>
            <c:idx val="15"/>
            <c:bubble3D val="0"/>
            <c:extLst>
              <c:ext xmlns:c16="http://schemas.microsoft.com/office/drawing/2014/chart" uri="{C3380CC4-5D6E-409C-BE32-E72D297353CC}">
                <c16:uniqueId val="{0000000F-A0F9-4D51-AD61-E000502D5C6E}"/>
              </c:ext>
            </c:extLst>
          </c:dPt>
          <c:dPt>
            <c:idx val="16"/>
            <c:bubble3D val="0"/>
            <c:extLst>
              <c:ext xmlns:c16="http://schemas.microsoft.com/office/drawing/2014/chart" uri="{C3380CC4-5D6E-409C-BE32-E72D297353CC}">
                <c16:uniqueId val="{00000010-A0F9-4D51-AD61-E000502D5C6E}"/>
              </c:ext>
            </c:extLst>
          </c:dPt>
          <c:dPt>
            <c:idx val="17"/>
            <c:bubble3D val="0"/>
            <c:extLst>
              <c:ext xmlns:c16="http://schemas.microsoft.com/office/drawing/2014/chart" uri="{C3380CC4-5D6E-409C-BE32-E72D297353CC}">
                <c16:uniqueId val="{00000011-A0F9-4D51-AD61-E000502D5C6E}"/>
              </c:ext>
            </c:extLst>
          </c:dPt>
          <c:dPt>
            <c:idx val="18"/>
            <c:bubble3D val="0"/>
            <c:extLst>
              <c:ext xmlns:c16="http://schemas.microsoft.com/office/drawing/2014/chart" uri="{C3380CC4-5D6E-409C-BE32-E72D297353CC}">
                <c16:uniqueId val="{00000012-A0F9-4D51-AD61-E000502D5C6E}"/>
              </c:ext>
            </c:extLst>
          </c:dPt>
          <c:dPt>
            <c:idx val="19"/>
            <c:bubble3D val="0"/>
            <c:extLst>
              <c:ext xmlns:c16="http://schemas.microsoft.com/office/drawing/2014/chart" uri="{C3380CC4-5D6E-409C-BE32-E72D297353CC}">
                <c16:uniqueId val="{00000013-A0F9-4D51-AD61-E000502D5C6E}"/>
              </c:ext>
            </c:extLst>
          </c:dPt>
          <c:dPt>
            <c:idx val="20"/>
            <c:bubble3D val="0"/>
            <c:extLst>
              <c:ext xmlns:c16="http://schemas.microsoft.com/office/drawing/2014/chart" uri="{C3380CC4-5D6E-409C-BE32-E72D297353CC}">
                <c16:uniqueId val="{00000014-A0F9-4D51-AD61-E000502D5C6E}"/>
              </c:ext>
            </c:extLst>
          </c:dPt>
          <c:dPt>
            <c:idx val="21"/>
            <c:bubble3D val="0"/>
            <c:extLst>
              <c:ext xmlns:c16="http://schemas.microsoft.com/office/drawing/2014/chart" uri="{C3380CC4-5D6E-409C-BE32-E72D297353CC}">
                <c16:uniqueId val="{00000015-A0F9-4D51-AD61-E000502D5C6E}"/>
              </c:ext>
            </c:extLst>
          </c:dPt>
          <c:dPt>
            <c:idx val="22"/>
            <c:bubble3D val="0"/>
            <c:extLst>
              <c:ext xmlns:c16="http://schemas.microsoft.com/office/drawing/2014/chart" uri="{C3380CC4-5D6E-409C-BE32-E72D297353CC}">
                <c16:uniqueId val="{00000016-A0F9-4D51-AD61-E000502D5C6E}"/>
              </c:ext>
            </c:extLst>
          </c:dPt>
          <c:dPt>
            <c:idx val="23"/>
            <c:bubble3D val="0"/>
            <c:extLst>
              <c:ext xmlns:c16="http://schemas.microsoft.com/office/drawing/2014/chart" uri="{C3380CC4-5D6E-409C-BE32-E72D297353CC}">
                <c16:uniqueId val="{00000017-A0F9-4D51-AD61-E000502D5C6E}"/>
              </c:ext>
            </c:extLst>
          </c:dPt>
          <c:dPt>
            <c:idx val="24"/>
            <c:bubble3D val="0"/>
            <c:extLst>
              <c:ext xmlns:c16="http://schemas.microsoft.com/office/drawing/2014/chart" uri="{C3380CC4-5D6E-409C-BE32-E72D297353CC}">
                <c16:uniqueId val="{00000018-A0F9-4D51-AD61-E000502D5C6E}"/>
              </c:ext>
            </c:extLst>
          </c:dPt>
          <c:dPt>
            <c:idx val="25"/>
            <c:bubble3D val="0"/>
            <c:extLst>
              <c:ext xmlns:c16="http://schemas.microsoft.com/office/drawing/2014/chart" uri="{C3380CC4-5D6E-409C-BE32-E72D297353CC}">
                <c16:uniqueId val="{00000019-A0F9-4D51-AD61-E000502D5C6E}"/>
              </c:ext>
            </c:extLst>
          </c:dPt>
          <c:dPt>
            <c:idx val="26"/>
            <c:bubble3D val="0"/>
            <c:extLst>
              <c:ext xmlns:c16="http://schemas.microsoft.com/office/drawing/2014/chart" uri="{C3380CC4-5D6E-409C-BE32-E72D297353CC}">
                <c16:uniqueId val="{0000001A-A0F9-4D51-AD61-E000502D5C6E}"/>
              </c:ext>
            </c:extLst>
          </c:dPt>
          <c:dPt>
            <c:idx val="27"/>
            <c:bubble3D val="0"/>
            <c:extLst>
              <c:ext xmlns:c16="http://schemas.microsoft.com/office/drawing/2014/chart" uri="{C3380CC4-5D6E-409C-BE32-E72D297353CC}">
                <c16:uniqueId val="{0000001B-A0F9-4D51-AD61-E000502D5C6E}"/>
              </c:ext>
            </c:extLst>
          </c:dPt>
          <c:dPt>
            <c:idx val="28"/>
            <c:bubble3D val="0"/>
            <c:extLst>
              <c:ext xmlns:c16="http://schemas.microsoft.com/office/drawing/2014/chart" uri="{C3380CC4-5D6E-409C-BE32-E72D297353CC}">
                <c16:uniqueId val="{0000001C-A0F9-4D51-AD61-E000502D5C6E}"/>
              </c:ext>
            </c:extLst>
          </c:dPt>
          <c:dPt>
            <c:idx val="29"/>
            <c:bubble3D val="0"/>
            <c:extLst>
              <c:ext xmlns:c16="http://schemas.microsoft.com/office/drawing/2014/chart" uri="{C3380CC4-5D6E-409C-BE32-E72D297353CC}">
                <c16:uniqueId val="{0000001D-A0F9-4D51-AD61-E000502D5C6E}"/>
              </c:ext>
            </c:extLst>
          </c:dPt>
          <c:dPt>
            <c:idx val="30"/>
            <c:bubble3D val="0"/>
            <c:extLst>
              <c:ext xmlns:c16="http://schemas.microsoft.com/office/drawing/2014/chart" uri="{C3380CC4-5D6E-409C-BE32-E72D297353CC}">
                <c16:uniqueId val="{0000001E-A0F9-4D51-AD61-E000502D5C6E}"/>
              </c:ext>
            </c:extLst>
          </c:dPt>
          <c:dPt>
            <c:idx val="31"/>
            <c:bubble3D val="0"/>
            <c:extLst>
              <c:ext xmlns:c16="http://schemas.microsoft.com/office/drawing/2014/chart" uri="{C3380CC4-5D6E-409C-BE32-E72D297353CC}">
                <c16:uniqueId val="{0000001F-A0F9-4D51-AD61-E000502D5C6E}"/>
              </c:ext>
            </c:extLst>
          </c:dPt>
          <c:dPt>
            <c:idx val="32"/>
            <c:bubble3D val="0"/>
            <c:extLst>
              <c:ext xmlns:c16="http://schemas.microsoft.com/office/drawing/2014/chart" uri="{C3380CC4-5D6E-409C-BE32-E72D297353CC}">
                <c16:uniqueId val="{00000020-A0F9-4D51-AD61-E000502D5C6E}"/>
              </c:ext>
            </c:extLst>
          </c:dPt>
          <c:dPt>
            <c:idx val="33"/>
            <c:bubble3D val="0"/>
            <c:extLst>
              <c:ext xmlns:c16="http://schemas.microsoft.com/office/drawing/2014/chart" uri="{C3380CC4-5D6E-409C-BE32-E72D297353CC}">
                <c16:uniqueId val="{00000021-A0F9-4D51-AD61-E000502D5C6E}"/>
              </c:ext>
            </c:extLst>
          </c:dPt>
          <c:dPt>
            <c:idx val="34"/>
            <c:bubble3D val="0"/>
            <c:extLst>
              <c:ext xmlns:c16="http://schemas.microsoft.com/office/drawing/2014/chart" uri="{C3380CC4-5D6E-409C-BE32-E72D297353CC}">
                <c16:uniqueId val="{00000022-A0F9-4D51-AD61-E000502D5C6E}"/>
              </c:ext>
            </c:extLst>
          </c:dPt>
          <c:dPt>
            <c:idx val="35"/>
            <c:bubble3D val="0"/>
            <c:extLst>
              <c:ext xmlns:c16="http://schemas.microsoft.com/office/drawing/2014/chart" uri="{C3380CC4-5D6E-409C-BE32-E72D297353CC}">
                <c16:uniqueId val="{00000023-A0F9-4D51-AD61-E000502D5C6E}"/>
              </c:ext>
            </c:extLst>
          </c:dPt>
          <c:dPt>
            <c:idx val="36"/>
            <c:bubble3D val="0"/>
            <c:extLst>
              <c:ext xmlns:c16="http://schemas.microsoft.com/office/drawing/2014/chart" uri="{C3380CC4-5D6E-409C-BE32-E72D297353CC}">
                <c16:uniqueId val="{00000024-A0F9-4D51-AD61-E000502D5C6E}"/>
              </c:ext>
            </c:extLst>
          </c:dPt>
          <c:dPt>
            <c:idx val="37"/>
            <c:bubble3D val="0"/>
            <c:extLst>
              <c:ext xmlns:c16="http://schemas.microsoft.com/office/drawing/2014/chart" uri="{C3380CC4-5D6E-409C-BE32-E72D297353CC}">
                <c16:uniqueId val="{00000025-A0F9-4D51-AD61-E000502D5C6E}"/>
              </c:ext>
            </c:extLst>
          </c:dPt>
          <c:dPt>
            <c:idx val="38"/>
            <c:bubble3D val="0"/>
            <c:extLst>
              <c:ext xmlns:c16="http://schemas.microsoft.com/office/drawing/2014/chart" uri="{C3380CC4-5D6E-409C-BE32-E72D297353CC}">
                <c16:uniqueId val="{00000026-A0F9-4D51-AD61-E000502D5C6E}"/>
              </c:ext>
            </c:extLst>
          </c:dPt>
          <c:dPt>
            <c:idx val="39"/>
            <c:bubble3D val="0"/>
            <c:extLst>
              <c:ext xmlns:c16="http://schemas.microsoft.com/office/drawing/2014/chart" uri="{C3380CC4-5D6E-409C-BE32-E72D297353CC}">
                <c16:uniqueId val="{00000027-A0F9-4D51-AD61-E000502D5C6E}"/>
              </c:ext>
            </c:extLst>
          </c:dPt>
          <c:dPt>
            <c:idx val="40"/>
            <c:bubble3D val="0"/>
            <c:extLst>
              <c:ext xmlns:c16="http://schemas.microsoft.com/office/drawing/2014/chart" uri="{C3380CC4-5D6E-409C-BE32-E72D297353CC}">
                <c16:uniqueId val="{00000028-A0F9-4D51-AD61-E000502D5C6E}"/>
              </c:ext>
            </c:extLst>
          </c:dPt>
          <c:dPt>
            <c:idx val="41"/>
            <c:bubble3D val="0"/>
            <c:extLst>
              <c:ext xmlns:c16="http://schemas.microsoft.com/office/drawing/2014/chart" uri="{C3380CC4-5D6E-409C-BE32-E72D297353CC}">
                <c16:uniqueId val="{00000029-A0F9-4D51-AD61-E000502D5C6E}"/>
              </c:ext>
            </c:extLst>
          </c:dPt>
          <c:dPt>
            <c:idx val="42"/>
            <c:bubble3D val="0"/>
            <c:extLst>
              <c:ext xmlns:c16="http://schemas.microsoft.com/office/drawing/2014/chart" uri="{C3380CC4-5D6E-409C-BE32-E72D297353CC}">
                <c16:uniqueId val="{0000002A-A0F9-4D51-AD61-E000502D5C6E}"/>
              </c:ext>
            </c:extLst>
          </c:dPt>
          <c:dPt>
            <c:idx val="43"/>
            <c:bubble3D val="0"/>
            <c:extLst>
              <c:ext xmlns:c16="http://schemas.microsoft.com/office/drawing/2014/chart" uri="{C3380CC4-5D6E-409C-BE32-E72D297353CC}">
                <c16:uniqueId val="{0000002B-A0F9-4D51-AD61-E000502D5C6E}"/>
              </c:ext>
            </c:extLst>
          </c:dPt>
          <c:dPt>
            <c:idx val="44"/>
            <c:bubble3D val="0"/>
            <c:extLst>
              <c:ext xmlns:c16="http://schemas.microsoft.com/office/drawing/2014/chart" uri="{C3380CC4-5D6E-409C-BE32-E72D297353CC}">
                <c16:uniqueId val="{0000002C-A0F9-4D51-AD61-E000502D5C6E}"/>
              </c:ext>
            </c:extLst>
          </c:dPt>
          <c:dPt>
            <c:idx val="45"/>
            <c:bubble3D val="0"/>
            <c:extLst>
              <c:ext xmlns:c16="http://schemas.microsoft.com/office/drawing/2014/chart" uri="{C3380CC4-5D6E-409C-BE32-E72D297353CC}">
                <c16:uniqueId val="{0000002D-A0F9-4D51-AD61-E000502D5C6E}"/>
              </c:ext>
            </c:extLst>
          </c:dPt>
          <c:dPt>
            <c:idx val="46"/>
            <c:bubble3D val="0"/>
            <c:extLst>
              <c:ext xmlns:c16="http://schemas.microsoft.com/office/drawing/2014/chart" uri="{C3380CC4-5D6E-409C-BE32-E72D297353CC}">
                <c16:uniqueId val="{0000002E-A0F9-4D51-AD61-E000502D5C6E}"/>
              </c:ext>
            </c:extLst>
          </c:dPt>
          <c:dPt>
            <c:idx val="47"/>
            <c:bubble3D val="0"/>
            <c:extLst>
              <c:ext xmlns:c16="http://schemas.microsoft.com/office/drawing/2014/chart" uri="{C3380CC4-5D6E-409C-BE32-E72D297353CC}">
                <c16:uniqueId val="{0000002F-A0F9-4D51-AD61-E000502D5C6E}"/>
              </c:ext>
            </c:extLst>
          </c:dPt>
          <c:dPt>
            <c:idx val="48"/>
            <c:bubble3D val="0"/>
            <c:extLst>
              <c:ext xmlns:c16="http://schemas.microsoft.com/office/drawing/2014/chart" uri="{C3380CC4-5D6E-409C-BE32-E72D297353CC}">
                <c16:uniqueId val="{00000030-A0F9-4D51-AD61-E000502D5C6E}"/>
              </c:ext>
            </c:extLst>
          </c:dPt>
          <c:dPt>
            <c:idx val="49"/>
            <c:bubble3D val="0"/>
            <c:extLst>
              <c:ext xmlns:c16="http://schemas.microsoft.com/office/drawing/2014/chart" uri="{C3380CC4-5D6E-409C-BE32-E72D297353CC}">
                <c16:uniqueId val="{00000031-A0F9-4D51-AD61-E000502D5C6E}"/>
              </c:ext>
            </c:extLst>
          </c:dPt>
          <c:dPt>
            <c:idx val="50"/>
            <c:bubble3D val="0"/>
            <c:extLst>
              <c:ext xmlns:c16="http://schemas.microsoft.com/office/drawing/2014/chart" uri="{C3380CC4-5D6E-409C-BE32-E72D297353CC}">
                <c16:uniqueId val="{00000032-A0F9-4D51-AD61-E000502D5C6E}"/>
              </c:ext>
            </c:extLst>
          </c:dPt>
          <c:dPt>
            <c:idx val="51"/>
            <c:bubble3D val="0"/>
            <c:extLst>
              <c:ext xmlns:c16="http://schemas.microsoft.com/office/drawing/2014/chart" uri="{C3380CC4-5D6E-409C-BE32-E72D297353CC}">
                <c16:uniqueId val="{00000033-A0F9-4D51-AD61-E000502D5C6E}"/>
              </c:ext>
            </c:extLst>
          </c:dPt>
          <c:dPt>
            <c:idx val="52"/>
            <c:bubble3D val="0"/>
            <c:extLst>
              <c:ext xmlns:c16="http://schemas.microsoft.com/office/drawing/2014/chart" uri="{C3380CC4-5D6E-409C-BE32-E72D297353CC}">
                <c16:uniqueId val="{00000034-A0F9-4D51-AD61-E000502D5C6E}"/>
              </c:ext>
            </c:extLst>
          </c:dPt>
          <c:dPt>
            <c:idx val="53"/>
            <c:bubble3D val="0"/>
            <c:extLst>
              <c:ext xmlns:c16="http://schemas.microsoft.com/office/drawing/2014/chart" uri="{C3380CC4-5D6E-409C-BE32-E72D297353CC}">
                <c16:uniqueId val="{00000035-A0F9-4D51-AD61-E000502D5C6E}"/>
              </c:ext>
            </c:extLst>
          </c:dPt>
          <c:dPt>
            <c:idx val="54"/>
            <c:bubble3D val="0"/>
            <c:extLst>
              <c:ext xmlns:c16="http://schemas.microsoft.com/office/drawing/2014/chart" uri="{C3380CC4-5D6E-409C-BE32-E72D297353CC}">
                <c16:uniqueId val="{00000036-A0F9-4D51-AD61-E000502D5C6E}"/>
              </c:ext>
            </c:extLst>
          </c:dPt>
          <c:dPt>
            <c:idx val="55"/>
            <c:bubble3D val="0"/>
            <c:extLst>
              <c:ext xmlns:c16="http://schemas.microsoft.com/office/drawing/2014/chart" uri="{C3380CC4-5D6E-409C-BE32-E72D297353CC}">
                <c16:uniqueId val="{00000037-A0F9-4D51-AD61-E000502D5C6E}"/>
              </c:ext>
            </c:extLst>
          </c:dPt>
          <c:dPt>
            <c:idx val="56"/>
            <c:bubble3D val="0"/>
            <c:extLst>
              <c:ext xmlns:c16="http://schemas.microsoft.com/office/drawing/2014/chart" uri="{C3380CC4-5D6E-409C-BE32-E72D297353CC}">
                <c16:uniqueId val="{00000038-A0F9-4D51-AD61-E000502D5C6E}"/>
              </c:ext>
            </c:extLst>
          </c:dPt>
          <c:dPt>
            <c:idx val="57"/>
            <c:bubble3D val="0"/>
            <c:extLst>
              <c:ext xmlns:c16="http://schemas.microsoft.com/office/drawing/2014/chart" uri="{C3380CC4-5D6E-409C-BE32-E72D297353CC}">
                <c16:uniqueId val="{00000039-A0F9-4D51-AD61-E000502D5C6E}"/>
              </c:ext>
            </c:extLst>
          </c:dPt>
          <c:dPt>
            <c:idx val="58"/>
            <c:bubble3D val="0"/>
            <c:extLst>
              <c:ext xmlns:c16="http://schemas.microsoft.com/office/drawing/2014/chart" uri="{C3380CC4-5D6E-409C-BE32-E72D297353CC}">
                <c16:uniqueId val="{0000003A-A0F9-4D51-AD61-E000502D5C6E}"/>
              </c:ext>
            </c:extLst>
          </c:dPt>
          <c:dPt>
            <c:idx val="59"/>
            <c:bubble3D val="0"/>
            <c:extLst>
              <c:ext xmlns:c16="http://schemas.microsoft.com/office/drawing/2014/chart" uri="{C3380CC4-5D6E-409C-BE32-E72D297353CC}">
                <c16:uniqueId val="{0000003B-A0F9-4D51-AD61-E000502D5C6E}"/>
              </c:ext>
            </c:extLst>
          </c:dPt>
          <c:dPt>
            <c:idx val="60"/>
            <c:bubble3D val="0"/>
            <c:extLst>
              <c:ext xmlns:c16="http://schemas.microsoft.com/office/drawing/2014/chart" uri="{C3380CC4-5D6E-409C-BE32-E72D297353CC}">
                <c16:uniqueId val="{0000003C-A0F9-4D51-AD61-E000502D5C6E}"/>
              </c:ext>
            </c:extLst>
          </c:dPt>
          <c:dPt>
            <c:idx val="61"/>
            <c:bubble3D val="0"/>
            <c:extLst>
              <c:ext xmlns:c16="http://schemas.microsoft.com/office/drawing/2014/chart" uri="{C3380CC4-5D6E-409C-BE32-E72D297353CC}">
                <c16:uniqueId val="{0000003D-A0F9-4D51-AD61-E000502D5C6E}"/>
              </c:ext>
            </c:extLst>
          </c:dPt>
          <c:dPt>
            <c:idx val="62"/>
            <c:bubble3D val="0"/>
            <c:extLst>
              <c:ext xmlns:c16="http://schemas.microsoft.com/office/drawing/2014/chart" uri="{C3380CC4-5D6E-409C-BE32-E72D297353CC}">
                <c16:uniqueId val="{0000003E-A0F9-4D51-AD61-E000502D5C6E}"/>
              </c:ext>
            </c:extLst>
          </c:dPt>
          <c:dPt>
            <c:idx val="63"/>
            <c:bubble3D val="0"/>
            <c:extLst>
              <c:ext xmlns:c16="http://schemas.microsoft.com/office/drawing/2014/chart" uri="{C3380CC4-5D6E-409C-BE32-E72D297353CC}">
                <c16:uniqueId val="{0000003F-A0F9-4D51-AD61-E000502D5C6E}"/>
              </c:ext>
            </c:extLst>
          </c:dPt>
          <c:dPt>
            <c:idx val="64"/>
            <c:bubble3D val="0"/>
            <c:extLst>
              <c:ext xmlns:c16="http://schemas.microsoft.com/office/drawing/2014/chart" uri="{C3380CC4-5D6E-409C-BE32-E72D297353CC}">
                <c16:uniqueId val="{00000040-A0F9-4D51-AD61-E000502D5C6E}"/>
              </c:ext>
            </c:extLst>
          </c:dPt>
          <c:dPt>
            <c:idx val="65"/>
            <c:bubble3D val="0"/>
            <c:extLst>
              <c:ext xmlns:c16="http://schemas.microsoft.com/office/drawing/2014/chart" uri="{C3380CC4-5D6E-409C-BE32-E72D297353CC}">
                <c16:uniqueId val="{00000041-A0F9-4D51-AD61-E000502D5C6E}"/>
              </c:ext>
            </c:extLst>
          </c:dPt>
          <c:dPt>
            <c:idx val="66"/>
            <c:bubble3D val="0"/>
            <c:extLst>
              <c:ext xmlns:c16="http://schemas.microsoft.com/office/drawing/2014/chart" uri="{C3380CC4-5D6E-409C-BE32-E72D297353CC}">
                <c16:uniqueId val="{00000042-A0F9-4D51-AD61-E000502D5C6E}"/>
              </c:ext>
            </c:extLst>
          </c:dPt>
          <c:dPt>
            <c:idx val="67"/>
            <c:bubble3D val="0"/>
            <c:extLst>
              <c:ext xmlns:c16="http://schemas.microsoft.com/office/drawing/2014/chart" uri="{C3380CC4-5D6E-409C-BE32-E72D297353CC}">
                <c16:uniqueId val="{00000043-A0F9-4D51-AD61-E000502D5C6E}"/>
              </c:ext>
            </c:extLst>
          </c:dPt>
          <c:dPt>
            <c:idx val="68"/>
            <c:bubble3D val="0"/>
            <c:extLst>
              <c:ext xmlns:c16="http://schemas.microsoft.com/office/drawing/2014/chart" uri="{C3380CC4-5D6E-409C-BE32-E72D297353CC}">
                <c16:uniqueId val="{00000044-A0F9-4D51-AD61-E000502D5C6E}"/>
              </c:ext>
            </c:extLst>
          </c:dPt>
          <c:dPt>
            <c:idx val="69"/>
            <c:bubble3D val="0"/>
            <c:extLst>
              <c:ext xmlns:c16="http://schemas.microsoft.com/office/drawing/2014/chart" uri="{C3380CC4-5D6E-409C-BE32-E72D297353CC}">
                <c16:uniqueId val="{00000045-A0F9-4D51-AD61-E000502D5C6E}"/>
              </c:ext>
            </c:extLst>
          </c:dPt>
          <c:dPt>
            <c:idx val="70"/>
            <c:bubble3D val="0"/>
            <c:extLst>
              <c:ext xmlns:c16="http://schemas.microsoft.com/office/drawing/2014/chart" uri="{C3380CC4-5D6E-409C-BE32-E72D297353CC}">
                <c16:uniqueId val="{00000046-A0F9-4D51-AD61-E000502D5C6E}"/>
              </c:ext>
            </c:extLst>
          </c:dPt>
          <c:dPt>
            <c:idx val="71"/>
            <c:bubble3D val="0"/>
            <c:extLst>
              <c:ext xmlns:c16="http://schemas.microsoft.com/office/drawing/2014/chart" uri="{C3380CC4-5D6E-409C-BE32-E72D297353CC}">
                <c16:uniqueId val="{00000047-A0F9-4D51-AD61-E000502D5C6E}"/>
              </c:ext>
            </c:extLst>
          </c:dPt>
          <c:dPt>
            <c:idx val="72"/>
            <c:bubble3D val="0"/>
            <c:extLst>
              <c:ext xmlns:c16="http://schemas.microsoft.com/office/drawing/2014/chart" uri="{C3380CC4-5D6E-409C-BE32-E72D297353CC}">
                <c16:uniqueId val="{00000048-A0F9-4D51-AD61-E000502D5C6E}"/>
              </c:ext>
            </c:extLst>
          </c:dPt>
          <c:dPt>
            <c:idx val="73"/>
            <c:bubble3D val="0"/>
            <c:extLst>
              <c:ext xmlns:c16="http://schemas.microsoft.com/office/drawing/2014/chart" uri="{C3380CC4-5D6E-409C-BE32-E72D297353CC}">
                <c16:uniqueId val="{00000049-A0F9-4D51-AD61-E000502D5C6E}"/>
              </c:ext>
            </c:extLst>
          </c:dPt>
          <c:dPt>
            <c:idx val="74"/>
            <c:bubble3D val="0"/>
            <c:extLst>
              <c:ext xmlns:c16="http://schemas.microsoft.com/office/drawing/2014/chart" uri="{C3380CC4-5D6E-409C-BE32-E72D297353CC}">
                <c16:uniqueId val="{0000004A-A0F9-4D51-AD61-E000502D5C6E}"/>
              </c:ext>
            </c:extLst>
          </c:dPt>
          <c:dPt>
            <c:idx val="75"/>
            <c:bubble3D val="0"/>
            <c:extLst>
              <c:ext xmlns:c16="http://schemas.microsoft.com/office/drawing/2014/chart" uri="{C3380CC4-5D6E-409C-BE32-E72D297353CC}">
                <c16:uniqueId val="{0000004B-A0F9-4D51-AD61-E000502D5C6E}"/>
              </c:ext>
            </c:extLst>
          </c:dPt>
          <c:dPt>
            <c:idx val="76"/>
            <c:bubble3D val="0"/>
            <c:extLst>
              <c:ext xmlns:c16="http://schemas.microsoft.com/office/drawing/2014/chart" uri="{C3380CC4-5D6E-409C-BE32-E72D297353CC}">
                <c16:uniqueId val="{0000004C-A0F9-4D51-AD61-E000502D5C6E}"/>
              </c:ext>
            </c:extLst>
          </c:dPt>
          <c:dPt>
            <c:idx val="77"/>
            <c:bubble3D val="0"/>
            <c:extLst>
              <c:ext xmlns:c16="http://schemas.microsoft.com/office/drawing/2014/chart" uri="{C3380CC4-5D6E-409C-BE32-E72D297353CC}">
                <c16:uniqueId val="{0000004D-A0F9-4D51-AD61-E000502D5C6E}"/>
              </c:ext>
            </c:extLst>
          </c:dPt>
          <c:dPt>
            <c:idx val="79"/>
            <c:bubble3D val="0"/>
            <c:extLst>
              <c:ext xmlns:c16="http://schemas.microsoft.com/office/drawing/2014/chart" uri="{C3380CC4-5D6E-409C-BE32-E72D297353CC}">
                <c16:uniqueId val="{0000004E-A0F9-4D51-AD61-E000502D5C6E}"/>
              </c:ext>
            </c:extLst>
          </c:dPt>
          <c:dPt>
            <c:idx val="80"/>
            <c:bubble3D val="0"/>
            <c:extLst>
              <c:ext xmlns:c16="http://schemas.microsoft.com/office/drawing/2014/chart" uri="{C3380CC4-5D6E-409C-BE32-E72D297353CC}">
                <c16:uniqueId val="{0000004F-A0F9-4D51-AD61-E000502D5C6E}"/>
              </c:ext>
            </c:extLst>
          </c:dPt>
          <c:dPt>
            <c:idx val="81"/>
            <c:bubble3D val="0"/>
            <c:extLst>
              <c:ext xmlns:c16="http://schemas.microsoft.com/office/drawing/2014/chart" uri="{C3380CC4-5D6E-409C-BE32-E72D297353CC}">
                <c16:uniqueId val="{00000050-A0F9-4D51-AD61-E000502D5C6E}"/>
              </c:ext>
            </c:extLst>
          </c:dPt>
          <c:dLbls>
            <c:dLbl>
              <c:idx val="81"/>
              <c:layout>
                <c:manualLayout>
                  <c:x val="-7.1038056890996969E-3"/>
                  <c:y val="-4.7656084764380401E-2"/>
                </c:manualLayout>
              </c:layout>
              <c:spPr>
                <a:noFill/>
                <a:ln>
                  <a:noFill/>
                </a:ln>
                <a:effectLst/>
              </c:spPr>
              <c:txPr>
                <a:bodyPr wrap="square" lIns="38100" tIns="19050" rIns="38100" bIns="19050" anchor="ctr">
                  <a:spAutoFit/>
                </a:bodyPr>
                <a:lstStyle/>
                <a:p>
                  <a:pPr>
                    <a:defRPr b="1"/>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0-A0F9-4D51-AD61-E000502D5C6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'Variacion Mensual '!$O$2:$CR$3</c:f>
              <c:multiLvlStrCache>
                <c:ptCount val="82"/>
                <c:lvl>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pt idx="12">
                    <c:v>Enero</c:v>
                  </c:pt>
                  <c:pt idx="13">
                    <c:v>Febrero</c:v>
                  </c:pt>
                  <c:pt idx="14">
                    <c:v>Marzo</c:v>
                  </c:pt>
                  <c:pt idx="15">
                    <c:v>Abril</c:v>
                  </c:pt>
                  <c:pt idx="16">
                    <c:v>Mayo</c:v>
                  </c:pt>
                  <c:pt idx="17">
                    <c:v>Junio</c:v>
                  </c:pt>
                  <c:pt idx="18">
                    <c:v>Julio</c:v>
                  </c:pt>
                  <c:pt idx="19">
                    <c:v>Agosto</c:v>
                  </c:pt>
                  <c:pt idx="20">
                    <c:v>Septiembre</c:v>
                  </c:pt>
                  <c:pt idx="21">
                    <c:v>Octubre</c:v>
                  </c:pt>
                  <c:pt idx="22">
                    <c:v>Noviembre</c:v>
                  </c:pt>
                  <c:pt idx="23">
                    <c:v>Diciembre</c:v>
                  </c:pt>
                  <c:pt idx="24">
                    <c:v>Enero</c:v>
                  </c:pt>
                  <c:pt idx="25">
                    <c:v>Febrero</c:v>
                  </c:pt>
                  <c:pt idx="26">
                    <c:v>Marzo</c:v>
                  </c:pt>
                  <c:pt idx="27">
                    <c:v>Abril</c:v>
                  </c:pt>
                  <c:pt idx="28">
                    <c:v>Mayo</c:v>
                  </c:pt>
                  <c:pt idx="29">
                    <c:v>Junio</c:v>
                  </c:pt>
                  <c:pt idx="30">
                    <c:v>Julio</c:v>
                  </c:pt>
                  <c:pt idx="31">
                    <c:v>Agosto</c:v>
                  </c:pt>
                  <c:pt idx="32">
                    <c:v>Septiembre</c:v>
                  </c:pt>
                  <c:pt idx="33">
                    <c:v>Octubre</c:v>
                  </c:pt>
                  <c:pt idx="34">
                    <c:v>Noviembre</c:v>
                  </c:pt>
                  <c:pt idx="35">
                    <c:v>Diciembre</c:v>
                  </c:pt>
                  <c:pt idx="36">
                    <c:v>Enero</c:v>
                  </c:pt>
                  <c:pt idx="37">
                    <c:v>Febrero</c:v>
                  </c:pt>
                  <c:pt idx="38">
                    <c:v>Marzo</c:v>
                  </c:pt>
                  <c:pt idx="39">
                    <c:v>Abril</c:v>
                  </c:pt>
                  <c:pt idx="40">
                    <c:v>Mayo</c:v>
                  </c:pt>
                  <c:pt idx="41">
                    <c:v>Junio</c:v>
                  </c:pt>
                  <c:pt idx="42">
                    <c:v>Julio</c:v>
                  </c:pt>
                  <c:pt idx="43">
                    <c:v>Agosto</c:v>
                  </c:pt>
                  <c:pt idx="44">
                    <c:v>Septiembre</c:v>
                  </c:pt>
                  <c:pt idx="45">
                    <c:v>Octubre</c:v>
                  </c:pt>
                  <c:pt idx="46">
                    <c:v>Noviembre</c:v>
                  </c:pt>
                  <c:pt idx="47">
                    <c:v>Diciembre</c:v>
                  </c:pt>
                  <c:pt idx="48">
                    <c:v>Enero</c:v>
                  </c:pt>
                  <c:pt idx="49">
                    <c:v>Febrero</c:v>
                  </c:pt>
                  <c:pt idx="50">
                    <c:v>Marzo</c:v>
                  </c:pt>
                  <c:pt idx="51">
                    <c:v>Abril</c:v>
                  </c:pt>
                  <c:pt idx="52">
                    <c:v>Mayo</c:v>
                  </c:pt>
                  <c:pt idx="53">
                    <c:v>Junio</c:v>
                  </c:pt>
                  <c:pt idx="54">
                    <c:v>Julio</c:v>
                  </c:pt>
                  <c:pt idx="55">
                    <c:v>Agosto</c:v>
                  </c:pt>
                  <c:pt idx="56">
                    <c:v>Septiembre</c:v>
                  </c:pt>
                  <c:pt idx="57">
                    <c:v>Octubre</c:v>
                  </c:pt>
                  <c:pt idx="58">
                    <c:v>Noviembre</c:v>
                  </c:pt>
                  <c:pt idx="59">
                    <c:v>Diciembre</c:v>
                  </c:pt>
                  <c:pt idx="60">
                    <c:v>Enero</c:v>
                  </c:pt>
                  <c:pt idx="61">
                    <c:v>Febrero</c:v>
                  </c:pt>
                  <c:pt idx="62">
                    <c:v>Marzo</c:v>
                  </c:pt>
                  <c:pt idx="63">
                    <c:v>Abril</c:v>
                  </c:pt>
                  <c:pt idx="64">
                    <c:v>Mayo</c:v>
                  </c:pt>
                  <c:pt idx="65">
                    <c:v>Junio</c:v>
                  </c:pt>
                  <c:pt idx="66">
                    <c:v>Julio</c:v>
                  </c:pt>
                  <c:pt idx="67">
                    <c:v>Agosto</c:v>
                  </c:pt>
                  <c:pt idx="68">
                    <c:v>Septiembre</c:v>
                  </c:pt>
                  <c:pt idx="69">
                    <c:v>Octubre</c:v>
                  </c:pt>
                  <c:pt idx="70">
                    <c:v>Noviembre</c:v>
                  </c:pt>
                  <c:pt idx="71">
                    <c:v>Diciembre</c:v>
                  </c:pt>
                  <c:pt idx="72">
                    <c:v>Enero</c:v>
                  </c:pt>
                  <c:pt idx="73">
                    <c:v>Febrero</c:v>
                  </c:pt>
                  <c:pt idx="74">
                    <c:v>Marzo</c:v>
                  </c:pt>
                  <c:pt idx="75">
                    <c:v>Abril</c:v>
                  </c:pt>
                  <c:pt idx="76">
                    <c:v>Mayo</c:v>
                  </c:pt>
                  <c:pt idx="77">
                    <c:v>Junio</c:v>
                  </c:pt>
                  <c:pt idx="78">
                    <c:v>Julio</c:v>
                  </c:pt>
                  <c:pt idx="79">
                    <c:v>Agosto</c:v>
                  </c:pt>
                  <c:pt idx="80">
                    <c:v>Septiembre</c:v>
                  </c:pt>
                  <c:pt idx="81">
                    <c:v>Octubre</c:v>
                  </c:pt>
                </c:lvl>
                <c:lvl>
                  <c:pt idx="0">
                    <c:v>2017</c:v>
                  </c:pt>
                  <c:pt idx="12">
                    <c:v>2018</c:v>
                  </c:pt>
                  <c:pt idx="24">
                    <c:v>2019</c:v>
                  </c:pt>
                  <c:pt idx="36">
                    <c:v>2020</c:v>
                  </c:pt>
                  <c:pt idx="48">
                    <c:v>2021</c:v>
                  </c:pt>
                  <c:pt idx="60">
                    <c:v>2022</c:v>
                  </c:pt>
                  <c:pt idx="72">
                    <c:v>2023</c:v>
                  </c:pt>
                </c:lvl>
              </c:multiLvlStrCache>
            </c:multiLvlStrRef>
          </c:cat>
          <c:val>
            <c:numRef>
              <c:f>'Variacion Mensual '!$O$15:$CR$15</c:f>
              <c:numCache>
                <c:formatCode>0.00</c:formatCode>
                <c:ptCount val="82"/>
                <c:pt idx="0">
                  <c:v>2.37</c:v>
                </c:pt>
                <c:pt idx="1">
                  <c:v>2.906843902612394</c:v>
                </c:pt>
                <c:pt idx="2">
                  <c:v>4.1106978075612801</c:v>
                </c:pt>
                <c:pt idx="3">
                  <c:v>4.3166561707854072</c:v>
                </c:pt>
                <c:pt idx="4">
                  <c:v>3.7983817642932536</c:v>
                </c:pt>
                <c:pt idx="5">
                  <c:v>3.8531369465988377</c:v>
                </c:pt>
                <c:pt idx="6">
                  <c:v>3.769212070470644</c:v>
                </c:pt>
                <c:pt idx="7">
                  <c:v>4.3451788273629433</c:v>
                </c:pt>
                <c:pt idx="8">
                  <c:v>4.4720068896080107</c:v>
                </c:pt>
                <c:pt idx="9">
                  <c:v>4.5482566835596856</c:v>
                </c:pt>
                <c:pt idx="10">
                  <c:v>3.6824799652739841</c:v>
                </c:pt>
                <c:pt idx="11">
                  <c:v>4.7189432008573675</c:v>
                </c:pt>
                <c:pt idx="12">
                  <c:v>3.2892323425762697</c:v>
                </c:pt>
                <c:pt idx="13">
                  <c:v>3.5993713701332837</c:v>
                </c:pt>
                <c:pt idx="14">
                  <c:v>3.28</c:v>
                </c:pt>
                <c:pt idx="15">
                  <c:v>3.3070144090245179</c:v>
                </c:pt>
                <c:pt idx="16">
                  <c:v>3.934369285939681</c:v>
                </c:pt>
                <c:pt idx="17">
                  <c:v>4.6903299917232033</c:v>
                </c:pt>
                <c:pt idx="18">
                  <c:v>4.6876111678083987</c:v>
                </c:pt>
                <c:pt idx="19">
                  <c:v>4.4912139171919137</c:v>
                </c:pt>
                <c:pt idx="20">
                  <c:v>4.5842510586989107</c:v>
                </c:pt>
                <c:pt idx="21">
                  <c:v>5.1706717438055421</c:v>
                </c:pt>
                <c:pt idx="22">
                  <c:v>5.6784643899169254</c:v>
                </c:pt>
                <c:pt idx="23">
                  <c:v>5.1445743275883729</c:v>
                </c:pt>
                <c:pt idx="24">
                  <c:v>5.0033441137957766</c:v>
                </c:pt>
                <c:pt idx="25">
                  <c:v>4.777936317633106</c:v>
                </c:pt>
                <c:pt idx="26">
                  <c:v>5.0828899029433501</c:v>
                </c:pt>
                <c:pt idx="27">
                  <c:v>5.3886177196354765</c:v>
                </c:pt>
                <c:pt idx="28">
                  <c:v>4.9646523687670481</c:v>
                </c:pt>
                <c:pt idx="29">
                  <c:v>4.1956822710234292</c:v>
                </c:pt>
                <c:pt idx="30">
                  <c:v>4.6928182593418626</c:v>
                </c:pt>
                <c:pt idx="31">
                  <c:v>5.0216340088566511</c:v>
                </c:pt>
                <c:pt idx="32">
                  <c:v>4.8476248422366695</c:v>
                </c:pt>
                <c:pt idx="33">
                  <c:v>4.3839668895220711</c:v>
                </c:pt>
                <c:pt idx="34">
                  <c:v>3.6658671891089938</c:v>
                </c:pt>
                <c:pt idx="35">
                  <c:v>3.4943054074116731</c:v>
                </c:pt>
                <c:pt idx="36">
                  <c:v>4.5728993584550182</c:v>
                </c:pt>
                <c:pt idx="37">
                  <c:v>4.4531089038198672</c:v>
                </c:pt>
                <c:pt idx="38">
                  <c:v>1.5195013234878871</c:v>
                </c:pt>
                <c:pt idx="39">
                  <c:v>-7.3420530089149025</c:v>
                </c:pt>
                <c:pt idx="40">
                  <c:v>-8.7490620910955528</c:v>
                </c:pt>
                <c:pt idx="41">
                  <c:v>-0.9213882683768162</c:v>
                </c:pt>
                <c:pt idx="42">
                  <c:v>-0.66383827760023451</c:v>
                </c:pt>
                <c:pt idx="43">
                  <c:v>-1.2844557287797471</c:v>
                </c:pt>
                <c:pt idx="44">
                  <c:v>-1.8943569184683753</c:v>
                </c:pt>
                <c:pt idx="45">
                  <c:v>-2.0668991819828761</c:v>
                </c:pt>
                <c:pt idx="46">
                  <c:v>-2.2644510195926841</c:v>
                </c:pt>
                <c:pt idx="47">
                  <c:v>-2.607694839550831</c:v>
                </c:pt>
                <c:pt idx="48">
                  <c:v>-3.1735452277160618</c:v>
                </c:pt>
                <c:pt idx="49">
                  <c:v>-2.7703694642134025</c:v>
                </c:pt>
                <c:pt idx="50">
                  <c:v>0.36596668141186228</c:v>
                </c:pt>
                <c:pt idx="51">
                  <c:v>10.295792489251937</c:v>
                </c:pt>
                <c:pt idx="52">
                  <c:v>11.985120598228917</c:v>
                </c:pt>
                <c:pt idx="53">
                  <c:v>3.1736611193561544</c:v>
                </c:pt>
                <c:pt idx="54">
                  <c:v>2.6093929160228413</c:v>
                </c:pt>
                <c:pt idx="55">
                  <c:v>3.218126090013925</c:v>
                </c:pt>
                <c:pt idx="56">
                  <c:v>4.0996520689577522</c:v>
                </c:pt>
                <c:pt idx="57">
                  <c:v>4.494846747687248</c:v>
                </c:pt>
                <c:pt idx="58">
                  <c:v>5.1470964419469283</c:v>
                </c:pt>
                <c:pt idx="59">
                  <c:v>6.5856103476055381</c:v>
                </c:pt>
                <c:pt idx="60">
                  <c:v>8.2958961672666192</c:v>
                </c:pt>
                <c:pt idx="61">
                  <c:v>8.0626959242146654</c:v>
                </c:pt>
                <c:pt idx="62">
                  <c:v>7.7971680688921055</c:v>
                </c:pt>
                <c:pt idx="63">
                  <c:v>7.7500893099871035</c:v>
                </c:pt>
                <c:pt idx="64">
                  <c:v>8.0527602393667621</c:v>
                </c:pt>
                <c:pt idx="65">
                  <c:v>8.6731838718795018</c:v>
                </c:pt>
                <c:pt idx="66">
                  <c:v>10.224727180640485</c:v>
                </c:pt>
                <c:pt idx="67">
                  <c:v>10.91493648769513</c:v>
                </c:pt>
                <c:pt idx="68">
                  <c:v>10.749927808238269</c:v>
                </c:pt>
                <c:pt idx="69">
                  <c:v>11.218008881535084</c:v>
                </c:pt>
                <c:pt idx="70">
                  <c:v>11.857308276763348</c:v>
                </c:pt>
                <c:pt idx="71">
                  <c:v>11.204083669860921</c:v>
                </c:pt>
                <c:pt idx="72">
                  <c:v>11.065984088557684</c:v>
                </c:pt>
                <c:pt idx="73">
                  <c:v>11.572469216405807</c:v>
                </c:pt>
                <c:pt idx="74">
                  <c:v>11.076947634583846</c:v>
                </c:pt>
                <c:pt idx="75">
                  <c:v>10.184448284013058</c:v>
                </c:pt>
                <c:pt idx="76">
                  <c:v>9.8004539333505107</c:v>
                </c:pt>
                <c:pt idx="77">
                  <c:v>8.768460292371401</c:v>
                </c:pt>
                <c:pt idx="78">
                  <c:v>6.7351116726041482</c:v>
                </c:pt>
                <c:pt idx="79">
                  <c:v>5.6965125438531885</c:v>
                </c:pt>
                <c:pt idx="80">
                  <c:v>4.2742060732920493</c:v>
                </c:pt>
                <c:pt idx="81">
                  <c:v>4.2742060732920493</c:v>
                </c:pt>
              </c:numCache>
            </c:numRef>
          </c:val>
          <c:smooth val="0"/>
          <c:extLst>
            <c:ext xmlns:c16="http://schemas.microsoft.com/office/drawing/2014/chart" uri="{C3380CC4-5D6E-409C-BE32-E72D297353CC}">
              <c16:uniqueId val="{00000051-A0F9-4D51-AD61-E000502D5C6E}"/>
            </c:ext>
          </c:extLst>
        </c:ser>
        <c:dLbls>
          <c:showLegendKey val="0"/>
          <c:showVal val="0"/>
          <c:showCatName val="0"/>
          <c:showSerName val="0"/>
          <c:showPercent val="0"/>
          <c:showBubbleSize val="0"/>
        </c:dLbls>
        <c:smooth val="0"/>
        <c:axId val="625289472"/>
        <c:axId val="625303552"/>
      </c:lineChart>
      <c:catAx>
        <c:axId val="625289472"/>
        <c:scaling>
          <c:orientation val="minMax"/>
        </c:scaling>
        <c:delete val="0"/>
        <c:axPos val="b"/>
        <c:numFmt formatCode="General" sourceLinked="1"/>
        <c:majorTickMark val="none"/>
        <c:minorTickMark val="none"/>
        <c:tickLblPos val="low"/>
        <c:crossAx val="625303552"/>
        <c:crosses val="autoZero"/>
        <c:auto val="1"/>
        <c:lblAlgn val="ctr"/>
        <c:lblOffset val="100"/>
        <c:noMultiLvlLbl val="0"/>
      </c:catAx>
      <c:valAx>
        <c:axId val="625303552"/>
        <c:scaling>
          <c:orientation val="minMax"/>
          <c:max val="12"/>
          <c:min val="-12"/>
        </c:scaling>
        <c:delete val="0"/>
        <c:axPos val="l"/>
        <c:numFmt formatCode="0.00" sourceLinked="1"/>
        <c:majorTickMark val="none"/>
        <c:minorTickMark val="none"/>
        <c:tickLblPos val="nextTo"/>
        <c:crossAx val="625289472"/>
        <c:crosses val="autoZero"/>
        <c:crossBetween val="between"/>
        <c:majorUnit val="6"/>
      </c:valAx>
    </c:plotArea>
    <c:plotVisOnly val="1"/>
    <c:dispBlanksAs val="gap"/>
    <c:showDLblsOverMax val="0"/>
  </c:chart>
  <c:spPr>
    <a:noFill/>
    <a:ln>
      <a:noFill/>
    </a:ln>
  </c:sp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'graficas grupos'!$W$2</c:f>
              <c:strCache>
                <c:ptCount val="1"/>
                <c:pt idx="0">
                  <c:v>Oct-23</c:v>
                </c:pt>
              </c:strCache>
            </c:strRef>
          </c:tx>
          <c:spPr>
            <a:solidFill>
              <a:srgbClr val="BFB1CF"/>
            </a:solidFill>
          </c:spPr>
          <c:invertIfNegative val="0"/>
          <c:dLbls>
            <c:dLbl>
              <c:idx val="1"/>
              <c:layout>
                <c:manualLayout>
                  <c:x val="-1.0973934529247371E-2"/>
                  <c:y val="0"/>
                </c:manualLayout>
              </c:layout>
              <c:spPr/>
              <c:txPr>
                <a:bodyPr/>
                <a:lstStyle/>
                <a:p>
                  <a:pPr>
                    <a:defRPr b="0"/>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7C-44F7-898E-83F5447407C8}"/>
                </c:ext>
              </c:extLst>
            </c:dLbl>
            <c:dLbl>
              <c:idx val="2"/>
              <c:layout>
                <c:manualLayout>
                  <c:x val="0"/>
                  <c:y val="0"/>
                </c:manualLayout>
              </c:layout>
              <c:spPr/>
              <c:txPr>
                <a:bodyPr/>
                <a:lstStyle/>
                <a:p>
                  <a:pPr>
                    <a:defRPr b="0"/>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7C-44F7-898E-83F5447407C8}"/>
                </c:ext>
              </c:extLst>
            </c:dLbl>
            <c:dLbl>
              <c:idx val="3"/>
              <c:spPr/>
              <c:txPr>
                <a:bodyPr/>
                <a:lstStyle/>
                <a:p>
                  <a:pPr>
                    <a:defRPr b="0"/>
                  </a:pPr>
                  <a:endParaRPr lang="es-CO"/>
                </a:p>
              </c:txPr>
              <c:showLegendKey val="0"/>
              <c:showVal val="1"/>
              <c:showCatName val="0"/>
              <c:showSerName val="0"/>
              <c:showPercent val="0"/>
              <c:showBubbleSize val="0"/>
              <c:extLst>
                <c:ext xmlns:c16="http://schemas.microsoft.com/office/drawing/2014/chart" uri="{C3380CC4-5D6E-409C-BE32-E72D297353CC}">
                  <c16:uniqueId val="{00000002-807C-44F7-898E-83F5447407C8}"/>
                </c:ext>
              </c:extLst>
            </c:dLbl>
            <c:dLbl>
              <c:idx val="4"/>
              <c:layout>
                <c:manualLayout>
                  <c:x val="-1.6460901793871059E-2"/>
                  <c:y val="5.01253132832080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7C-44F7-898E-83F5447407C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'graficas grupos'!$U$3:$U$6</c:f>
              <c:strCache>
                <c:ptCount val="4"/>
                <c:pt idx="0">
                  <c:v>Combustibles</c:v>
                </c:pt>
                <c:pt idx="1">
                  <c:v>Costos fijos y peajes</c:v>
                </c:pt>
                <c:pt idx="2">
                  <c:v>Insumos</c:v>
                </c:pt>
                <c:pt idx="3">
                  <c:v>Partes, piezas y servicios de mantenimiento y reparación</c:v>
                </c:pt>
              </c:strCache>
            </c:strRef>
          </c:cat>
          <c:val>
            <c:numRef>
              <c:f>'graficas grupos'!$W$3:$W$6</c:f>
              <c:numCache>
                <c:formatCode>0.00</c:formatCode>
                <c:ptCount val="4"/>
                <c:pt idx="0">
                  <c:v>0.76661363673824212</c:v>
                </c:pt>
                <c:pt idx="1">
                  <c:v>5.5215082066038406</c:v>
                </c:pt>
                <c:pt idx="2">
                  <c:v>8.1925499960938737</c:v>
                </c:pt>
                <c:pt idx="3">
                  <c:v>10.737175261397397</c:v>
                </c:pt>
              </c:numCache>
            </c:numRef>
          </c:val>
          <c:extLst>
            <c:ext xmlns:c16="http://schemas.microsoft.com/office/drawing/2014/chart" uri="{C3380CC4-5D6E-409C-BE32-E72D297353CC}">
              <c16:uniqueId val="{00000004-807C-44F7-898E-83F5447407C8}"/>
            </c:ext>
          </c:extLst>
        </c:ser>
        <c:dLbls>
          <c:showLegendKey val="0"/>
          <c:showVal val="0"/>
          <c:showCatName val="0"/>
          <c:showSerName val="0"/>
          <c:showPercent val="0"/>
          <c:showBubbleSize val="0"/>
        </c:dLbls>
        <c:gapWidth val="150"/>
        <c:axId val="627238400"/>
        <c:axId val="627239936"/>
      </c:barChart>
      <c:catAx>
        <c:axId val="627238400"/>
        <c:scaling>
          <c:orientation val="minMax"/>
        </c:scaling>
        <c:delete val="0"/>
        <c:axPos val="l"/>
        <c:numFmt formatCode="General" sourceLinked="0"/>
        <c:majorTickMark val="cross"/>
        <c:minorTickMark val="none"/>
        <c:tickLblPos val="low"/>
        <c:txPr>
          <a:bodyPr anchor="b" anchorCtr="1"/>
          <a:lstStyle/>
          <a:p>
            <a:pPr>
              <a:defRPr b="1"/>
            </a:pPr>
            <a:endParaRPr lang="es-CO"/>
          </a:p>
        </c:txPr>
        <c:crossAx val="627239936"/>
        <c:crosses val="autoZero"/>
        <c:auto val="1"/>
        <c:lblAlgn val="ctr"/>
        <c:lblOffset val="100"/>
        <c:noMultiLvlLbl val="0"/>
      </c:catAx>
      <c:valAx>
        <c:axId val="627239936"/>
        <c:scaling>
          <c:orientation val="minMax"/>
        </c:scaling>
        <c:delete val="0"/>
        <c:axPos val="b"/>
        <c:title>
          <c:tx>
            <c:rich>
              <a:bodyPr/>
              <a:lstStyle/>
              <a:p>
                <a:pPr>
                  <a:defRPr/>
                </a:pPr>
                <a:r>
                  <a:rPr lang="es-CO"/>
                  <a:t>Variación</a:t>
                </a:r>
                <a:r>
                  <a:rPr lang="es-CO" baseline="0"/>
                  <a:t> (%)</a:t>
                </a:r>
                <a:endParaRPr lang="es-CO"/>
              </a:p>
            </c:rich>
          </c:tx>
          <c:overlay val="0"/>
        </c:title>
        <c:numFmt formatCode="0.00" sourceLinked="1"/>
        <c:majorTickMark val="out"/>
        <c:minorTickMark val="none"/>
        <c:tickLblPos val="nextTo"/>
        <c:crossAx val="627238400"/>
        <c:crosses val="autoZero"/>
        <c:crossBetween val="between"/>
      </c:valAx>
    </c:plotArea>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'graficas grupos'!$W$18</c:f>
              <c:strCache>
                <c:ptCount val="1"/>
                <c:pt idx="0">
                  <c:v>Oct-23</c:v>
                </c:pt>
              </c:strCache>
            </c:strRef>
          </c:tx>
          <c:spPr>
            <a:solidFill>
              <a:srgbClr val="BFB1CF"/>
            </a:solidFill>
          </c:spPr>
          <c:invertIfNegative val="0"/>
          <c:dLbls>
            <c:dLbl>
              <c:idx val="2"/>
              <c:spPr/>
              <c:txPr>
                <a:bodyPr/>
                <a:lstStyle/>
                <a:p>
                  <a:pPr>
                    <a:defRPr b="0"/>
                  </a:pPr>
                  <a:endParaRPr lang="es-CO"/>
                </a:p>
              </c:txPr>
              <c:showLegendKey val="0"/>
              <c:showVal val="1"/>
              <c:showCatName val="0"/>
              <c:showSerName val="0"/>
              <c:showPercent val="0"/>
              <c:showBubbleSize val="0"/>
              <c:extLst>
                <c:ext xmlns:c16="http://schemas.microsoft.com/office/drawing/2014/chart" uri="{C3380CC4-5D6E-409C-BE32-E72D297353CC}">
                  <c16:uniqueId val="{00000000-3656-411D-8810-9458C7D0A81D}"/>
                </c:ext>
              </c:extLst>
            </c:dLbl>
            <c:dLbl>
              <c:idx val="3"/>
              <c:spPr/>
              <c:txPr>
                <a:bodyPr/>
                <a:lstStyle/>
                <a:p>
                  <a:pPr>
                    <a:defRPr b="0"/>
                  </a:pPr>
                  <a:endParaRPr lang="es-CO"/>
                </a:p>
              </c:txPr>
              <c:showLegendKey val="0"/>
              <c:showVal val="1"/>
              <c:showCatName val="0"/>
              <c:showSerName val="0"/>
              <c:showPercent val="0"/>
              <c:showBubbleSize val="0"/>
              <c:extLst>
                <c:ext xmlns:c16="http://schemas.microsoft.com/office/drawing/2014/chart" uri="{C3380CC4-5D6E-409C-BE32-E72D297353CC}">
                  <c16:uniqueId val="{00000001-3656-411D-8810-9458C7D0A81D}"/>
                </c:ext>
              </c:extLst>
            </c:dLbl>
            <c:dLbl>
              <c:idx val="4"/>
              <c:layout>
                <c:manualLayout>
                  <c:x val="-1.6460685771537805E-2"/>
                  <c:y val="4.2872454448017148E-3"/>
                </c:manualLayout>
              </c:layout>
              <c:spPr/>
              <c:txPr>
                <a:bodyPr/>
                <a:lstStyle/>
                <a:p>
                  <a:pPr>
                    <a:defRPr b="1"/>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656-411D-8810-9458C7D0A81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'graficas grupos'!$U$19:$U$22</c:f>
              <c:strCache>
                <c:ptCount val="4"/>
                <c:pt idx="0">
                  <c:v>Combustibles</c:v>
                </c:pt>
                <c:pt idx="1">
                  <c:v>Partes, piezas y servicios de mantenimiento y reparación</c:v>
                </c:pt>
                <c:pt idx="2">
                  <c:v>Insumos</c:v>
                </c:pt>
                <c:pt idx="3">
                  <c:v>Costos fijos y peajes</c:v>
                </c:pt>
              </c:strCache>
            </c:strRef>
          </c:cat>
          <c:val>
            <c:numRef>
              <c:f>'graficas grupos'!$W$19:$W$22</c:f>
              <c:numCache>
                <c:formatCode>0.00</c:formatCode>
                <c:ptCount val="4"/>
                <c:pt idx="0">
                  <c:v>0.28959655613764362</c:v>
                </c:pt>
                <c:pt idx="1">
                  <c:v>0.51150718705768483</c:v>
                </c:pt>
                <c:pt idx="2">
                  <c:v>0.92150748426383033</c:v>
                </c:pt>
                <c:pt idx="3">
                  <c:v>2.5515948458331494</c:v>
                </c:pt>
              </c:numCache>
            </c:numRef>
          </c:val>
          <c:extLst>
            <c:ext xmlns:c16="http://schemas.microsoft.com/office/drawing/2014/chart" uri="{C3380CC4-5D6E-409C-BE32-E72D297353CC}">
              <c16:uniqueId val="{00000003-3656-411D-8810-9458C7D0A81D}"/>
            </c:ext>
          </c:extLst>
        </c:ser>
        <c:dLbls>
          <c:showLegendKey val="0"/>
          <c:showVal val="0"/>
          <c:showCatName val="0"/>
          <c:showSerName val="0"/>
          <c:showPercent val="0"/>
          <c:showBubbleSize val="0"/>
        </c:dLbls>
        <c:gapWidth val="150"/>
        <c:axId val="627340032"/>
        <c:axId val="627341568"/>
      </c:barChart>
      <c:catAx>
        <c:axId val="627340032"/>
        <c:scaling>
          <c:orientation val="minMax"/>
        </c:scaling>
        <c:delete val="0"/>
        <c:axPos val="l"/>
        <c:numFmt formatCode="General" sourceLinked="0"/>
        <c:majorTickMark val="cross"/>
        <c:minorTickMark val="none"/>
        <c:tickLblPos val="low"/>
        <c:txPr>
          <a:bodyPr anchor="b" anchorCtr="1"/>
          <a:lstStyle/>
          <a:p>
            <a:pPr>
              <a:defRPr b="1"/>
            </a:pPr>
            <a:endParaRPr lang="es-CO"/>
          </a:p>
        </c:txPr>
        <c:crossAx val="627341568"/>
        <c:crosses val="autoZero"/>
        <c:auto val="1"/>
        <c:lblAlgn val="ctr"/>
        <c:lblOffset val="100"/>
        <c:noMultiLvlLbl val="0"/>
      </c:catAx>
      <c:valAx>
        <c:axId val="627341568"/>
        <c:scaling>
          <c:orientation val="minMax"/>
        </c:scaling>
        <c:delete val="0"/>
        <c:axPos val="b"/>
        <c:title>
          <c:tx>
            <c:rich>
              <a:bodyPr/>
              <a:lstStyle/>
              <a:p>
                <a:pPr>
                  <a:defRPr/>
                </a:pPr>
                <a:r>
                  <a:rPr lang="es-CO"/>
                  <a:t>Contribución</a:t>
                </a:r>
                <a:r>
                  <a:rPr lang="es-CO" baseline="0"/>
                  <a:t> (p.p.)</a:t>
                </a:r>
                <a:endParaRPr lang="es-CO"/>
              </a:p>
            </c:rich>
          </c:tx>
          <c:overlay val="0"/>
        </c:title>
        <c:numFmt formatCode="0.00" sourceLinked="1"/>
        <c:majorTickMark val="out"/>
        <c:minorTickMark val="none"/>
        <c:tickLblPos val="nextTo"/>
        <c:crossAx val="627340032"/>
        <c:crosses val="autoZero"/>
        <c:crossBetween val="between"/>
      </c:valAx>
    </c:plotArea>
    <c:plotVisOnly val="1"/>
    <c:dispBlanksAs val="gap"/>
    <c:showDLblsOverMax val="0"/>
  </c:chart>
  <c:spPr>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820393639631283E-2"/>
          <c:y val="6.0544254884806054E-2"/>
          <c:w val="0.89814836445081325"/>
          <c:h val="0.59895304753572465"/>
        </c:manualLayout>
      </c:layout>
      <c:lineChart>
        <c:grouping val="standard"/>
        <c:varyColors val="0"/>
        <c:ser>
          <c:idx val="0"/>
          <c:order val="0"/>
          <c:tx>
            <c:strRef>
              <c:f>'GRUPO COSTOS FIJOS Y PEAJES'!$A$10</c:f>
              <c:strCache>
                <c:ptCount val="1"/>
                <c:pt idx="0">
                  <c:v>Costos fijos y peajes</c:v>
                </c:pt>
              </c:strCache>
            </c:strRef>
          </c:tx>
          <c:spPr>
            <a:ln w="6350">
              <a:solidFill>
                <a:srgbClr val="C00000"/>
              </a:solidFill>
              <a:prstDash val="dashDot"/>
            </a:ln>
          </c:spPr>
          <c:marker>
            <c:symbol val="none"/>
          </c:marker>
          <c:dPt>
            <c:idx val="0"/>
            <c:bubble3D val="0"/>
            <c:extLst>
              <c:ext xmlns:c16="http://schemas.microsoft.com/office/drawing/2014/chart" uri="{C3380CC4-5D6E-409C-BE32-E72D297353CC}">
                <c16:uniqueId val="{00000000-4ACE-44C7-BAB3-E9F9BF83D2A3}"/>
              </c:ext>
            </c:extLst>
          </c:dPt>
          <c:dPt>
            <c:idx val="1"/>
            <c:bubble3D val="0"/>
            <c:extLst>
              <c:ext xmlns:c16="http://schemas.microsoft.com/office/drawing/2014/chart" uri="{C3380CC4-5D6E-409C-BE32-E72D297353CC}">
                <c16:uniqueId val="{00000001-4ACE-44C7-BAB3-E9F9BF83D2A3}"/>
              </c:ext>
            </c:extLst>
          </c:dPt>
          <c:dPt>
            <c:idx val="2"/>
            <c:bubble3D val="0"/>
            <c:extLst>
              <c:ext xmlns:c16="http://schemas.microsoft.com/office/drawing/2014/chart" uri="{C3380CC4-5D6E-409C-BE32-E72D297353CC}">
                <c16:uniqueId val="{00000002-4ACE-44C7-BAB3-E9F9BF83D2A3}"/>
              </c:ext>
            </c:extLst>
          </c:dPt>
          <c:dPt>
            <c:idx val="3"/>
            <c:bubble3D val="0"/>
            <c:extLst>
              <c:ext xmlns:c16="http://schemas.microsoft.com/office/drawing/2014/chart" uri="{C3380CC4-5D6E-409C-BE32-E72D297353CC}">
                <c16:uniqueId val="{00000003-4ACE-44C7-BAB3-E9F9BF83D2A3}"/>
              </c:ext>
            </c:extLst>
          </c:dPt>
          <c:dPt>
            <c:idx val="4"/>
            <c:bubble3D val="0"/>
            <c:extLst>
              <c:ext xmlns:c16="http://schemas.microsoft.com/office/drawing/2014/chart" uri="{C3380CC4-5D6E-409C-BE32-E72D297353CC}">
                <c16:uniqueId val="{00000004-4ACE-44C7-BAB3-E9F9BF83D2A3}"/>
              </c:ext>
            </c:extLst>
          </c:dPt>
          <c:dPt>
            <c:idx val="5"/>
            <c:bubble3D val="0"/>
            <c:extLst>
              <c:ext xmlns:c16="http://schemas.microsoft.com/office/drawing/2014/chart" uri="{C3380CC4-5D6E-409C-BE32-E72D297353CC}">
                <c16:uniqueId val="{00000005-4ACE-44C7-BAB3-E9F9BF83D2A3}"/>
              </c:ext>
            </c:extLst>
          </c:dPt>
          <c:dPt>
            <c:idx val="6"/>
            <c:bubble3D val="0"/>
            <c:extLst>
              <c:ext xmlns:c16="http://schemas.microsoft.com/office/drawing/2014/chart" uri="{C3380CC4-5D6E-409C-BE32-E72D297353CC}">
                <c16:uniqueId val="{00000006-4ACE-44C7-BAB3-E9F9BF83D2A3}"/>
              </c:ext>
            </c:extLst>
          </c:dPt>
          <c:dPt>
            <c:idx val="7"/>
            <c:bubble3D val="0"/>
            <c:extLst>
              <c:ext xmlns:c16="http://schemas.microsoft.com/office/drawing/2014/chart" uri="{C3380CC4-5D6E-409C-BE32-E72D297353CC}">
                <c16:uniqueId val="{00000007-4ACE-44C7-BAB3-E9F9BF83D2A3}"/>
              </c:ext>
            </c:extLst>
          </c:dPt>
          <c:dPt>
            <c:idx val="8"/>
            <c:bubble3D val="0"/>
            <c:extLst>
              <c:ext xmlns:c16="http://schemas.microsoft.com/office/drawing/2014/chart" uri="{C3380CC4-5D6E-409C-BE32-E72D297353CC}">
                <c16:uniqueId val="{00000008-4ACE-44C7-BAB3-E9F9BF83D2A3}"/>
              </c:ext>
            </c:extLst>
          </c:dPt>
          <c:dPt>
            <c:idx val="9"/>
            <c:bubble3D val="0"/>
            <c:extLst>
              <c:ext xmlns:c16="http://schemas.microsoft.com/office/drawing/2014/chart" uri="{C3380CC4-5D6E-409C-BE32-E72D297353CC}">
                <c16:uniqueId val="{00000009-4ACE-44C7-BAB3-E9F9BF83D2A3}"/>
              </c:ext>
            </c:extLst>
          </c:dPt>
          <c:dPt>
            <c:idx val="10"/>
            <c:bubble3D val="0"/>
            <c:extLst>
              <c:ext xmlns:c16="http://schemas.microsoft.com/office/drawing/2014/chart" uri="{C3380CC4-5D6E-409C-BE32-E72D297353CC}">
                <c16:uniqueId val="{0000000A-4ACE-44C7-BAB3-E9F9BF83D2A3}"/>
              </c:ext>
            </c:extLst>
          </c:dPt>
          <c:dPt>
            <c:idx val="11"/>
            <c:bubble3D val="0"/>
            <c:extLst>
              <c:ext xmlns:c16="http://schemas.microsoft.com/office/drawing/2014/chart" uri="{C3380CC4-5D6E-409C-BE32-E72D297353CC}">
                <c16:uniqueId val="{0000000B-4ACE-44C7-BAB3-E9F9BF83D2A3}"/>
              </c:ext>
            </c:extLst>
          </c:dPt>
          <c:dPt>
            <c:idx val="12"/>
            <c:bubble3D val="0"/>
            <c:extLst>
              <c:ext xmlns:c16="http://schemas.microsoft.com/office/drawing/2014/chart" uri="{C3380CC4-5D6E-409C-BE32-E72D297353CC}">
                <c16:uniqueId val="{0000000C-4ACE-44C7-BAB3-E9F9BF83D2A3}"/>
              </c:ext>
            </c:extLst>
          </c:dPt>
          <c:dPt>
            <c:idx val="13"/>
            <c:bubble3D val="0"/>
            <c:extLst>
              <c:ext xmlns:c16="http://schemas.microsoft.com/office/drawing/2014/chart" uri="{C3380CC4-5D6E-409C-BE32-E72D297353CC}">
                <c16:uniqueId val="{0000000D-4ACE-44C7-BAB3-E9F9BF83D2A3}"/>
              </c:ext>
            </c:extLst>
          </c:dPt>
          <c:dPt>
            <c:idx val="14"/>
            <c:bubble3D val="0"/>
            <c:extLst>
              <c:ext xmlns:c16="http://schemas.microsoft.com/office/drawing/2014/chart" uri="{C3380CC4-5D6E-409C-BE32-E72D297353CC}">
                <c16:uniqueId val="{0000000E-4ACE-44C7-BAB3-E9F9BF83D2A3}"/>
              </c:ext>
            </c:extLst>
          </c:dPt>
          <c:dPt>
            <c:idx val="15"/>
            <c:bubble3D val="0"/>
            <c:extLst>
              <c:ext xmlns:c16="http://schemas.microsoft.com/office/drawing/2014/chart" uri="{C3380CC4-5D6E-409C-BE32-E72D297353CC}">
                <c16:uniqueId val="{0000000F-4ACE-44C7-BAB3-E9F9BF83D2A3}"/>
              </c:ext>
            </c:extLst>
          </c:dPt>
          <c:dPt>
            <c:idx val="16"/>
            <c:bubble3D val="0"/>
            <c:extLst>
              <c:ext xmlns:c16="http://schemas.microsoft.com/office/drawing/2014/chart" uri="{C3380CC4-5D6E-409C-BE32-E72D297353CC}">
                <c16:uniqueId val="{00000010-4ACE-44C7-BAB3-E9F9BF83D2A3}"/>
              </c:ext>
            </c:extLst>
          </c:dPt>
          <c:dPt>
            <c:idx val="17"/>
            <c:bubble3D val="0"/>
            <c:extLst>
              <c:ext xmlns:c16="http://schemas.microsoft.com/office/drawing/2014/chart" uri="{C3380CC4-5D6E-409C-BE32-E72D297353CC}">
                <c16:uniqueId val="{00000011-4ACE-44C7-BAB3-E9F9BF83D2A3}"/>
              </c:ext>
            </c:extLst>
          </c:dPt>
          <c:dPt>
            <c:idx val="18"/>
            <c:bubble3D val="0"/>
            <c:extLst>
              <c:ext xmlns:c16="http://schemas.microsoft.com/office/drawing/2014/chart" uri="{C3380CC4-5D6E-409C-BE32-E72D297353CC}">
                <c16:uniqueId val="{00000012-4ACE-44C7-BAB3-E9F9BF83D2A3}"/>
              </c:ext>
            </c:extLst>
          </c:dPt>
          <c:dPt>
            <c:idx val="19"/>
            <c:bubble3D val="0"/>
            <c:extLst>
              <c:ext xmlns:c16="http://schemas.microsoft.com/office/drawing/2014/chart" uri="{C3380CC4-5D6E-409C-BE32-E72D297353CC}">
                <c16:uniqueId val="{00000013-4ACE-44C7-BAB3-E9F9BF83D2A3}"/>
              </c:ext>
            </c:extLst>
          </c:dPt>
          <c:dPt>
            <c:idx val="20"/>
            <c:bubble3D val="0"/>
            <c:extLst>
              <c:ext xmlns:c16="http://schemas.microsoft.com/office/drawing/2014/chart" uri="{C3380CC4-5D6E-409C-BE32-E72D297353CC}">
                <c16:uniqueId val="{00000014-4ACE-44C7-BAB3-E9F9BF83D2A3}"/>
              </c:ext>
            </c:extLst>
          </c:dPt>
          <c:dPt>
            <c:idx val="21"/>
            <c:bubble3D val="0"/>
            <c:extLst>
              <c:ext xmlns:c16="http://schemas.microsoft.com/office/drawing/2014/chart" uri="{C3380CC4-5D6E-409C-BE32-E72D297353CC}">
                <c16:uniqueId val="{00000015-4ACE-44C7-BAB3-E9F9BF83D2A3}"/>
              </c:ext>
            </c:extLst>
          </c:dPt>
          <c:dPt>
            <c:idx val="22"/>
            <c:bubble3D val="0"/>
            <c:extLst>
              <c:ext xmlns:c16="http://schemas.microsoft.com/office/drawing/2014/chart" uri="{C3380CC4-5D6E-409C-BE32-E72D297353CC}">
                <c16:uniqueId val="{00000016-4ACE-44C7-BAB3-E9F9BF83D2A3}"/>
              </c:ext>
            </c:extLst>
          </c:dPt>
          <c:dPt>
            <c:idx val="23"/>
            <c:bubble3D val="0"/>
            <c:extLst>
              <c:ext xmlns:c16="http://schemas.microsoft.com/office/drawing/2014/chart" uri="{C3380CC4-5D6E-409C-BE32-E72D297353CC}">
                <c16:uniqueId val="{00000017-4ACE-44C7-BAB3-E9F9BF83D2A3}"/>
              </c:ext>
            </c:extLst>
          </c:dPt>
          <c:dPt>
            <c:idx val="24"/>
            <c:bubble3D val="0"/>
            <c:extLst>
              <c:ext xmlns:c16="http://schemas.microsoft.com/office/drawing/2014/chart" uri="{C3380CC4-5D6E-409C-BE32-E72D297353CC}">
                <c16:uniqueId val="{00000018-4ACE-44C7-BAB3-E9F9BF83D2A3}"/>
              </c:ext>
            </c:extLst>
          </c:dPt>
          <c:dPt>
            <c:idx val="25"/>
            <c:bubble3D val="0"/>
            <c:extLst>
              <c:ext xmlns:c16="http://schemas.microsoft.com/office/drawing/2014/chart" uri="{C3380CC4-5D6E-409C-BE32-E72D297353CC}">
                <c16:uniqueId val="{00000019-4ACE-44C7-BAB3-E9F9BF83D2A3}"/>
              </c:ext>
            </c:extLst>
          </c:dPt>
          <c:dPt>
            <c:idx val="26"/>
            <c:bubble3D val="0"/>
            <c:extLst>
              <c:ext xmlns:c16="http://schemas.microsoft.com/office/drawing/2014/chart" uri="{C3380CC4-5D6E-409C-BE32-E72D297353CC}">
                <c16:uniqueId val="{0000001A-4ACE-44C7-BAB3-E9F9BF83D2A3}"/>
              </c:ext>
            </c:extLst>
          </c:dPt>
          <c:dPt>
            <c:idx val="27"/>
            <c:bubble3D val="0"/>
            <c:extLst>
              <c:ext xmlns:c16="http://schemas.microsoft.com/office/drawing/2014/chart" uri="{C3380CC4-5D6E-409C-BE32-E72D297353CC}">
                <c16:uniqueId val="{0000001B-4ACE-44C7-BAB3-E9F9BF83D2A3}"/>
              </c:ext>
            </c:extLst>
          </c:dPt>
          <c:dPt>
            <c:idx val="28"/>
            <c:bubble3D val="0"/>
            <c:extLst>
              <c:ext xmlns:c16="http://schemas.microsoft.com/office/drawing/2014/chart" uri="{C3380CC4-5D6E-409C-BE32-E72D297353CC}">
                <c16:uniqueId val="{0000001C-4ACE-44C7-BAB3-E9F9BF83D2A3}"/>
              </c:ext>
            </c:extLst>
          </c:dPt>
          <c:dPt>
            <c:idx val="29"/>
            <c:bubble3D val="0"/>
            <c:extLst>
              <c:ext xmlns:c16="http://schemas.microsoft.com/office/drawing/2014/chart" uri="{C3380CC4-5D6E-409C-BE32-E72D297353CC}">
                <c16:uniqueId val="{0000001D-4ACE-44C7-BAB3-E9F9BF83D2A3}"/>
              </c:ext>
            </c:extLst>
          </c:dPt>
          <c:dPt>
            <c:idx val="30"/>
            <c:bubble3D val="0"/>
            <c:extLst>
              <c:ext xmlns:c16="http://schemas.microsoft.com/office/drawing/2014/chart" uri="{C3380CC4-5D6E-409C-BE32-E72D297353CC}">
                <c16:uniqueId val="{0000001E-4ACE-44C7-BAB3-E9F9BF83D2A3}"/>
              </c:ext>
            </c:extLst>
          </c:dPt>
          <c:dPt>
            <c:idx val="31"/>
            <c:bubble3D val="0"/>
            <c:extLst>
              <c:ext xmlns:c16="http://schemas.microsoft.com/office/drawing/2014/chart" uri="{C3380CC4-5D6E-409C-BE32-E72D297353CC}">
                <c16:uniqueId val="{0000001F-4ACE-44C7-BAB3-E9F9BF83D2A3}"/>
              </c:ext>
            </c:extLst>
          </c:dPt>
          <c:dPt>
            <c:idx val="32"/>
            <c:bubble3D val="0"/>
            <c:extLst>
              <c:ext xmlns:c16="http://schemas.microsoft.com/office/drawing/2014/chart" uri="{C3380CC4-5D6E-409C-BE32-E72D297353CC}">
                <c16:uniqueId val="{00000020-4ACE-44C7-BAB3-E9F9BF83D2A3}"/>
              </c:ext>
            </c:extLst>
          </c:dPt>
          <c:dPt>
            <c:idx val="33"/>
            <c:bubble3D val="0"/>
            <c:extLst>
              <c:ext xmlns:c16="http://schemas.microsoft.com/office/drawing/2014/chart" uri="{C3380CC4-5D6E-409C-BE32-E72D297353CC}">
                <c16:uniqueId val="{00000021-4ACE-44C7-BAB3-E9F9BF83D2A3}"/>
              </c:ext>
            </c:extLst>
          </c:dPt>
          <c:dPt>
            <c:idx val="34"/>
            <c:bubble3D val="0"/>
            <c:extLst>
              <c:ext xmlns:c16="http://schemas.microsoft.com/office/drawing/2014/chart" uri="{C3380CC4-5D6E-409C-BE32-E72D297353CC}">
                <c16:uniqueId val="{00000022-4ACE-44C7-BAB3-E9F9BF83D2A3}"/>
              </c:ext>
            </c:extLst>
          </c:dPt>
          <c:dPt>
            <c:idx val="35"/>
            <c:bubble3D val="0"/>
            <c:extLst>
              <c:ext xmlns:c16="http://schemas.microsoft.com/office/drawing/2014/chart" uri="{C3380CC4-5D6E-409C-BE32-E72D297353CC}">
                <c16:uniqueId val="{00000023-4ACE-44C7-BAB3-E9F9BF83D2A3}"/>
              </c:ext>
            </c:extLst>
          </c:dPt>
          <c:dPt>
            <c:idx val="36"/>
            <c:bubble3D val="0"/>
            <c:extLst>
              <c:ext xmlns:c16="http://schemas.microsoft.com/office/drawing/2014/chart" uri="{C3380CC4-5D6E-409C-BE32-E72D297353CC}">
                <c16:uniqueId val="{00000024-4ACE-44C7-BAB3-E9F9BF83D2A3}"/>
              </c:ext>
            </c:extLst>
          </c:dPt>
          <c:dPt>
            <c:idx val="37"/>
            <c:bubble3D val="0"/>
            <c:extLst>
              <c:ext xmlns:c16="http://schemas.microsoft.com/office/drawing/2014/chart" uri="{C3380CC4-5D6E-409C-BE32-E72D297353CC}">
                <c16:uniqueId val="{00000025-4ACE-44C7-BAB3-E9F9BF83D2A3}"/>
              </c:ext>
            </c:extLst>
          </c:dPt>
          <c:dPt>
            <c:idx val="38"/>
            <c:bubble3D val="0"/>
            <c:extLst>
              <c:ext xmlns:c16="http://schemas.microsoft.com/office/drawing/2014/chart" uri="{C3380CC4-5D6E-409C-BE32-E72D297353CC}">
                <c16:uniqueId val="{00000026-4ACE-44C7-BAB3-E9F9BF83D2A3}"/>
              </c:ext>
            </c:extLst>
          </c:dPt>
          <c:dPt>
            <c:idx val="39"/>
            <c:bubble3D val="0"/>
            <c:extLst>
              <c:ext xmlns:c16="http://schemas.microsoft.com/office/drawing/2014/chart" uri="{C3380CC4-5D6E-409C-BE32-E72D297353CC}">
                <c16:uniqueId val="{00000027-4ACE-44C7-BAB3-E9F9BF83D2A3}"/>
              </c:ext>
            </c:extLst>
          </c:dPt>
          <c:dPt>
            <c:idx val="40"/>
            <c:bubble3D val="0"/>
            <c:extLst>
              <c:ext xmlns:c16="http://schemas.microsoft.com/office/drawing/2014/chart" uri="{C3380CC4-5D6E-409C-BE32-E72D297353CC}">
                <c16:uniqueId val="{00000028-4ACE-44C7-BAB3-E9F9BF83D2A3}"/>
              </c:ext>
            </c:extLst>
          </c:dPt>
          <c:dPt>
            <c:idx val="41"/>
            <c:bubble3D val="0"/>
            <c:extLst>
              <c:ext xmlns:c16="http://schemas.microsoft.com/office/drawing/2014/chart" uri="{C3380CC4-5D6E-409C-BE32-E72D297353CC}">
                <c16:uniqueId val="{00000029-4ACE-44C7-BAB3-E9F9BF83D2A3}"/>
              </c:ext>
            </c:extLst>
          </c:dPt>
          <c:dPt>
            <c:idx val="42"/>
            <c:bubble3D val="0"/>
            <c:extLst>
              <c:ext xmlns:c16="http://schemas.microsoft.com/office/drawing/2014/chart" uri="{C3380CC4-5D6E-409C-BE32-E72D297353CC}">
                <c16:uniqueId val="{0000002A-4ACE-44C7-BAB3-E9F9BF83D2A3}"/>
              </c:ext>
            </c:extLst>
          </c:dPt>
          <c:dPt>
            <c:idx val="43"/>
            <c:bubble3D val="0"/>
            <c:extLst>
              <c:ext xmlns:c16="http://schemas.microsoft.com/office/drawing/2014/chart" uri="{C3380CC4-5D6E-409C-BE32-E72D297353CC}">
                <c16:uniqueId val="{0000002B-4ACE-44C7-BAB3-E9F9BF83D2A3}"/>
              </c:ext>
            </c:extLst>
          </c:dPt>
          <c:dPt>
            <c:idx val="44"/>
            <c:bubble3D val="0"/>
            <c:extLst>
              <c:ext xmlns:c16="http://schemas.microsoft.com/office/drawing/2014/chart" uri="{C3380CC4-5D6E-409C-BE32-E72D297353CC}">
                <c16:uniqueId val="{0000002C-4ACE-44C7-BAB3-E9F9BF83D2A3}"/>
              </c:ext>
            </c:extLst>
          </c:dPt>
          <c:dPt>
            <c:idx val="45"/>
            <c:bubble3D val="0"/>
            <c:extLst>
              <c:ext xmlns:c16="http://schemas.microsoft.com/office/drawing/2014/chart" uri="{C3380CC4-5D6E-409C-BE32-E72D297353CC}">
                <c16:uniqueId val="{0000002D-4ACE-44C7-BAB3-E9F9BF83D2A3}"/>
              </c:ext>
            </c:extLst>
          </c:dPt>
          <c:dPt>
            <c:idx val="46"/>
            <c:bubble3D val="0"/>
            <c:extLst>
              <c:ext xmlns:c16="http://schemas.microsoft.com/office/drawing/2014/chart" uri="{C3380CC4-5D6E-409C-BE32-E72D297353CC}">
                <c16:uniqueId val="{0000002E-4ACE-44C7-BAB3-E9F9BF83D2A3}"/>
              </c:ext>
            </c:extLst>
          </c:dPt>
          <c:dPt>
            <c:idx val="47"/>
            <c:bubble3D val="0"/>
            <c:extLst>
              <c:ext xmlns:c16="http://schemas.microsoft.com/office/drawing/2014/chart" uri="{C3380CC4-5D6E-409C-BE32-E72D297353CC}">
                <c16:uniqueId val="{0000002F-4ACE-44C7-BAB3-E9F9BF83D2A3}"/>
              </c:ext>
            </c:extLst>
          </c:dPt>
          <c:dPt>
            <c:idx val="48"/>
            <c:bubble3D val="0"/>
            <c:extLst>
              <c:ext xmlns:c16="http://schemas.microsoft.com/office/drawing/2014/chart" uri="{C3380CC4-5D6E-409C-BE32-E72D297353CC}">
                <c16:uniqueId val="{00000030-4ACE-44C7-BAB3-E9F9BF83D2A3}"/>
              </c:ext>
            </c:extLst>
          </c:dPt>
          <c:dPt>
            <c:idx val="49"/>
            <c:bubble3D val="0"/>
            <c:extLst>
              <c:ext xmlns:c16="http://schemas.microsoft.com/office/drawing/2014/chart" uri="{C3380CC4-5D6E-409C-BE32-E72D297353CC}">
                <c16:uniqueId val="{00000031-4ACE-44C7-BAB3-E9F9BF83D2A3}"/>
              </c:ext>
            </c:extLst>
          </c:dPt>
          <c:dPt>
            <c:idx val="50"/>
            <c:bubble3D val="0"/>
            <c:extLst>
              <c:ext xmlns:c16="http://schemas.microsoft.com/office/drawing/2014/chart" uri="{C3380CC4-5D6E-409C-BE32-E72D297353CC}">
                <c16:uniqueId val="{00000032-4ACE-44C7-BAB3-E9F9BF83D2A3}"/>
              </c:ext>
            </c:extLst>
          </c:dPt>
          <c:dPt>
            <c:idx val="51"/>
            <c:bubble3D val="0"/>
            <c:extLst>
              <c:ext xmlns:c16="http://schemas.microsoft.com/office/drawing/2014/chart" uri="{C3380CC4-5D6E-409C-BE32-E72D297353CC}">
                <c16:uniqueId val="{00000033-4ACE-44C7-BAB3-E9F9BF83D2A3}"/>
              </c:ext>
            </c:extLst>
          </c:dPt>
          <c:dPt>
            <c:idx val="52"/>
            <c:bubble3D val="0"/>
            <c:extLst>
              <c:ext xmlns:c16="http://schemas.microsoft.com/office/drawing/2014/chart" uri="{C3380CC4-5D6E-409C-BE32-E72D297353CC}">
                <c16:uniqueId val="{00000034-4ACE-44C7-BAB3-E9F9BF83D2A3}"/>
              </c:ext>
            </c:extLst>
          </c:dPt>
          <c:dPt>
            <c:idx val="53"/>
            <c:bubble3D val="0"/>
            <c:extLst>
              <c:ext xmlns:c16="http://schemas.microsoft.com/office/drawing/2014/chart" uri="{C3380CC4-5D6E-409C-BE32-E72D297353CC}">
                <c16:uniqueId val="{00000035-4ACE-44C7-BAB3-E9F9BF83D2A3}"/>
              </c:ext>
            </c:extLst>
          </c:dPt>
          <c:dPt>
            <c:idx val="54"/>
            <c:bubble3D val="0"/>
            <c:extLst>
              <c:ext xmlns:c16="http://schemas.microsoft.com/office/drawing/2014/chart" uri="{C3380CC4-5D6E-409C-BE32-E72D297353CC}">
                <c16:uniqueId val="{00000036-4ACE-44C7-BAB3-E9F9BF83D2A3}"/>
              </c:ext>
            </c:extLst>
          </c:dPt>
          <c:dPt>
            <c:idx val="55"/>
            <c:bubble3D val="0"/>
            <c:extLst>
              <c:ext xmlns:c16="http://schemas.microsoft.com/office/drawing/2014/chart" uri="{C3380CC4-5D6E-409C-BE32-E72D297353CC}">
                <c16:uniqueId val="{00000037-4ACE-44C7-BAB3-E9F9BF83D2A3}"/>
              </c:ext>
            </c:extLst>
          </c:dPt>
          <c:dPt>
            <c:idx val="56"/>
            <c:bubble3D val="0"/>
            <c:extLst>
              <c:ext xmlns:c16="http://schemas.microsoft.com/office/drawing/2014/chart" uri="{C3380CC4-5D6E-409C-BE32-E72D297353CC}">
                <c16:uniqueId val="{00000038-4ACE-44C7-BAB3-E9F9BF83D2A3}"/>
              </c:ext>
            </c:extLst>
          </c:dPt>
          <c:dPt>
            <c:idx val="57"/>
            <c:bubble3D val="0"/>
            <c:extLst>
              <c:ext xmlns:c16="http://schemas.microsoft.com/office/drawing/2014/chart" uri="{C3380CC4-5D6E-409C-BE32-E72D297353CC}">
                <c16:uniqueId val="{00000039-4ACE-44C7-BAB3-E9F9BF83D2A3}"/>
              </c:ext>
            </c:extLst>
          </c:dPt>
          <c:dPt>
            <c:idx val="58"/>
            <c:bubble3D val="0"/>
            <c:extLst>
              <c:ext xmlns:c16="http://schemas.microsoft.com/office/drawing/2014/chart" uri="{C3380CC4-5D6E-409C-BE32-E72D297353CC}">
                <c16:uniqueId val="{0000003A-4ACE-44C7-BAB3-E9F9BF83D2A3}"/>
              </c:ext>
            </c:extLst>
          </c:dPt>
          <c:dPt>
            <c:idx val="59"/>
            <c:bubble3D val="0"/>
            <c:extLst>
              <c:ext xmlns:c16="http://schemas.microsoft.com/office/drawing/2014/chart" uri="{C3380CC4-5D6E-409C-BE32-E72D297353CC}">
                <c16:uniqueId val="{0000003B-4ACE-44C7-BAB3-E9F9BF83D2A3}"/>
              </c:ext>
            </c:extLst>
          </c:dPt>
          <c:dPt>
            <c:idx val="60"/>
            <c:bubble3D val="0"/>
            <c:extLst>
              <c:ext xmlns:c16="http://schemas.microsoft.com/office/drawing/2014/chart" uri="{C3380CC4-5D6E-409C-BE32-E72D297353CC}">
                <c16:uniqueId val="{0000003C-4ACE-44C7-BAB3-E9F9BF83D2A3}"/>
              </c:ext>
            </c:extLst>
          </c:dPt>
          <c:dPt>
            <c:idx val="61"/>
            <c:bubble3D val="0"/>
            <c:extLst>
              <c:ext xmlns:c16="http://schemas.microsoft.com/office/drawing/2014/chart" uri="{C3380CC4-5D6E-409C-BE32-E72D297353CC}">
                <c16:uniqueId val="{0000003D-4ACE-44C7-BAB3-E9F9BF83D2A3}"/>
              </c:ext>
            </c:extLst>
          </c:dPt>
          <c:dPt>
            <c:idx val="62"/>
            <c:bubble3D val="0"/>
            <c:extLst>
              <c:ext xmlns:c16="http://schemas.microsoft.com/office/drawing/2014/chart" uri="{C3380CC4-5D6E-409C-BE32-E72D297353CC}">
                <c16:uniqueId val="{0000003E-4ACE-44C7-BAB3-E9F9BF83D2A3}"/>
              </c:ext>
            </c:extLst>
          </c:dPt>
          <c:dPt>
            <c:idx val="63"/>
            <c:bubble3D val="0"/>
            <c:extLst>
              <c:ext xmlns:c16="http://schemas.microsoft.com/office/drawing/2014/chart" uri="{C3380CC4-5D6E-409C-BE32-E72D297353CC}">
                <c16:uniqueId val="{0000003F-4ACE-44C7-BAB3-E9F9BF83D2A3}"/>
              </c:ext>
            </c:extLst>
          </c:dPt>
          <c:dPt>
            <c:idx val="64"/>
            <c:bubble3D val="0"/>
            <c:extLst>
              <c:ext xmlns:c16="http://schemas.microsoft.com/office/drawing/2014/chart" uri="{C3380CC4-5D6E-409C-BE32-E72D297353CC}">
                <c16:uniqueId val="{00000040-4ACE-44C7-BAB3-E9F9BF83D2A3}"/>
              </c:ext>
            </c:extLst>
          </c:dPt>
          <c:dPt>
            <c:idx val="65"/>
            <c:bubble3D val="0"/>
            <c:extLst>
              <c:ext xmlns:c16="http://schemas.microsoft.com/office/drawing/2014/chart" uri="{C3380CC4-5D6E-409C-BE32-E72D297353CC}">
                <c16:uniqueId val="{00000041-4ACE-44C7-BAB3-E9F9BF83D2A3}"/>
              </c:ext>
            </c:extLst>
          </c:dPt>
          <c:dPt>
            <c:idx val="66"/>
            <c:bubble3D val="0"/>
            <c:extLst>
              <c:ext xmlns:c16="http://schemas.microsoft.com/office/drawing/2014/chart" uri="{C3380CC4-5D6E-409C-BE32-E72D297353CC}">
                <c16:uniqueId val="{00000042-4ACE-44C7-BAB3-E9F9BF83D2A3}"/>
              </c:ext>
            </c:extLst>
          </c:dPt>
          <c:dPt>
            <c:idx val="67"/>
            <c:bubble3D val="0"/>
            <c:extLst>
              <c:ext xmlns:c16="http://schemas.microsoft.com/office/drawing/2014/chart" uri="{C3380CC4-5D6E-409C-BE32-E72D297353CC}">
                <c16:uniqueId val="{00000043-4ACE-44C7-BAB3-E9F9BF83D2A3}"/>
              </c:ext>
            </c:extLst>
          </c:dPt>
          <c:dPt>
            <c:idx val="68"/>
            <c:bubble3D val="0"/>
            <c:extLst>
              <c:ext xmlns:c16="http://schemas.microsoft.com/office/drawing/2014/chart" uri="{C3380CC4-5D6E-409C-BE32-E72D297353CC}">
                <c16:uniqueId val="{00000044-4ACE-44C7-BAB3-E9F9BF83D2A3}"/>
              </c:ext>
            </c:extLst>
          </c:dPt>
          <c:dPt>
            <c:idx val="69"/>
            <c:bubble3D val="0"/>
            <c:extLst>
              <c:ext xmlns:c16="http://schemas.microsoft.com/office/drawing/2014/chart" uri="{C3380CC4-5D6E-409C-BE32-E72D297353CC}">
                <c16:uniqueId val="{00000045-4ACE-44C7-BAB3-E9F9BF83D2A3}"/>
              </c:ext>
            </c:extLst>
          </c:dPt>
          <c:dPt>
            <c:idx val="70"/>
            <c:bubble3D val="0"/>
            <c:extLst>
              <c:ext xmlns:c16="http://schemas.microsoft.com/office/drawing/2014/chart" uri="{C3380CC4-5D6E-409C-BE32-E72D297353CC}">
                <c16:uniqueId val="{00000046-4ACE-44C7-BAB3-E9F9BF83D2A3}"/>
              </c:ext>
            </c:extLst>
          </c:dPt>
          <c:dPt>
            <c:idx val="71"/>
            <c:bubble3D val="0"/>
            <c:extLst>
              <c:ext xmlns:c16="http://schemas.microsoft.com/office/drawing/2014/chart" uri="{C3380CC4-5D6E-409C-BE32-E72D297353CC}">
                <c16:uniqueId val="{00000047-4ACE-44C7-BAB3-E9F9BF83D2A3}"/>
              </c:ext>
            </c:extLst>
          </c:dPt>
          <c:dPt>
            <c:idx val="72"/>
            <c:bubble3D val="0"/>
            <c:extLst>
              <c:ext xmlns:c16="http://schemas.microsoft.com/office/drawing/2014/chart" uri="{C3380CC4-5D6E-409C-BE32-E72D297353CC}">
                <c16:uniqueId val="{00000048-4ACE-44C7-BAB3-E9F9BF83D2A3}"/>
              </c:ext>
            </c:extLst>
          </c:dPt>
          <c:dPt>
            <c:idx val="73"/>
            <c:bubble3D val="0"/>
            <c:extLst>
              <c:ext xmlns:c16="http://schemas.microsoft.com/office/drawing/2014/chart" uri="{C3380CC4-5D6E-409C-BE32-E72D297353CC}">
                <c16:uniqueId val="{00000049-4ACE-44C7-BAB3-E9F9BF83D2A3}"/>
              </c:ext>
            </c:extLst>
          </c:dPt>
          <c:dPt>
            <c:idx val="74"/>
            <c:bubble3D val="0"/>
            <c:extLst>
              <c:ext xmlns:c16="http://schemas.microsoft.com/office/drawing/2014/chart" uri="{C3380CC4-5D6E-409C-BE32-E72D297353CC}">
                <c16:uniqueId val="{0000004A-4ACE-44C7-BAB3-E9F9BF83D2A3}"/>
              </c:ext>
            </c:extLst>
          </c:dPt>
          <c:dPt>
            <c:idx val="75"/>
            <c:bubble3D val="0"/>
            <c:extLst>
              <c:ext xmlns:c16="http://schemas.microsoft.com/office/drawing/2014/chart" uri="{C3380CC4-5D6E-409C-BE32-E72D297353CC}">
                <c16:uniqueId val="{0000004B-4ACE-44C7-BAB3-E9F9BF83D2A3}"/>
              </c:ext>
            </c:extLst>
          </c:dPt>
          <c:dPt>
            <c:idx val="76"/>
            <c:bubble3D val="0"/>
            <c:extLst>
              <c:ext xmlns:c16="http://schemas.microsoft.com/office/drawing/2014/chart" uri="{C3380CC4-5D6E-409C-BE32-E72D297353CC}">
                <c16:uniqueId val="{0000004C-4ACE-44C7-BAB3-E9F9BF83D2A3}"/>
              </c:ext>
            </c:extLst>
          </c:dPt>
          <c:dPt>
            <c:idx val="77"/>
            <c:bubble3D val="0"/>
            <c:extLst>
              <c:ext xmlns:c16="http://schemas.microsoft.com/office/drawing/2014/chart" uri="{C3380CC4-5D6E-409C-BE32-E72D297353CC}">
                <c16:uniqueId val="{0000004D-4ACE-44C7-BAB3-E9F9BF83D2A3}"/>
              </c:ext>
            </c:extLst>
          </c:dPt>
          <c:dPt>
            <c:idx val="79"/>
            <c:bubble3D val="0"/>
            <c:extLst>
              <c:ext xmlns:c16="http://schemas.microsoft.com/office/drawing/2014/chart" uri="{C3380CC4-5D6E-409C-BE32-E72D297353CC}">
                <c16:uniqueId val="{0000004E-4ACE-44C7-BAB3-E9F9BF83D2A3}"/>
              </c:ext>
            </c:extLst>
          </c:dPt>
          <c:dPt>
            <c:idx val="80"/>
            <c:bubble3D val="0"/>
            <c:extLst>
              <c:ext xmlns:c16="http://schemas.microsoft.com/office/drawing/2014/chart" uri="{C3380CC4-5D6E-409C-BE32-E72D297353CC}">
                <c16:uniqueId val="{0000004F-4ACE-44C7-BAB3-E9F9BF83D2A3}"/>
              </c:ext>
            </c:extLst>
          </c:dPt>
          <c:dPt>
            <c:idx val="81"/>
            <c:bubble3D val="0"/>
            <c:extLst>
              <c:ext xmlns:c16="http://schemas.microsoft.com/office/drawing/2014/chart" uri="{C3380CC4-5D6E-409C-BE32-E72D297353CC}">
                <c16:uniqueId val="{00000050-4ACE-44C7-BAB3-E9F9BF83D2A3}"/>
              </c:ext>
            </c:extLst>
          </c:dPt>
          <c:dLbls>
            <c:dLbl>
              <c:idx val="81"/>
              <c:layout>
                <c:manualLayout>
                  <c:x val="-9.9367660343270096E-3"/>
                  <c:y val="-4.7732696897374742E-2"/>
                </c:manualLayout>
              </c:layout>
              <c:spPr>
                <a:noFill/>
                <a:ln>
                  <a:noFill/>
                </a:ln>
                <a:effectLst/>
              </c:spPr>
              <c:txPr>
                <a:bodyPr wrap="square" lIns="38100" tIns="19050" rIns="38100" bIns="19050" anchor="ctr">
                  <a:spAutoFit/>
                </a:bodyPr>
                <a:lstStyle/>
                <a:p>
                  <a:pPr>
                    <a:defRPr sz="800" b="1"/>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0-4ACE-44C7-BAB3-E9F9BF83D2A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'GRUPO COSTOS FIJOS Y PEAJES'!$N$12:$CQ$13</c:f>
              <c:multiLvlStrCache>
                <c:ptCount val="82"/>
                <c:lvl>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pt idx="12">
                    <c:v>Enero</c:v>
                  </c:pt>
                  <c:pt idx="13">
                    <c:v>Febrero</c:v>
                  </c:pt>
                  <c:pt idx="14">
                    <c:v>Marzo</c:v>
                  </c:pt>
                  <c:pt idx="15">
                    <c:v>Abril</c:v>
                  </c:pt>
                  <c:pt idx="16">
                    <c:v>Mayo</c:v>
                  </c:pt>
                  <c:pt idx="17">
                    <c:v>Junio</c:v>
                  </c:pt>
                  <c:pt idx="18">
                    <c:v>Julio</c:v>
                  </c:pt>
                  <c:pt idx="19">
                    <c:v>Agosto</c:v>
                  </c:pt>
                  <c:pt idx="20">
                    <c:v>Septiembre</c:v>
                  </c:pt>
                  <c:pt idx="21">
                    <c:v>Octubre</c:v>
                  </c:pt>
                  <c:pt idx="22">
                    <c:v>Noviembre</c:v>
                  </c:pt>
                  <c:pt idx="23">
                    <c:v>Diciembre</c:v>
                  </c:pt>
                  <c:pt idx="24">
                    <c:v>Enero</c:v>
                  </c:pt>
                  <c:pt idx="25">
                    <c:v>Febrero</c:v>
                  </c:pt>
                  <c:pt idx="26">
                    <c:v>Marzo</c:v>
                  </c:pt>
                  <c:pt idx="27">
                    <c:v>Abril</c:v>
                  </c:pt>
                  <c:pt idx="28">
                    <c:v>Mayo</c:v>
                  </c:pt>
                  <c:pt idx="29">
                    <c:v>Junio</c:v>
                  </c:pt>
                  <c:pt idx="30">
                    <c:v>Julio</c:v>
                  </c:pt>
                  <c:pt idx="31">
                    <c:v>Agosto</c:v>
                  </c:pt>
                  <c:pt idx="32">
                    <c:v>Septiembre</c:v>
                  </c:pt>
                  <c:pt idx="33">
                    <c:v>Octubre</c:v>
                  </c:pt>
                  <c:pt idx="34">
                    <c:v>Noviembre</c:v>
                  </c:pt>
                  <c:pt idx="35">
                    <c:v>Diciembre</c:v>
                  </c:pt>
                  <c:pt idx="36">
                    <c:v>Enero</c:v>
                  </c:pt>
                  <c:pt idx="37">
                    <c:v>Febrero</c:v>
                  </c:pt>
                  <c:pt idx="38">
                    <c:v>Marzo</c:v>
                  </c:pt>
                  <c:pt idx="39">
                    <c:v>Abril</c:v>
                  </c:pt>
                  <c:pt idx="40">
                    <c:v>Mayo</c:v>
                  </c:pt>
                  <c:pt idx="41">
                    <c:v>Junio</c:v>
                  </c:pt>
                  <c:pt idx="42">
                    <c:v>Julio</c:v>
                  </c:pt>
                  <c:pt idx="43">
                    <c:v>Agosto</c:v>
                  </c:pt>
                  <c:pt idx="44">
                    <c:v>Septiembre</c:v>
                  </c:pt>
                  <c:pt idx="45">
                    <c:v>Octubre</c:v>
                  </c:pt>
                  <c:pt idx="46">
                    <c:v>Noviembre</c:v>
                  </c:pt>
                  <c:pt idx="47">
                    <c:v>Diciembre</c:v>
                  </c:pt>
                  <c:pt idx="48">
                    <c:v>Enero</c:v>
                  </c:pt>
                  <c:pt idx="49">
                    <c:v>Febrero</c:v>
                  </c:pt>
                  <c:pt idx="50">
                    <c:v>Marzo</c:v>
                  </c:pt>
                  <c:pt idx="51">
                    <c:v>Abril</c:v>
                  </c:pt>
                  <c:pt idx="52">
                    <c:v>Mayo</c:v>
                  </c:pt>
                  <c:pt idx="53">
                    <c:v>Junio</c:v>
                  </c:pt>
                  <c:pt idx="54">
                    <c:v>Julio</c:v>
                  </c:pt>
                  <c:pt idx="55">
                    <c:v>Agosto</c:v>
                  </c:pt>
                  <c:pt idx="56">
                    <c:v>Septiembre</c:v>
                  </c:pt>
                  <c:pt idx="57">
                    <c:v>Octubre</c:v>
                  </c:pt>
                  <c:pt idx="58">
                    <c:v>Noviembre</c:v>
                  </c:pt>
                  <c:pt idx="59">
                    <c:v>Diciembre</c:v>
                  </c:pt>
                  <c:pt idx="60">
                    <c:v>Enero</c:v>
                  </c:pt>
                  <c:pt idx="61">
                    <c:v>Febrero</c:v>
                  </c:pt>
                  <c:pt idx="62">
                    <c:v>Marzo</c:v>
                  </c:pt>
                  <c:pt idx="63">
                    <c:v>Abril</c:v>
                  </c:pt>
                  <c:pt idx="64">
                    <c:v>Mayo</c:v>
                  </c:pt>
                  <c:pt idx="65">
                    <c:v>Junio</c:v>
                  </c:pt>
                  <c:pt idx="66">
                    <c:v>Julio</c:v>
                  </c:pt>
                  <c:pt idx="67">
                    <c:v>Agosto</c:v>
                  </c:pt>
                  <c:pt idx="68">
                    <c:v>Septiembre</c:v>
                  </c:pt>
                  <c:pt idx="69">
                    <c:v>Octubre</c:v>
                  </c:pt>
                  <c:pt idx="70">
                    <c:v>Noviembre</c:v>
                  </c:pt>
                  <c:pt idx="71">
                    <c:v>Diciembre</c:v>
                  </c:pt>
                  <c:pt idx="72">
                    <c:v>Enero</c:v>
                  </c:pt>
                  <c:pt idx="73">
                    <c:v>Febrero</c:v>
                  </c:pt>
                  <c:pt idx="74">
                    <c:v>Marzo</c:v>
                  </c:pt>
                  <c:pt idx="75">
                    <c:v>Abril</c:v>
                  </c:pt>
                  <c:pt idx="76">
                    <c:v>Mayo</c:v>
                  </c:pt>
                  <c:pt idx="77">
                    <c:v>Junio</c:v>
                  </c:pt>
                  <c:pt idx="78">
                    <c:v>Julio</c:v>
                  </c:pt>
                  <c:pt idx="79">
                    <c:v>Agosto</c:v>
                  </c:pt>
                  <c:pt idx="80">
                    <c:v>Septiembre</c:v>
                  </c:pt>
                  <c:pt idx="81">
                    <c:v>Octubre</c:v>
                  </c:pt>
                </c:lvl>
                <c:lvl>
                  <c:pt idx="0">
                    <c:v>2017</c:v>
                  </c:pt>
                  <c:pt idx="12">
                    <c:v>2018</c:v>
                  </c:pt>
                  <c:pt idx="24">
                    <c:v>2019</c:v>
                  </c:pt>
                  <c:pt idx="36">
                    <c:v>2020</c:v>
                  </c:pt>
                  <c:pt idx="48">
                    <c:v>2021</c:v>
                  </c:pt>
                  <c:pt idx="60">
                    <c:v>2022</c:v>
                  </c:pt>
                  <c:pt idx="72">
                    <c:v>2023</c:v>
                  </c:pt>
                </c:lvl>
              </c:multiLvlStrCache>
            </c:multiLvlStrRef>
          </c:cat>
          <c:val>
            <c:numRef>
              <c:f>'GRUPO COSTOS FIJOS Y PEAJES'!$N$15:$CQ$15</c:f>
              <c:numCache>
                <c:formatCode>0.00</c:formatCode>
                <c:ptCount val="82"/>
                <c:pt idx="0">
                  <c:v>0.98</c:v>
                </c:pt>
                <c:pt idx="1">
                  <c:v>0.7</c:v>
                </c:pt>
                <c:pt idx="2">
                  <c:v>2.6114871211059096</c:v>
                </c:pt>
                <c:pt idx="3">
                  <c:v>2.7126119320593887</c:v>
                </c:pt>
                <c:pt idx="4">
                  <c:v>2.3745082372661983</c:v>
                </c:pt>
                <c:pt idx="5">
                  <c:v>2.498223033833554</c:v>
                </c:pt>
                <c:pt idx="6">
                  <c:v>2.2378904856599888</c:v>
                </c:pt>
                <c:pt idx="7">
                  <c:v>1.5424317351940999</c:v>
                </c:pt>
                <c:pt idx="8">
                  <c:v>1.7622823791060682</c:v>
                </c:pt>
                <c:pt idx="9">
                  <c:v>1.9219360977491107</c:v>
                </c:pt>
                <c:pt idx="10">
                  <c:v>1.39</c:v>
                </c:pt>
                <c:pt idx="11">
                  <c:v>2.0016963706880517</c:v>
                </c:pt>
                <c:pt idx="12">
                  <c:v>1.6908111616137091</c:v>
                </c:pt>
                <c:pt idx="13">
                  <c:v>1.3106125162161959</c:v>
                </c:pt>
                <c:pt idx="14">
                  <c:v>1.07</c:v>
                </c:pt>
                <c:pt idx="15">
                  <c:v>1.1585060375141296</c:v>
                </c:pt>
                <c:pt idx="16">
                  <c:v>1.5873672135989949</c:v>
                </c:pt>
                <c:pt idx="17">
                  <c:v>1.6555095532689847</c:v>
                </c:pt>
                <c:pt idx="18">
                  <c:v>1.7503849122024917</c:v>
                </c:pt>
                <c:pt idx="19">
                  <c:v>2.3679880546846732</c:v>
                </c:pt>
                <c:pt idx="20">
                  <c:v>2.92</c:v>
                </c:pt>
                <c:pt idx="21">
                  <c:v>2.9965579363440185</c:v>
                </c:pt>
                <c:pt idx="22">
                  <c:v>3.29</c:v>
                </c:pt>
                <c:pt idx="23">
                  <c:v>3.5866441614291915</c:v>
                </c:pt>
                <c:pt idx="24">
                  <c:v>3.5670443472928923</c:v>
                </c:pt>
                <c:pt idx="25">
                  <c:v>3.4222402167861645</c:v>
                </c:pt>
                <c:pt idx="26">
                  <c:v>3.5433398668064626</c:v>
                </c:pt>
                <c:pt idx="27">
                  <c:v>3.9749932541623991</c:v>
                </c:pt>
                <c:pt idx="28">
                  <c:v>4.0457639666840066</c:v>
                </c:pt>
                <c:pt idx="29">
                  <c:v>3.8078000189211849</c:v>
                </c:pt>
                <c:pt idx="30">
                  <c:v>3.5141829572000916</c:v>
                </c:pt>
                <c:pt idx="31">
                  <c:v>4.2429186554917635</c:v>
                </c:pt>
                <c:pt idx="32">
                  <c:v>3.93803960924987</c:v>
                </c:pt>
                <c:pt idx="33">
                  <c:v>3.9777553954776295</c:v>
                </c:pt>
                <c:pt idx="34">
                  <c:v>3.2629489208628684</c:v>
                </c:pt>
                <c:pt idx="35">
                  <c:v>3.0758241253582526</c:v>
                </c:pt>
                <c:pt idx="36">
                  <c:v>3.3074001842549876</c:v>
                </c:pt>
                <c:pt idx="37">
                  <c:v>4.1878233447358468</c:v>
                </c:pt>
                <c:pt idx="38">
                  <c:v>0.75431751486370047</c:v>
                </c:pt>
                <c:pt idx="39">
                  <c:v>-15.327990382147348</c:v>
                </c:pt>
                <c:pt idx="40">
                  <c:v>-16.460122563922539</c:v>
                </c:pt>
                <c:pt idx="41">
                  <c:v>1.4709312281300697</c:v>
                </c:pt>
                <c:pt idx="42">
                  <c:v>4.2249049783498691</c:v>
                </c:pt>
                <c:pt idx="43">
                  <c:v>3.3610186201595553</c:v>
                </c:pt>
                <c:pt idx="44">
                  <c:v>2.9936592588538247</c:v>
                </c:pt>
                <c:pt idx="45">
                  <c:v>2.7735113383955365</c:v>
                </c:pt>
                <c:pt idx="46">
                  <c:v>2.4103330737044217</c:v>
                </c:pt>
                <c:pt idx="47">
                  <c:v>1.7464710330237949</c:v>
                </c:pt>
                <c:pt idx="48">
                  <c:v>0.9834306952272982</c:v>
                </c:pt>
                <c:pt idx="49">
                  <c:v>0.69239185950897308</c:v>
                </c:pt>
                <c:pt idx="50">
                  <c:v>4.2148413651132302</c:v>
                </c:pt>
                <c:pt idx="51">
                  <c:v>24.155156256063677</c:v>
                </c:pt>
                <c:pt idx="52">
                  <c:v>25.569552921059937</c:v>
                </c:pt>
                <c:pt idx="53">
                  <c:v>3.5934671186006426</c:v>
                </c:pt>
                <c:pt idx="54">
                  <c:v>1.4942789410688846</c:v>
                </c:pt>
                <c:pt idx="55">
                  <c:v>1.8010421856293135</c:v>
                </c:pt>
                <c:pt idx="56">
                  <c:v>2.1949402117203931</c:v>
                </c:pt>
                <c:pt idx="57">
                  <c:v>2.3733169780679333</c:v>
                </c:pt>
                <c:pt idx="58">
                  <c:v>3.467368771578208</c:v>
                </c:pt>
                <c:pt idx="59">
                  <c:v>4.3940812673702681</c:v>
                </c:pt>
                <c:pt idx="60">
                  <c:v>7.3471580379361967</c:v>
                </c:pt>
                <c:pt idx="61">
                  <c:v>7.7830135552911344</c:v>
                </c:pt>
                <c:pt idx="62">
                  <c:v>8.0339355524316858</c:v>
                </c:pt>
                <c:pt idx="63">
                  <c:v>8.2138601439724681</c:v>
                </c:pt>
                <c:pt idx="64">
                  <c:v>8.5819611810203469</c:v>
                </c:pt>
                <c:pt idx="65">
                  <c:v>9.2697482312787542</c:v>
                </c:pt>
                <c:pt idx="66">
                  <c:v>11.234346746632411</c:v>
                </c:pt>
                <c:pt idx="67">
                  <c:v>12.676527576471798</c:v>
                </c:pt>
                <c:pt idx="68">
                  <c:v>13.593234288364414</c:v>
                </c:pt>
                <c:pt idx="69">
                  <c:v>14.797905579127175</c:v>
                </c:pt>
                <c:pt idx="70">
                  <c:v>16.093812910985662</c:v>
                </c:pt>
                <c:pt idx="71">
                  <c:v>16.1733788489272</c:v>
                </c:pt>
                <c:pt idx="72">
                  <c:v>16.679317396416707</c:v>
                </c:pt>
                <c:pt idx="73">
                  <c:v>17.365580641333509</c:v>
                </c:pt>
                <c:pt idx="74">
                  <c:v>16.437938906372864</c:v>
                </c:pt>
                <c:pt idx="75">
                  <c:v>14.768620840957666</c:v>
                </c:pt>
                <c:pt idx="76">
                  <c:v>14.253478676655035</c:v>
                </c:pt>
                <c:pt idx="77">
                  <c:v>12.373170898332006</c:v>
                </c:pt>
                <c:pt idx="78">
                  <c:v>9.4351904496221977</c:v>
                </c:pt>
                <c:pt idx="79">
                  <c:v>7.7668905134123776</c:v>
                </c:pt>
                <c:pt idx="80">
                  <c:v>5.5215082066038406</c:v>
                </c:pt>
                <c:pt idx="81">
                  <c:v>5.5215082066038406</c:v>
                </c:pt>
              </c:numCache>
            </c:numRef>
          </c:val>
          <c:smooth val="0"/>
          <c:extLst>
            <c:ext xmlns:c16="http://schemas.microsoft.com/office/drawing/2014/chart" uri="{C3380CC4-5D6E-409C-BE32-E72D297353CC}">
              <c16:uniqueId val="{00000051-4ACE-44C7-BAB3-E9F9BF83D2A3}"/>
            </c:ext>
          </c:extLst>
        </c:ser>
        <c:dLbls>
          <c:showLegendKey val="0"/>
          <c:showVal val="0"/>
          <c:showCatName val="0"/>
          <c:showSerName val="0"/>
          <c:showPercent val="0"/>
          <c:showBubbleSize val="0"/>
        </c:dLbls>
        <c:smooth val="0"/>
        <c:axId val="656912768"/>
        <c:axId val="656914304"/>
      </c:lineChart>
      <c:catAx>
        <c:axId val="656912768"/>
        <c:scaling>
          <c:orientation val="minMax"/>
        </c:scaling>
        <c:delete val="0"/>
        <c:axPos val="b"/>
        <c:numFmt formatCode="General" sourceLinked="0"/>
        <c:majorTickMark val="out"/>
        <c:minorTickMark val="none"/>
        <c:tickLblPos val="low"/>
        <c:crossAx val="656914304"/>
        <c:crosses val="autoZero"/>
        <c:auto val="1"/>
        <c:lblAlgn val="ctr"/>
        <c:lblOffset val="100"/>
        <c:noMultiLvlLbl val="0"/>
      </c:catAx>
      <c:valAx>
        <c:axId val="656914304"/>
        <c:scaling>
          <c:orientation val="minMax"/>
          <c:max val="30"/>
          <c:min val="-20"/>
        </c:scaling>
        <c:delete val="0"/>
        <c:axPos val="l"/>
        <c:numFmt formatCode="0.00" sourceLinked="1"/>
        <c:majorTickMark val="out"/>
        <c:minorTickMark val="none"/>
        <c:tickLblPos val="nextTo"/>
        <c:crossAx val="656912768"/>
        <c:crosses val="autoZero"/>
        <c:crossBetween val="between"/>
        <c:majorUnit val="10"/>
      </c:valAx>
    </c:plotArea>
    <c:plotVisOnly val="1"/>
    <c:dispBlanksAs val="gap"/>
    <c:showDLblsOverMax val="0"/>
  </c:chart>
  <c:spPr>
    <a:noFill/>
    <a:ln>
      <a:noFill/>
    </a:ln>
  </c:sp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0.33493</cdr:y>
    </cdr:from>
    <cdr:to>
      <cdr:x>0.04523</cdr:x>
      <cdr:y>0.43115</cdr:y>
    </cdr:to>
    <cdr:sp macro="" textlink="">
      <cdr:nvSpPr>
        <cdr:cNvPr id="2" name="1 Rectángulo"/>
        <cdr:cNvSpPr/>
      </cdr:nvSpPr>
      <cdr:spPr>
        <a:xfrm xmlns:a="http://schemas.openxmlformats.org/drawingml/2006/main">
          <a:off x="0" y="827182"/>
          <a:ext cx="217602" cy="23763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0.33493</cdr:y>
    </cdr:from>
    <cdr:to>
      <cdr:x>0.04523</cdr:x>
      <cdr:y>0.43115</cdr:y>
    </cdr:to>
    <cdr:sp macro="" textlink="">
      <cdr:nvSpPr>
        <cdr:cNvPr id="2" name="1 Rectángulo"/>
        <cdr:cNvSpPr/>
      </cdr:nvSpPr>
      <cdr:spPr>
        <a:xfrm xmlns:a="http://schemas.openxmlformats.org/drawingml/2006/main">
          <a:off x="0" y="827182"/>
          <a:ext cx="217602" cy="23763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CO">
              <a:solidFill>
                <a:sysClr val="windowText" lastClr="000000"/>
              </a:solidFill>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0.24768</cdr:y>
    </cdr:from>
    <cdr:to>
      <cdr:x>0.07121</cdr:x>
      <cdr:y>0.34193</cdr:y>
    </cdr:to>
    <cdr:sp macro="" textlink="">
      <cdr:nvSpPr>
        <cdr:cNvPr id="2" name="1 Rectángulo"/>
        <cdr:cNvSpPr/>
      </cdr:nvSpPr>
      <cdr:spPr>
        <a:xfrm xmlns:a="http://schemas.openxmlformats.org/drawingml/2006/main">
          <a:off x="0" y="679442"/>
          <a:ext cx="607178" cy="25854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s-CO">
              <a:solidFill>
                <a:sysClr val="windowText" lastClr="000000"/>
              </a:solidFill>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96332"/>
          </a:xfrm>
          <a:prstGeom prst="rect">
            <a:avLst/>
          </a:prstGeom>
        </p:spPr>
        <p:txBody>
          <a:bodyPr vert="horz" lIns="91440" tIns="45720" rIns="91440" bIns="45720" rtlCol="0"/>
          <a:lstStyle>
            <a:lvl1pPr algn="r">
              <a:defRPr sz="1200"/>
            </a:lvl1pPr>
          </a:lstStyle>
          <a:p>
            <a:fld id="{8A809733-6C35-0144-8DCF-77480CA47BBE}" type="datetimeFigureOut">
              <a:rPr lang="es-ES" smtClean="0"/>
              <a:t>22/11/2023</a:t>
            </a:fld>
            <a:endParaRPr lang="es-ES"/>
          </a:p>
        </p:txBody>
      </p:sp>
      <p:sp>
        <p:nvSpPr>
          <p:cNvPr id="4" name="Marcador de imagen de diapositiva 3"/>
          <p:cNvSpPr>
            <a:spLocks noGrp="1" noRot="1" noChangeAspect="1"/>
          </p:cNvSpPr>
          <p:nvPr>
            <p:ph type="sldImg" idx="2"/>
          </p:nvPr>
        </p:nvSpPr>
        <p:spPr>
          <a:xfrm>
            <a:off x="120650" y="744538"/>
            <a:ext cx="6616700"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9428583"/>
            <a:ext cx="2971800" cy="496332"/>
          </a:xfrm>
          <a:prstGeom prst="rect">
            <a:avLst/>
          </a:prstGeom>
        </p:spPr>
        <p:txBody>
          <a:bodyPr vert="horz" lIns="91440" tIns="45720" rIns="91440" bIns="45720" rtlCol="0" anchor="b"/>
          <a:lstStyle>
            <a:lvl1pPr algn="r">
              <a:defRPr sz="1200"/>
            </a:lvl1pPr>
          </a:lstStyle>
          <a:p>
            <a:fld id="{230A825F-C5BC-0945-9745-BFEF151ECAA1}" type="slidenum">
              <a:rPr lang="es-ES" smtClean="0"/>
              <a:t>‹Nº›</a:t>
            </a:fld>
            <a:endParaRPr lang="es-ES"/>
          </a:p>
        </p:txBody>
      </p:sp>
    </p:spTree>
    <p:extLst>
      <p:ext uri="{BB962C8B-B14F-4D97-AF65-F5344CB8AC3E}">
        <p14:creationId xmlns:p14="http://schemas.microsoft.com/office/powerpoint/2010/main" val="1840022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8864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variación anual</a:t>
            </a:r>
            <a:r>
              <a:rPr lang="es-ES" baseline="0" dirty="0"/>
              <a:t> comprende la agregación encadenada de las variaciones reportadas desde noviembre de 2022 y hasta octubre de 2023</a:t>
            </a:r>
            <a:endParaRPr lang="en-US"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21</a:t>
            </a:fld>
            <a:endParaRPr lang="es-ES"/>
          </a:p>
        </p:txBody>
      </p:sp>
    </p:spTree>
    <p:extLst>
      <p:ext uri="{BB962C8B-B14F-4D97-AF65-F5344CB8AC3E}">
        <p14:creationId xmlns:p14="http://schemas.microsoft.com/office/powerpoint/2010/main" val="1809616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30A825F-C5BC-0945-9745-BFEF151ECAA1}" type="slidenum">
              <a:rPr lang="es-ES" smtClean="0"/>
              <a:t>22</a:t>
            </a:fld>
            <a:endParaRPr lang="es-ES"/>
          </a:p>
        </p:txBody>
      </p:sp>
    </p:spTree>
    <p:extLst>
      <p:ext uri="{BB962C8B-B14F-4D97-AF65-F5344CB8AC3E}">
        <p14:creationId xmlns:p14="http://schemas.microsoft.com/office/powerpoint/2010/main" val="3734466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30A825F-C5BC-0945-9745-BFEF151ECAA1}" type="slidenum">
              <a:rPr lang="es-ES" smtClean="0"/>
              <a:t>23</a:t>
            </a:fld>
            <a:endParaRPr lang="es-ES"/>
          </a:p>
        </p:txBody>
      </p:sp>
    </p:spTree>
    <p:extLst>
      <p:ext uri="{BB962C8B-B14F-4D97-AF65-F5344CB8AC3E}">
        <p14:creationId xmlns:p14="http://schemas.microsoft.com/office/powerpoint/2010/main" val="1563698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30A825F-C5BC-0945-9745-BFEF151ECAA1}" type="slidenum">
              <a:rPr lang="es-ES" smtClean="0"/>
              <a:t>24</a:t>
            </a:fld>
            <a:endParaRPr lang="es-ES"/>
          </a:p>
        </p:txBody>
      </p:sp>
    </p:spTree>
    <p:extLst>
      <p:ext uri="{BB962C8B-B14F-4D97-AF65-F5344CB8AC3E}">
        <p14:creationId xmlns:p14="http://schemas.microsoft.com/office/powerpoint/2010/main" val="3635528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grupo esta fuertemente impactado por el comportamiento de</a:t>
            </a:r>
            <a:r>
              <a:rPr lang="es-ES" baseline="0" dirty="0"/>
              <a:t> los cambios en el costo de capital (explicado por las tasas de interés y el precio de los vehículos nuevos) y el cambio en los precios de la mano de obra (conductor)</a:t>
            </a:r>
            <a:endParaRPr lang="es-ES" dirty="0"/>
          </a:p>
        </p:txBody>
      </p:sp>
      <p:sp>
        <p:nvSpPr>
          <p:cNvPr id="4" name="3 Marcador de número de diapositiva"/>
          <p:cNvSpPr>
            <a:spLocks noGrp="1"/>
          </p:cNvSpPr>
          <p:nvPr>
            <p:ph type="sldNum" sz="quarter" idx="10"/>
          </p:nvPr>
        </p:nvSpPr>
        <p:spPr/>
        <p:txBody>
          <a:bodyPr/>
          <a:lstStyle/>
          <a:p>
            <a:fld id="{230A825F-C5BC-0945-9745-BFEF151ECAA1}" type="slidenum">
              <a:rPr lang="es-ES" smtClean="0"/>
              <a:t>25</a:t>
            </a:fld>
            <a:endParaRPr lang="es-ES"/>
          </a:p>
        </p:txBody>
      </p:sp>
    </p:spTree>
    <p:extLst>
      <p:ext uri="{BB962C8B-B14F-4D97-AF65-F5344CB8AC3E}">
        <p14:creationId xmlns:p14="http://schemas.microsoft.com/office/powerpoint/2010/main" val="1916509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8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7500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223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419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60</a:t>
            </a:fld>
            <a:endParaRPr lang="es-ES"/>
          </a:p>
        </p:txBody>
      </p:sp>
    </p:spTree>
    <p:extLst>
      <p:ext uri="{BB962C8B-B14F-4D97-AF65-F5344CB8AC3E}">
        <p14:creationId xmlns:p14="http://schemas.microsoft.com/office/powerpoint/2010/main" val="283610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2133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61</a:t>
            </a:fld>
            <a:endParaRPr lang="es-ES"/>
          </a:p>
        </p:txBody>
      </p:sp>
    </p:spTree>
    <p:extLst>
      <p:ext uri="{BB962C8B-B14F-4D97-AF65-F5344CB8AC3E}">
        <p14:creationId xmlns:p14="http://schemas.microsoft.com/office/powerpoint/2010/main" val="2716868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67</a:t>
            </a:fld>
            <a:endParaRPr lang="es-ES"/>
          </a:p>
        </p:txBody>
      </p:sp>
    </p:spTree>
    <p:extLst>
      <p:ext uri="{BB962C8B-B14F-4D97-AF65-F5344CB8AC3E}">
        <p14:creationId xmlns:p14="http://schemas.microsoft.com/office/powerpoint/2010/main" val="789096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68</a:t>
            </a:fld>
            <a:endParaRPr lang="es-ES"/>
          </a:p>
        </p:txBody>
      </p:sp>
    </p:spTree>
    <p:extLst>
      <p:ext uri="{BB962C8B-B14F-4D97-AF65-F5344CB8AC3E}">
        <p14:creationId xmlns:p14="http://schemas.microsoft.com/office/powerpoint/2010/main" val="1653332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69</a:t>
            </a:fld>
            <a:endParaRPr lang="es-ES"/>
          </a:p>
        </p:txBody>
      </p:sp>
    </p:spTree>
    <p:extLst>
      <p:ext uri="{BB962C8B-B14F-4D97-AF65-F5344CB8AC3E}">
        <p14:creationId xmlns:p14="http://schemas.microsoft.com/office/powerpoint/2010/main" val="744860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70</a:t>
            </a:fld>
            <a:endParaRPr lang="es-ES"/>
          </a:p>
        </p:txBody>
      </p:sp>
    </p:spTree>
    <p:extLst>
      <p:ext uri="{BB962C8B-B14F-4D97-AF65-F5344CB8AC3E}">
        <p14:creationId xmlns:p14="http://schemas.microsoft.com/office/powerpoint/2010/main" val="834619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71</a:t>
            </a:fld>
            <a:endParaRPr lang="es-ES"/>
          </a:p>
        </p:txBody>
      </p:sp>
    </p:spTree>
    <p:extLst>
      <p:ext uri="{BB962C8B-B14F-4D97-AF65-F5344CB8AC3E}">
        <p14:creationId xmlns:p14="http://schemas.microsoft.com/office/powerpoint/2010/main" val="660713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72</a:t>
            </a:fld>
            <a:endParaRPr lang="es-ES"/>
          </a:p>
        </p:txBody>
      </p:sp>
    </p:spTree>
    <p:extLst>
      <p:ext uri="{BB962C8B-B14F-4D97-AF65-F5344CB8AC3E}">
        <p14:creationId xmlns:p14="http://schemas.microsoft.com/office/powerpoint/2010/main" val="1922911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73</a:t>
            </a:fld>
            <a:endParaRPr lang="es-ES"/>
          </a:p>
        </p:txBody>
      </p:sp>
    </p:spTree>
    <p:extLst>
      <p:ext uri="{BB962C8B-B14F-4D97-AF65-F5344CB8AC3E}">
        <p14:creationId xmlns:p14="http://schemas.microsoft.com/office/powerpoint/2010/main" val="3082063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74</a:t>
            </a:fld>
            <a:endParaRPr lang="es-ES"/>
          </a:p>
        </p:txBody>
      </p:sp>
    </p:spTree>
    <p:extLst>
      <p:ext uri="{BB962C8B-B14F-4D97-AF65-F5344CB8AC3E}">
        <p14:creationId xmlns:p14="http://schemas.microsoft.com/office/powerpoint/2010/main" val="4159242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75</a:t>
            </a:fld>
            <a:endParaRPr lang="es-ES"/>
          </a:p>
        </p:txBody>
      </p:sp>
    </p:spTree>
    <p:extLst>
      <p:ext uri="{BB962C8B-B14F-4D97-AF65-F5344CB8AC3E}">
        <p14:creationId xmlns:p14="http://schemas.microsoft.com/office/powerpoint/2010/main" val="41526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230A825F-C5BC-0945-9745-BFEF151ECAA1}" type="slidenum">
              <a:rPr lang="es-ES" smtClean="0"/>
              <a:t>10</a:t>
            </a:fld>
            <a:endParaRPr lang="es-ES"/>
          </a:p>
        </p:txBody>
      </p:sp>
    </p:spTree>
    <p:extLst>
      <p:ext uri="{BB962C8B-B14F-4D97-AF65-F5344CB8AC3E}">
        <p14:creationId xmlns:p14="http://schemas.microsoft.com/office/powerpoint/2010/main" val="3718198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76</a:t>
            </a:fld>
            <a:endParaRPr lang="es-ES"/>
          </a:p>
        </p:txBody>
      </p:sp>
    </p:spTree>
    <p:extLst>
      <p:ext uri="{BB962C8B-B14F-4D97-AF65-F5344CB8AC3E}">
        <p14:creationId xmlns:p14="http://schemas.microsoft.com/office/powerpoint/2010/main" val="580528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77</a:t>
            </a:fld>
            <a:endParaRPr lang="es-ES"/>
          </a:p>
        </p:txBody>
      </p:sp>
    </p:spTree>
    <p:extLst>
      <p:ext uri="{BB962C8B-B14F-4D97-AF65-F5344CB8AC3E}">
        <p14:creationId xmlns:p14="http://schemas.microsoft.com/office/powerpoint/2010/main" val="1964603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78</a:t>
            </a:fld>
            <a:endParaRPr lang="es-ES"/>
          </a:p>
        </p:txBody>
      </p:sp>
    </p:spTree>
    <p:extLst>
      <p:ext uri="{BB962C8B-B14F-4D97-AF65-F5344CB8AC3E}">
        <p14:creationId xmlns:p14="http://schemas.microsoft.com/office/powerpoint/2010/main" val="2613737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79</a:t>
            </a:fld>
            <a:endParaRPr lang="es-ES"/>
          </a:p>
        </p:txBody>
      </p:sp>
    </p:spTree>
    <p:extLst>
      <p:ext uri="{BB962C8B-B14F-4D97-AF65-F5344CB8AC3E}">
        <p14:creationId xmlns:p14="http://schemas.microsoft.com/office/powerpoint/2010/main" val="2896731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80</a:t>
            </a:fld>
            <a:endParaRPr lang="es-ES"/>
          </a:p>
        </p:txBody>
      </p:sp>
    </p:spTree>
    <p:extLst>
      <p:ext uri="{BB962C8B-B14F-4D97-AF65-F5344CB8AC3E}">
        <p14:creationId xmlns:p14="http://schemas.microsoft.com/office/powerpoint/2010/main" val="2362066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81</a:t>
            </a:fld>
            <a:endParaRPr lang="es-ES"/>
          </a:p>
        </p:txBody>
      </p:sp>
    </p:spTree>
    <p:extLst>
      <p:ext uri="{BB962C8B-B14F-4D97-AF65-F5344CB8AC3E}">
        <p14:creationId xmlns:p14="http://schemas.microsoft.com/office/powerpoint/2010/main" val="2697082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82</a:t>
            </a:fld>
            <a:endParaRPr lang="es-ES"/>
          </a:p>
        </p:txBody>
      </p:sp>
    </p:spTree>
    <p:extLst>
      <p:ext uri="{BB962C8B-B14F-4D97-AF65-F5344CB8AC3E}">
        <p14:creationId xmlns:p14="http://schemas.microsoft.com/office/powerpoint/2010/main" val="1634549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83</a:t>
            </a:fld>
            <a:endParaRPr lang="es-ES"/>
          </a:p>
        </p:txBody>
      </p:sp>
    </p:spTree>
    <p:extLst>
      <p:ext uri="{BB962C8B-B14F-4D97-AF65-F5344CB8AC3E}">
        <p14:creationId xmlns:p14="http://schemas.microsoft.com/office/powerpoint/2010/main" val="1893043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84</a:t>
            </a:fld>
            <a:endParaRPr lang="es-ES"/>
          </a:p>
        </p:txBody>
      </p:sp>
    </p:spTree>
    <p:extLst>
      <p:ext uri="{BB962C8B-B14F-4D97-AF65-F5344CB8AC3E}">
        <p14:creationId xmlns:p14="http://schemas.microsoft.com/office/powerpoint/2010/main" val="792485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85</a:t>
            </a:fld>
            <a:endParaRPr lang="es-ES"/>
          </a:p>
        </p:txBody>
      </p:sp>
    </p:spTree>
    <p:extLst>
      <p:ext uri="{BB962C8B-B14F-4D97-AF65-F5344CB8AC3E}">
        <p14:creationId xmlns:p14="http://schemas.microsoft.com/office/powerpoint/2010/main" val="254441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127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86</a:t>
            </a:fld>
            <a:endParaRPr lang="es-ES"/>
          </a:p>
        </p:txBody>
      </p:sp>
    </p:spTree>
    <p:extLst>
      <p:ext uri="{BB962C8B-B14F-4D97-AF65-F5344CB8AC3E}">
        <p14:creationId xmlns:p14="http://schemas.microsoft.com/office/powerpoint/2010/main" val="3255677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87</a:t>
            </a:fld>
            <a:endParaRPr lang="es-ES"/>
          </a:p>
        </p:txBody>
      </p:sp>
    </p:spTree>
    <p:extLst>
      <p:ext uri="{BB962C8B-B14F-4D97-AF65-F5344CB8AC3E}">
        <p14:creationId xmlns:p14="http://schemas.microsoft.com/office/powerpoint/2010/main" val="2805155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88</a:t>
            </a:fld>
            <a:endParaRPr lang="es-ES"/>
          </a:p>
        </p:txBody>
      </p:sp>
    </p:spTree>
    <p:extLst>
      <p:ext uri="{BB962C8B-B14F-4D97-AF65-F5344CB8AC3E}">
        <p14:creationId xmlns:p14="http://schemas.microsoft.com/office/powerpoint/2010/main" val="2111448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89</a:t>
            </a:fld>
            <a:endParaRPr lang="es-ES"/>
          </a:p>
        </p:txBody>
      </p:sp>
    </p:spTree>
    <p:extLst>
      <p:ext uri="{BB962C8B-B14F-4D97-AF65-F5344CB8AC3E}">
        <p14:creationId xmlns:p14="http://schemas.microsoft.com/office/powerpoint/2010/main" val="3628543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90</a:t>
            </a:fld>
            <a:endParaRPr lang="es-ES"/>
          </a:p>
        </p:txBody>
      </p:sp>
    </p:spTree>
    <p:extLst>
      <p:ext uri="{BB962C8B-B14F-4D97-AF65-F5344CB8AC3E}">
        <p14:creationId xmlns:p14="http://schemas.microsoft.com/office/powerpoint/2010/main" val="3734758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25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t>La principal diferencia observada</a:t>
            </a:r>
            <a:r>
              <a:rPr lang="es-CO" baseline="0" dirty="0"/>
              <a:t> entre el dato de septiembre y octubre de este año, consiste en el cambio en el comportamiento en los precios de alimentos para el consumo en el hogar (aportó solo 0,04 puntos el mes de octubre), así como el comportamiento de la división de transporte (que describe el cambio en los precios en un listado de bienes y servicios que representa el </a:t>
            </a:r>
            <a:r>
              <a:rPr lang="es-CO" u="sng" baseline="0" dirty="0"/>
              <a:t>gasto de los hogares en ese rubro: </a:t>
            </a:r>
            <a:r>
              <a:rPr lang="es-CO" baseline="0" dirty="0"/>
              <a:t>el peso esta concentrado en la gasolina), que presentó una variación negativa, fuertemente explicada por el comportamiento del cambio en los precios de la gasolina (en octubre no se presentó aumento según resolución, aunque el DANE sí observa las variaciones de precios en campo) Igualmente, porque en el décimo mes del año, no se observan las presiones derivadas de la recolección de los colegios del calendario B que informaron de sus variaciones de precios hasta septiembre.</a:t>
            </a:r>
            <a:endParaRPr lang="es-CO" dirty="0"/>
          </a:p>
          <a:p>
            <a:endParaRPr lang="es-CO" dirty="0"/>
          </a:p>
        </p:txBody>
      </p:sp>
      <p:sp>
        <p:nvSpPr>
          <p:cNvPr id="4" name="Marcador de número de diapositiva 3"/>
          <p:cNvSpPr>
            <a:spLocks noGrp="1"/>
          </p:cNvSpPr>
          <p:nvPr>
            <p:ph type="sldNum" sz="quarter" idx="5"/>
          </p:nvPr>
        </p:nvSpPr>
        <p:spPr/>
        <p:txBody>
          <a:bodyPr/>
          <a:lstStyle/>
          <a:p>
            <a:fld id="{230A825F-C5BC-0945-9745-BFEF151ECAA1}" type="slidenum">
              <a:rPr lang="es-ES" smtClean="0"/>
              <a:t>13</a:t>
            </a:fld>
            <a:endParaRPr lang="es-ES"/>
          </a:p>
        </p:txBody>
      </p:sp>
    </p:spTree>
    <p:extLst>
      <p:ext uri="{BB962C8B-B14F-4D97-AF65-F5344CB8AC3E}">
        <p14:creationId xmlns:p14="http://schemas.microsoft.com/office/powerpoint/2010/main" val="172163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30A825F-C5BC-0945-9745-BFEF151ECAA1}" type="slidenum">
              <a:rPr lang="es-ES" smtClean="0"/>
              <a:t>17</a:t>
            </a:fld>
            <a:endParaRPr lang="es-ES"/>
          </a:p>
        </p:txBody>
      </p:sp>
    </p:spTree>
    <p:extLst>
      <p:ext uri="{BB962C8B-B14F-4D97-AF65-F5344CB8AC3E}">
        <p14:creationId xmlns:p14="http://schemas.microsoft.com/office/powerpoint/2010/main" val="172886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La</a:t>
            </a:r>
            <a:r>
              <a:rPr lang="es-ES" baseline="0" dirty="0"/>
              <a:t> variación mensual reportada para esta subclase en octubre de 2023 fue positiva (2,70%) impulsada por los incrementos de tarifa propios de las compras del servicio que hacen los hogares, anticipándose al goce del beneficio propio de diciembre y enero.</a:t>
            </a:r>
            <a:endParaRPr lang="es-ES" dirty="0"/>
          </a:p>
        </p:txBody>
      </p:sp>
      <p:sp>
        <p:nvSpPr>
          <p:cNvPr id="4" name="3 Marcador de número de diapositiva"/>
          <p:cNvSpPr>
            <a:spLocks noGrp="1"/>
          </p:cNvSpPr>
          <p:nvPr>
            <p:ph type="sldNum" sz="quarter" idx="10"/>
          </p:nvPr>
        </p:nvSpPr>
        <p:spPr/>
        <p:txBody>
          <a:bodyPr/>
          <a:lstStyle/>
          <a:p>
            <a:fld id="{230A825F-C5BC-0945-9745-BFEF151ECAA1}" type="slidenum">
              <a:rPr lang="es-ES" smtClean="0"/>
              <a:t>18</a:t>
            </a:fld>
            <a:endParaRPr lang="es-ES"/>
          </a:p>
        </p:txBody>
      </p:sp>
    </p:spTree>
    <p:extLst>
      <p:ext uri="{BB962C8B-B14F-4D97-AF65-F5344CB8AC3E}">
        <p14:creationId xmlns:p14="http://schemas.microsoft.com/office/powerpoint/2010/main" val="331018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655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30A825F-C5BC-0945-9745-BFEF151ECAA1}" type="slidenum">
              <a:rPr lang="es-ES" smtClean="0"/>
              <a:t>20</a:t>
            </a:fld>
            <a:endParaRPr lang="es-ES"/>
          </a:p>
        </p:txBody>
      </p:sp>
    </p:spTree>
    <p:extLst>
      <p:ext uri="{BB962C8B-B14F-4D97-AF65-F5344CB8AC3E}">
        <p14:creationId xmlns:p14="http://schemas.microsoft.com/office/powerpoint/2010/main" val="356383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16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55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449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pic>
        <p:nvPicPr>
          <p:cNvPr id="4" name="Imagen 3" descr="Forma, Rectángulo&#10;&#10;Descripción generada automáticamente">
            <a:extLst>
              <a:ext uri="{FF2B5EF4-FFF2-40B4-BE49-F238E27FC236}">
                <a16:creationId xmlns:a16="http://schemas.microsoft.com/office/drawing/2014/main" id="{D2A08008-B313-2141-96AF-E0E4DF1D43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54606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14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26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519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760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050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809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271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83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762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359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960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17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872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374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121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534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375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116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628650" y="4767263"/>
            <a:ext cx="2057400" cy="273844"/>
          </a:xfrm>
          <a:prstGeom prst="rect">
            <a:avLst/>
          </a:prstGeom>
        </p:spPr>
        <p:txBody>
          <a:bodyPr lIns="68580" tIns="34290" rIns="68580" bIns="34290"/>
          <a:lstStyle/>
          <a:p>
            <a:fld id="{BB620789-A8EC-4635-B3FC-ACC29FE54129}" type="datetimeFigureOut">
              <a:rPr lang="es-CO" smtClean="0"/>
              <a:t>22/11/2023</a:t>
            </a:fld>
            <a:endParaRPr lang="es-CO"/>
          </a:p>
        </p:txBody>
      </p:sp>
      <p:sp>
        <p:nvSpPr>
          <p:cNvPr id="5" name="Marcador de pie de página 4"/>
          <p:cNvSpPr>
            <a:spLocks noGrp="1"/>
          </p:cNvSpPr>
          <p:nvPr>
            <p:ph type="ftr" sz="quarter" idx="11"/>
          </p:nvPr>
        </p:nvSpPr>
        <p:spPr>
          <a:xfrm>
            <a:off x="3028950" y="4767263"/>
            <a:ext cx="3086100" cy="273844"/>
          </a:xfrm>
          <a:prstGeom prst="rect">
            <a:avLst/>
          </a:prstGeom>
        </p:spPr>
        <p:txBody>
          <a:bodyPr lIns="68580" tIns="34290" rIns="68580" bIns="34290"/>
          <a:lstStyle/>
          <a:p>
            <a:endParaRPr lang="es-CO"/>
          </a:p>
        </p:txBody>
      </p:sp>
      <p:sp>
        <p:nvSpPr>
          <p:cNvPr id="6" name="Marcador de número de diapositiva 5"/>
          <p:cNvSpPr>
            <a:spLocks noGrp="1"/>
          </p:cNvSpPr>
          <p:nvPr>
            <p:ph type="sldNum" sz="quarter" idx="12"/>
          </p:nvPr>
        </p:nvSpPr>
        <p:spPr>
          <a:xfrm>
            <a:off x="6457950" y="4767263"/>
            <a:ext cx="2057400" cy="273844"/>
          </a:xfrm>
          <a:prstGeom prst="rect">
            <a:avLst/>
          </a:prstGeom>
        </p:spPr>
        <p:txBody>
          <a:bodyPr lIns="68580" tIns="34290" rIns="68580" bIns="34290"/>
          <a:lstStyle/>
          <a:p>
            <a:fld id="{D46AC733-1594-4AE6-A359-D0A6AE80CAA1}" type="slidenum">
              <a:rPr lang="es-CO" smtClean="0"/>
              <a:t>‹Nº›</a:t>
            </a:fld>
            <a:endParaRPr lang="es-CO"/>
          </a:p>
        </p:txBody>
      </p:sp>
    </p:spTree>
    <p:extLst>
      <p:ext uri="{BB962C8B-B14F-4D97-AF65-F5344CB8AC3E}">
        <p14:creationId xmlns:p14="http://schemas.microsoft.com/office/powerpoint/2010/main" val="3884761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302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02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23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21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21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60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289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582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38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50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14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7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777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4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984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6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2555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7" Type="http://schemas.openxmlformats.org/officeDocument/2006/relationships/image" Target="../media/image18.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theme" Target="../theme/theme11.xml"/><Relationship Id="rId7" Type="http://schemas.openxmlformats.org/officeDocument/2006/relationships/image" Target="../media/image19.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18.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12.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8.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9.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7" Type="http://schemas.openxmlformats.org/officeDocument/2006/relationships/image" Target="../media/image18.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2.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9.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7.sv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6.png"/><Relationship Id="rId5" Type="http://schemas.openxmlformats.org/officeDocument/2006/relationships/image" Target="../media/image15.jp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18.xml"/><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pn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9.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heme" Target="../theme/theme20.xml"/><Relationship Id="rId7" Type="http://schemas.openxmlformats.org/officeDocument/2006/relationships/image" Target="../media/image24.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23.jpg"/><Relationship Id="rId9" Type="http://schemas.openxmlformats.org/officeDocument/2006/relationships/image" Target="../media/image31.sv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6.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heme" Target="../theme/theme8.xml"/><Relationship Id="rId7" Type="http://schemas.openxmlformats.org/officeDocument/2006/relationships/image" Target="../media/image1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7" Type="http://schemas.openxmlformats.org/officeDocument/2006/relationships/image" Target="../media/image14.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B32E99F-0BE6-EB4E-B2D9-1C670D2D46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2"/>
          <a:stretch/>
        </p:blipFill>
        <p:spPr>
          <a:xfrm>
            <a:off x="0" y="0"/>
            <a:ext cx="4225511" cy="5143500"/>
          </a:xfrm>
          <a:prstGeom prst="rect">
            <a:avLst/>
          </a:prstGeom>
        </p:spPr>
      </p:pic>
      <p:pic>
        <p:nvPicPr>
          <p:cNvPr id="7" name="Imagen 6">
            <a:extLst>
              <a:ext uri="{FF2B5EF4-FFF2-40B4-BE49-F238E27FC236}">
                <a16:creationId xmlns:a16="http://schemas.microsoft.com/office/drawing/2014/main" id="{DEE6CDF0-1D16-274D-8C2E-F9285956B4C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24126" y="4368801"/>
            <a:ext cx="2560437" cy="541799"/>
          </a:xfrm>
          <a:prstGeom prst="rect">
            <a:avLst/>
          </a:prstGeom>
        </p:spPr>
      </p:pic>
      <p:pic>
        <p:nvPicPr>
          <p:cNvPr id="8" name="Imagen 7" descr="Nuevo-logo-DANE.jpg"/>
          <p:cNvPicPr>
            <a:picLocks noChangeAspect="1"/>
          </p:cNvPicPr>
          <p:nvPr userDrawn="1"/>
        </p:nvPicPr>
        <p:blipFill rotWithShape="1">
          <a:blip r:embed="rId7">
            <a:extLst>
              <a:ext uri="{28A0092B-C50C-407E-A947-70E740481C1C}">
                <a14:useLocalDpi xmlns:a14="http://schemas.microsoft.com/office/drawing/2010/main" val="0"/>
              </a:ext>
            </a:extLst>
          </a:blip>
          <a:srcRect l="7445" t="30958" r="7295" b="31695"/>
          <a:stretch/>
        </p:blipFill>
        <p:spPr>
          <a:xfrm>
            <a:off x="7289802" y="299602"/>
            <a:ext cx="1479365" cy="647999"/>
          </a:xfrm>
          <a:prstGeom prst="rect">
            <a:avLst/>
          </a:prstGeom>
        </p:spPr>
      </p:pic>
    </p:spTree>
    <p:extLst>
      <p:ext uri="{BB962C8B-B14F-4D97-AF65-F5344CB8AC3E}">
        <p14:creationId xmlns:p14="http://schemas.microsoft.com/office/powerpoint/2010/main" val="397797020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8"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F49CF2-C024-0CF1-F5A6-1B65F77B3050}"/>
              </a:ext>
            </a:extLst>
          </p:cNvPr>
          <p:cNvPicPr>
            <a:picLocks noChangeAspect="1"/>
          </p:cNvPicPr>
          <p:nvPr/>
        </p:nvPicPr>
        <p:blipFill>
          <a:blip r:embed="rId4"/>
          <a:srcRect/>
          <a:stretch/>
        </p:blipFill>
        <p:spPr>
          <a:xfrm>
            <a:off x="1190" y="669"/>
            <a:ext cx="9141619" cy="5142161"/>
          </a:xfrm>
          <a:prstGeom prst="rect">
            <a:avLst/>
          </a:prstGeom>
        </p:spPr>
      </p:pic>
      <p:pic>
        <p:nvPicPr>
          <p:cNvPr id="7" name="Gráfico 6">
            <a:extLst>
              <a:ext uri="{FF2B5EF4-FFF2-40B4-BE49-F238E27FC236}">
                <a16:creationId xmlns:a16="http://schemas.microsoft.com/office/drawing/2014/main" id="{F750FC2E-45DD-3EFC-535B-0019827ABA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1205" y="412433"/>
            <a:ext cx="2275921" cy="512967"/>
          </a:xfrm>
          <a:prstGeom prst="rect">
            <a:avLst/>
          </a:prstGeom>
        </p:spPr>
      </p:pic>
      <p:pic>
        <p:nvPicPr>
          <p:cNvPr id="2" name="Imagen 1" descr="Imagen que contiene Texto&#10;&#10;Descripción generada automáticamente">
            <a:extLst>
              <a:ext uri="{FF2B5EF4-FFF2-40B4-BE49-F238E27FC236}">
                <a16:creationId xmlns:a16="http://schemas.microsoft.com/office/drawing/2014/main" id="{E024BCF5-E204-BBD9-45C5-551F385ED630}"/>
              </a:ext>
            </a:extLst>
          </p:cNvPr>
          <p:cNvPicPr>
            <a:picLocks noChangeAspect="1"/>
          </p:cNvPicPr>
          <p:nvPr/>
        </p:nvPicPr>
        <p:blipFill>
          <a:blip r:embed="rId7"/>
          <a:stretch>
            <a:fillRect/>
          </a:stretch>
        </p:blipFill>
        <p:spPr>
          <a:xfrm>
            <a:off x="1135" y="4222242"/>
            <a:ext cx="2745903" cy="464058"/>
          </a:xfrm>
          <a:prstGeom prst="rect">
            <a:avLst/>
          </a:prstGeom>
        </p:spPr>
      </p:pic>
    </p:spTree>
    <p:extLst>
      <p:ext uri="{BB962C8B-B14F-4D97-AF65-F5344CB8AC3E}">
        <p14:creationId xmlns:p14="http://schemas.microsoft.com/office/powerpoint/2010/main" val="1310763720"/>
      </p:ext>
    </p:extLst>
  </p:cSld>
  <p:clrMap bg1="lt1" tx1="dk1" bg2="lt2" tx2="dk2" accent1="accent1" accent2="accent2" accent3="accent3" accent4="accent4" accent5="accent5" accent6="accent6" hlink="hlink" folHlink="folHlink"/>
  <p:sldLayoutIdLst>
    <p:sldLayoutId id="2147483692" r:id="rId1"/>
    <p:sldLayoutId id="214748369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676EC0DB-2442-6FEB-29A3-4040794C892B}"/>
              </a:ext>
            </a:extLst>
          </p:cNvPr>
          <p:cNvPicPr>
            <a:picLocks noChangeAspect="1"/>
          </p:cNvPicPr>
          <p:nvPr/>
        </p:nvPicPr>
        <p:blipFill>
          <a:blip r:embed="rId4"/>
          <a:srcRect/>
          <a:stretch/>
        </p:blipFill>
        <p:spPr>
          <a:xfrm>
            <a:off x="1190" y="669"/>
            <a:ext cx="9141619" cy="5142161"/>
          </a:xfrm>
          <a:prstGeom prst="rect">
            <a:avLst/>
          </a:prstGeom>
        </p:spPr>
      </p:pic>
      <p:pic>
        <p:nvPicPr>
          <p:cNvPr id="7" name="Gráfico 6">
            <a:extLst>
              <a:ext uri="{FF2B5EF4-FFF2-40B4-BE49-F238E27FC236}">
                <a16:creationId xmlns:a16="http://schemas.microsoft.com/office/drawing/2014/main" id="{F750FC2E-45DD-3EFC-535B-0019827ABA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1205" y="412433"/>
            <a:ext cx="2275921" cy="512967"/>
          </a:xfrm>
          <a:prstGeom prst="rect">
            <a:avLst/>
          </a:prstGeom>
        </p:spPr>
      </p:pic>
      <p:sp>
        <p:nvSpPr>
          <p:cNvPr id="4" name="CuadroTexto 3">
            <a:extLst>
              <a:ext uri="{FF2B5EF4-FFF2-40B4-BE49-F238E27FC236}">
                <a16:creationId xmlns:a16="http://schemas.microsoft.com/office/drawing/2014/main" id="{319AF747-4B08-4416-6F9D-00081F412761}"/>
              </a:ext>
            </a:extLst>
          </p:cNvPr>
          <p:cNvSpPr txBox="1"/>
          <p:nvPr/>
        </p:nvSpPr>
        <p:spPr>
          <a:xfrm>
            <a:off x="4919161" y="4381858"/>
            <a:ext cx="1030334" cy="199473"/>
          </a:xfrm>
          <a:prstGeom prst="rect">
            <a:avLst/>
          </a:prstGeom>
          <a:noFill/>
        </p:spPr>
        <p:txBody>
          <a:bodyPr wrap="square" rtlCol="0">
            <a:spAutoFit/>
          </a:bodyPr>
          <a:lstStyle/>
          <a:p>
            <a:r>
              <a:rPr lang="es-CO" sz="600" dirty="0">
                <a:solidFill>
                  <a:schemeClr val="tx1">
                    <a:lumMod val="85000"/>
                    <a:lumOff val="15000"/>
                  </a:schemeClr>
                </a:solidFill>
              </a:rPr>
              <a:t>/</a:t>
            </a:r>
            <a:r>
              <a:rPr lang="es-CO" sz="600" dirty="0" err="1">
                <a:solidFill>
                  <a:schemeClr val="tx1">
                    <a:lumMod val="85000"/>
                    <a:lumOff val="15000"/>
                  </a:schemeClr>
                </a:solidFill>
              </a:rPr>
              <a:t>DANEColombia</a:t>
            </a:r>
            <a:endParaRPr lang="es-CO" sz="600" dirty="0">
              <a:solidFill>
                <a:schemeClr val="tx1">
                  <a:lumMod val="85000"/>
                  <a:lumOff val="15000"/>
                </a:schemeClr>
              </a:solidFill>
            </a:endParaRPr>
          </a:p>
        </p:txBody>
      </p:sp>
      <p:sp>
        <p:nvSpPr>
          <p:cNvPr id="6" name="CuadroTexto 5">
            <a:extLst>
              <a:ext uri="{FF2B5EF4-FFF2-40B4-BE49-F238E27FC236}">
                <a16:creationId xmlns:a16="http://schemas.microsoft.com/office/drawing/2014/main" id="{6338346A-2434-C722-7C4F-DF56E4D551F7}"/>
              </a:ext>
            </a:extLst>
          </p:cNvPr>
          <p:cNvSpPr txBox="1"/>
          <p:nvPr/>
        </p:nvSpPr>
        <p:spPr>
          <a:xfrm>
            <a:off x="6010689" y="4381858"/>
            <a:ext cx="1030334" cy="199473"/>
          </a:xfrm>
          <a:prstGeom prst="rect">
            <a:avLst/>
          </a:prstGeom>
          <a:noFill/>
        </p:spPr>
        <p:txBody>
          <a:bodyPr wrap="square" rtlCol="0">
            <a:spAutoFit/>
          </a:bodyPr>
          <a:lstStyle/>
          <a:p>
            <a:r>
              <a:rPr lang="es-CO" sz="600" dirty="0">
                <a:solidFill>
                  <a:schemeClr val="tx1">
                    <a:lumMod val="85000"/>
                    <a:lumOff val="15000"/>
                  </a:schemeClr>
                </a:solidFill>
              </a:rPr>
              <a:t>@DANE_Colombia</a:t>
            </a:r>
          </a:p>
        </p:txBody>
      </p:sp>
      <p:sp>
        <p:nvSpPr>
          <p:cNvPr id="8" name="CuadroTexto 7">
            <a:extLst>
              <a:ext uri="{FF2B5EF4-FFF2-40B4-BE49-F238E27FC236}">
                <a16:creationId xmlns:a16="http://schemas.microsoft.com/office/drawing/2014/main" id="{85B35570-0FEE-C004-739D-6F9DA30766A6}"/>
              </a:ext>
            </a:extLst>
          </p:cNvPr>
          <p:cNvSpPr txBox="1"/>
          <p:nvPr/>
        </p:nvSpPr>
        <p:spPr>
          <a:xfrm>
            <a:off x="7091711" y="4381858"/>
            <a:ext cx="1030334" cy="199473"/>
          </a:xfrm>
          <a:prstGeom prst="rect">
            <a:avLst/>
          </a:prstGeom>
          <a:noFill/>
        </p:spPr>
        <p:txBody>
          <a:bodyPr wrap="square" rtlCol="0">
            <a:spAutoFit/>
          </a:bodyPr>
          <a:lstStyle/>
          <a:p>
            <a:r>
              <a:rPr lang="es-CO" sz="600" dirty="0">
                <a:solidFill>
                  <a:schemeClr val="tx1">
                    <a:lumMod val="85000"/>
                    <a:lumOff val="15000"/>
                  </a:schemeClr>
                </a:solidFill>
              </a:rPr>
              <a:t>@DANEColombia</a:t>
            </a:r>
          </a:p>
        </p:txBody>
      </p:sp>
      <p:sp>
        <p:nvSpPr>
          <p:cNvPr id="9" name="CuadroTexto 8">
            <a:extLst>
              <a:ext uri="{FF2B5EF4-FFF2-40B4-BE49-F238E27FC236}">
                <a16:creationId xmlns:a16="http://schemas.microsoft.com/office/drawing/2014/main" id="{3111EF5C-3684-9FD6-ED25-048C52865B56}"/>
              </a:ext>
            </a:extLst>
          </p:cNvPr>
          <p:cNvSpPr txBox="1"/>
          <p:nvPr/>
        </p:nvSpPr>
        <p:spPr>
          <a:xfrm>
            <a:off x="8123647" y="4381858"/>
            <a:ext cx="935825" cy="199473"/>
          </a:xfrm>
          <a:prstGeom prst="rect">
            <a:avLst/>
          </a:prstGeom>
          <a:noFill/>
        </p:spPr>
        <p:txBody>
          <a:bodyPr wrap="square" rtlCol="0">
            <a:spAutoFit/>
          </a:bodyPr>
          <a:lstStyle/>
          <a:p>
            <a:r>
              <a:rPr lang="es-CO" sz="600" dirty="0">
                <a:solidFill>
                  <a:schemeClr val="tx1">
                    <a:lumMod val="85000"/>
                    <a:lumOff val="15000"/>
                  </a:schemeClr>
                </a:solidFill>
              </a:rPr>
              <a:t>/</a:t>
            </a:r>
            <a:r>
              <a:rPr lang="es-CO" sz="600" dirty="0" err="1">
                <a:solidFill>
                  <a:schemeClr val="tx1">
                    <a:lumMod val="85000"/>
                    <a:lumOff val="15000"/>
                  </a:schemeClr>
                </a:solidFill>
              </a:rPr>
              <a:t>DANEColombia</a:t>
            </a:r>
            <a:endParaRPr lang="es-CO" sz="600" dirty="0">
              <a:solidFill>
                <a:schemeClr val="tx1">
                  <a:lumMod val="85000"/>
                  <a:lumOff val="15000"/>
                </a:schemeClr>
              </a:solidFill>
            </a:endParaRPr>
          </a:p>
        </p:txBody>
      </p:sp>
      <p:pic>
        <p:nvPicPr>
          <p:cNvPr id="10" name="Gráfico 9">
            <a:extLst>
              <a:ext uri="{FF2B5EF4-FFF2-40B4-BE49-F238E27FC236}">
                <a16:creationId xmlns:a16="http://schemas.microsoft.com/office/drawing/2014/main" id="{6F6A4A57-E818-C087-4E75-D623FA1556B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92768"/>
          <a:stretch/>
        </p:blipFill>
        <p:spPr>
          <a:xfrm>
            <a:off x="4694721" y="4336554"/>
            <a:ext cx="295267" cy="267310"/>
          </a:xfrm>
          <a:prstGeom prst="rect">
            <a:avLst/>
          </a:prstGeom>
        </p:spPr>
      </p:pic>
      <p:pic>
        <p:nvPicPr>
          <p:cNvPr id="11" name="Gráfico 10">
            <a:extLst>
              <a:ext uri="{FF2B5EF4-FFF2-40B4-BE49-F238E27FC236}">
                <a16:creationId xmlns:a16="http://schemas.microsoft.com/office/drawing/2014/main" id="{F1E74CB2-E175-DEB2-7775-45417DE2A05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5453" t="-3371" r="65979" b="-18917"/>
          <a:stretch/>
        </p:blipFill>
        <p:spPr>
          <a:xfrm>
            <a:off x="5748426" y="4336554"/>
            <a:ext cx="349816" cy="326886"/>
          </a:xfrm>
          <a:prstGeom prst="rect">
            <a:avLst/>
          </a:prstGeom>
        </p:spPr>
      </p:pic>
      <p:pic>
        <p:nvPicPr>
          <p:cNvPr id="12" name="Gráfico 11">
            <a:extLst>
              <a:ext uri="{FF2B5EF4-FFF2-40B4-BE49-F238E27FC236}">
                <a16:creationId xmlns:a16="http://schemas.microsoft.com/office/drawing/2014/main" id="{8FD9E8CC-7CE6-DF56-ECD9-C85D73F60A0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52832" t="-2567" r="39936" b="-19722"/>
          <a:stretch/>
        </p:blipFill>
        <p:spPr>
          <a:xfrm>
            <a:off x="6879102" y="4336553"/>
            <a:ext cx="295268" cy="326886"/>
          </a:xfrm>
          <a:prstGeom prst="rect">
            <a:avLst/>
          </a:prstGeom>
        </p:spPr>
      </p:pic>
      <p:pic>
        <p:nvPicPr>
          <p:cNvPr id="13" name="Gráfico 12">
            <a:extLst>
              <a:ext uri="{FF2B5EF4-FFF2-40B4-BE49-F238E27FC236}">
                <a16:creationId xmlns:a16="http://schemas.microsoft.com/office/drawing/2014/main" id="{8AE7AE3E-5958-E96C-A839-B0E2B32A36B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78957" t="-2567" r="13063" b="-9019"/>
          <a:stretch/>
        </p:blipFill>
        <p:spPr>
          <a:xfrm>
            <a:off x="7885663" y="4337729"/>
            <a:ext cx="325808" cy="298274"/>
          </a:xfrm>
          <a:prstGeom prst="rect">
            <a:avLst/>
          </a:prstGeom>
        </p:spPr>
      </p:pic>
      <p:pic>
        <p:nvPicPr>
          <p:cNvPr id="16" name="Imagen 15" descr="Imagen que contiene Texto&#10;&#10;Descripción generada automáticamente">
            <a:extLst>
              <a:ext uri="{FF2B5EF4-FFF2-40B4-BE49-F238E27FC236}">
                <a16:creationId xmlns:a16="http://schemas.microsoft.com/office/drawing/2014/main" id="{2177191A-B6DD-06E5-19D7-AFB3136A2526}"/>
              </a:ext>
            </a:extLst>
          </p:cNvPr>
          <p:cNvPicPr>
            <a:picLocks noChangeAspect="1"/>
          </p:cNvPicPr>
          <p:nvPr/>
        </p:nvPicPr>
        <p:blipFill>
          <a:blip r:embed="rId9"/>
          <a:stretch>
            <a:fillRect/>
          </a:stretch>
        </p:blipFill>
        <p:spPr>
          <a:xfrm>
            <a:off x="1135" y="4222242"/>
            <a:ext cx="2745903" cy="464058"/>
          </a:xfrm>
          <a:prstGeom prst="rect">
            <a:avLst/>
          </a:prstGeom>
        </p:spPr>
      </p:pic>
    </p:spTree>
    <p:extLst>
      <p:ext uri="{BB962C8B-B14F-4D97-AF65-F5344CB8AC3E}">
        <p14:creationId xmlns:p14="http://schemas.microsoft.com/office/powerpoint/2010/main" val="1064941606"/>
      </p:ext>
    </p:extLst>
  </p:cSld>
  <p:clrMap bg1="lt1" tx1="dk1" bg2="lt2" tx2="dk2" accent1="accent1" accent2="accent2" accent3="accent3" accent4="accent4" accent5="accent5" accent6="accent6" hlink="hlink" folHlink="folHlink"/>
  <p:sldLayoutIdLst>
    <p:sldLayoutId id="2147483695" r:id="rId1"/>
    <p:sldLayoutId id="214748369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7F46BD8-4286-1B53-4A09-53FE8800E540}"/>
              </a:ext>
            </a:extLst>
          </p:cNvPr>
          <p:cNvPicPr>
            <a:picLocks noChangeAspect="1"/>
          </p:cNvPicPr>
          <p:nvPr/>
        </p:nvPicPr>
        <p:blipFill>
          <a:blip r:embed="rId3"/>
          <a:srcRect/>
          <a:stretch/>
        </p:blipFill>
        <p:spPr>
          <a:xfrm>
            <a:off x="925" y="521"/>
            <a:ext cx="9142149" cy="5142458"/>
          </a:xfrm>
          <a:prstGeom prst="rect">
            <a:avLst/>
          </a:prstGeom>
        </p:spPr>
      </p:pic>
      <p:pic>
        <p:nvPicPr>
          <p:cNvPr id="2" name="Imagen 1" descr="Imagen que contiene Texto&#10;&#10;Descripción generada automáticamente">
            <a:extLst>
              <a:ext uri="{FF2B5EF4-FFF2-40B4-BE49-F238E27FC236}">
                <a16:creationId xmlns:a16="http://schemas.microsoft.com/office/drawing/2014/main" id="{1393DD8C-5C2C-B512-9532-751158B676EB}"/>
              </a:ext>
            </a:extLst>
          </p:cNvPr>
          <p:cNvPicPr>
            <a:picLocks noChangeAspect="1"/>
          </p:cNvPicPr>
          <p:nvPr/>
        </p:nvPicPr>
        <p:blipFill>
          <a:blip r:embed="rId4"/>
          <a:stretch>
            <a:fillRect/>
          </a:stretch>
        </p:blipFill>
        <p:spPr>
          <a:xfrm>
            <a:off x="1135" y="4222242"/>
            <a:ext cx="2745903" cy="464058"/>
          </a:xfrm>
          <a:prstGeom prst="rect">
            <a:avLst/>
          </a:prstGeom>
        </p:spPr>
      </p:pic>
      <p:pic>
        <p:nvPicPr>
          <p:cNvPr id="4" name="Gráfico 3">
            <a:extLst>
              <a:ext uri="{FF2B5EF4-FFF2-40B4-BE49-F238E27FC236}">
                <a16:creationId xmlns:a16="http://schemas.microsoft.com/office/drawing/2014/main" id="{B91D7895-CF54-63AF-54CB-3DEBE78755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1205" y="412433"/>
            <a:ext cx="2275921" cy="512967"/>
          </a:xfrm>
          <a:prstGeom prst="rect">
            <a:avLst/>
          </a:prstGeom>
        </p:spPr>
      </p:pic>
    </p:spTree>
    <p:extLst>
      <p:ext uri="{BB962C8B-B14F-4D97-AF65-F5344CB8AC3E}">
        <p14:creationId xmlns:p14="http://schemas.microsoft.com/office/powerpoint/2010/main" val="1042782152"/>
      </p:ext>
    </p:extLst>
  </p:cSld>
  <p:clrMap bg1="lt1" tx1="dk1" bg2="lt2" tx2="dk2" accent1="accent1" accent2="accent2" accent3="accent3" accent4="accent4" accent5="accent5" accent6="accent6" hlink="hlink" folHlink="folHlink"/>
  <p:sldLayoutIdLst>
    <p:sldLayoutId id="214748369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C37545D-2953-327F-E0A5-BFB1F8F658C6}"/>
              </a:ext>
            </a:extLst>
          </p:cNvPr>
          <p:cNvSpPr/>
          <p:nvPr/>
        </p:nvSpPr>
        <p:spPr>
          <a:xfrm>
            <a:off x="0" y="0"/>
            <a:ext cx="472611" cy="5143500"/>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3" name="Imagen 21" descr="MAGENTA.png">
            <a:extLst>
              <a:ext uri="{FF2B5EF4-FFF2-40B4-BE49-F238E27FC236}">
                <a16:creationId xmlns:a16="http://schemas.microsoft.com/office/drawing/2014/main" id="{F8D39A7D-06BD-4A49-50FA-40D961D1772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11355" y="165148"/>
            <a:ext cx="252000" cy="252000"/>
          </a:xfrm>
          <a:prstGeom prst="rect">
            <a:avLst/>
          </a:prstGeom>
        </p:spPr>
      </p:pic>
      <p:sp>
        <p:nvSpPr>
          <p:cNvPr id="4" name="CuadroTexto 3">
            <a:extLst>
              <a:ext uri="{FF2B5EF4-FFF2-40B4-BE49-F238E27FC236}">
                <a16:creationId xmlns:a16="http://schemas.microsoft.com/office/drawing/2014/main" id="{32F12AC1-8B5A-3FC6-F272-6D52D47437C1}"/>
              </a:ext>
            </a:extLst>
          </p:cNvPr>
          <p:cNvSpPr txBox="1"/>
          <p:nvPr/>
        </p:nvSpPr>
        <p:spPr>
          <a:xfrm rot="16200000">
            <a:off x="-928621" y="3782687"/>
            <a:ext cx="2367956" cy="215444"/>
          </a:xfrm>
          <a:prstGeom prst="rect">
            <a:avLst/>
          </a:prstGeom>
          <a:noFill/>
        </p:spPr>
        <p:txBody>
          <a:bodyPr wrap="none" rtlCol="0">
            <a:spAutoFit/>
          </a:bodyPr>
          <a:lstStyle/>
          <a:p>
            <a:pPr algn="r"/>
            <a:r>
              <a:rPr lang="en-US" sz="800" spc="300" dirty="0">
                <a:solidFill>
                  <a:srgbClr val="BA004C"/>
                </a:solidFill>
              </a:rPr>
              <a:t>INFORMACIÓN PARA TODOS</a:t>
            </a:r>
            <a:endParaRPr lang="es-CO" sz="800" spc="300" dirty="0">
              <a:solidFill>
                <a:srgbClr val="BA004C"/>
              </a:solidFill>
            </a:endParaRPr>
          </a:p>
        </p:txBody>
      </p:sp>
    </p:spTree>
    <p:extLst>
      <p:ext uri="{BB962C8B-B14F-4D97-AF65-F5344CB8AC3E}">
        <p14:creationId xmlns:p14="http://schemas.microsoft.com/office/powerpoint/2010/main" val="1930154004"/>
      </p:ext>
    </p:extLst>
  </p:cSld>
  <p:clrMap bg1="lt1" tx1="dk1" bg2="lt2" tx2="dk2" accent1="accent1" accent2="accent2" accent3="accent3" accent4="accent4" accent5="accent5" accent6="accent6" hlink="hlink" folHlink="folHlink"/>
  <p:sldLayoutIdLst>
    <p:sldLayoutId id="2147483700" r:id="rId1"/>
    <p:sldLayoutId id="214748370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n 10" descr="Un par de personas con instrumentos musicales y micrófonos en un escenario&#10;&#10;Descripción generada automáticamente con confianza baja">
            <a:extLst>
              <a:ext uri="{FF2B5EF4-FFF2-40B4-BE49-F238E27FC236}">
                <a16:creationId xmlns:a16="http://schemas.microsoft.com/office/drawing/2014/main" id="{AB8ED58A-3617-D870-DC4B-4C3614EB0DFE}"/>
              </a:ext>
            </a:extLst>
          </p:cNvPr>
          <p:cNvPicPr>
            <a:picLocks noChangeAspect="1"/>
          </p:cNvPicPr>
          <p:nvPr/>
        </p:nvPicPr>
        <p:blipFill>
          <a:blip r:embed="rId4"/>
          <a:stretch>
            <a:fillRect/>
          </a:stretch>
        </p:blipFill>
        <p:spPr>
          <a:xfrm>
            <a:off x="925" y="0"/>
            <a:ext cx="9142149" cy="5143500"/>
          </a:xfrm>
          <a:prstGeom prst="rect">
            <a:avLst/>
          </a:prstGeom>
        </p:spPr>
      </p:pic>
      <p:pic>
        <p:nvPicPr>
          <p:cNvPr id="5" name="Gráfico 4">
            <a:extLst>
              <a:ext uri="{FF2B5EF4-FFF2-40B4-BE49-F238E27FC236}">
                <a16:creationId xmlns:a16="http://schemas.microsoft.com/office/drawing/2014/main" id="{73D7C2E2-451F-F835-1D92-39352C5132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1205" y="412433"/>
            <a:ext cx="2275921" cy="512967"/>
          </a:xfrm>
          <a:prstGeom prst="rect">
            <a:avLst/>
          </a:prstGeom>
        </p:spPr>
      </p:pic>
      <p:pic>
        <p:nvPicPr>
          <p:cNvPr id="17" name="Imagen 16" descr="Imagen que contiene Texto&#10;&#10;Descripción generada automáticamente">
            <a:extLst>
              <a:ext uri="{FF2B5EF4-FFF2-40B4-BE49-F238E27FC236}">
                <a16:creationId xmlns:a16="http://schemas.microsoft.com/office/drawing/2014/main" id="{70FD08A0-1549-027E-A0A9-00A2DB18FC6F}"/>
              </a:ext>
            </a:extLst>
          </p:cNvPr>
          <p:cNvPicPr>
            <a:picLocks noChangeAspect="1"/>
          </p:cNvPicPr>
          <p:nvPr/>
        </p:nvPicPr>
        <p:blipFill>
          <a:blip r:embed="rId7"/>
          <a:stretch>
            <a:fillRect/>
          </a:stretch>
        </p:blipFill>
        <p:spPr>
          <a:xfrm>
            <a:off x="1135" y="4222242"/>
            <a:ext cx="2745903" cy="464058"/>
          </a:xfrm>
          <a:prstGeom prst="rect">
            <a:avLst/>
          </a:prstGeom>
        </p:spPr>
      </p:pic>
    </p:spTree>
    <p:extLst>
      <p:ext uri="{BB962C8B-B14F-4D97-AF65-F5344CB8AC3E}">
        <p14:creationId xmlns:p14="http://schemas.microsoft.com/office/powerpoint/2010/main" val="435979519"/>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C37545D-2953-327F-E0A5-BFB1F8F658C6}"/>
              </a:ext>
            </a:extLst>
          </p:cNvPr>
          <p:cNvSpPr/>
          <p:nvPr/>
        </p:nvSpPr>
        <p:spPr>
          <a:xfrm>
            <a:off x="1" y="0"/>
            <a:ext cx="472611" cy="5143500"/>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800"/>
          </a:p>
        </p:txBody>
      </p:sp>
      <p:pic>
        <p:nvPicPr>
          <p:cNvPr id="3" name="Imagen 21" descr="MAGENTA.png">
            <a:extLst>
              <a:ext uri="{FF2B5EF4-FFF2-40B4-BE49-F238E27FC236}">
                <a16:creationId xmlns:a16="http://schemas.microsoft.com/office/drawing/2014/main" id="{F8D39A7D-06BD-4A49-50FA-40D961D1772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11355" y="165148"/>
            <a:ext cx="252000" cy="252000"/>
          </a:xfrm>
          <a:prstGeom prst="rect">
            <a:avLst/>
          </a:prstGeom>
        </p:spPr>
      </p:pic>
      <p:sp>
        <p:nvSpPr>
          <p:cNvPr id="4" name="CuadroTexto 3">
            <a:extLst>
              <a:ext uri="{FF2B5EF4-FFF2-40B4-BE49-F238E27FC236}">
                <a16:creationId xmlns:a16="http://schemas.microsoft.com/office/drawing/2014/main" id="{32F12AC1-8B5A-3FC6-F272-6D52D47437C1}"/>
              </a:ext>
            </a:extLst>
          </p:cNvPr>
          <p:cNvSpPr txBox="1"/>
          <p:nvPr/>
        </p:nvSpPr>
        <p:spPr>
          <a:xfrm rot="16200000">
            <a:off x="-928621" y="3782688"/>
            <a:ext cx="2367957" cy="215444"/>
          </a:xfrm>
          <a:prstGeom prst="rect">
            <a:avLst/>
          </a:prstGeom>
          <a:noFill/>
        </p:spPr>
        <p:txBody>
          <a:bodyPr wrap="none" rtlCol="0">
            <a:spAutoFit/>
          </a:bodyPr>
          <a:lstStyle/>
          <a:p>
            <a:pPr algn="r"/>
            <a:r>
              <a:rPr lang="en-US" sz="800" spc="300" dirty="0">
                <a:solidFill>
                  <a:srgbClr val="BA004C"/>
                </a:solidFill>
              </a:rPr>
              <a:t>INFORMACIÓN PARA TODOS</a:t>
            </a:r>
            <a:endParaRPr lang="es-CO" sz="800" spc="300" dirty="0">
              <a:solidFill>
                <a:srgbClr val="BA004C"/>
              </a:solidFill>
            </a:endParaRPr>
          </a:p>
        </p:txBody>
      </p:sp>
    </p:spTree>
    <p:extLst>
      <p:ext uri="{BB962C8B-B14F-4D97-AF65-F5344CB8AC3E}">
        <p14:creationId xmlns:p14="http://schemas.microsoft.com/office/powerpoint/2010/main" val="3132143086"/>
      </p:ext>
    </p:extLst>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F49CF2-C024-0CF1-F5A6-1B65F77B3050}"/>
              </a:ext>
            </a:extLst>
          </p:cNvPr>
          <p:cNvPicPr>
            <a:picLocks noChangeAspect="1"/>
          </p:cNvPicPr>
          <p:nvPr userDrawn="1"/>
        </p:nvPicPr>
        <p:blipFill>
          <a:blip r:embed="rId4"/>
          <a:srcRect/>
          <a:stretch/>
        </p:blipFill>
        <p:spPr>
          <a:xfrm>
            <a:off x="1190" y="2008"/>
            <a:ext cx="9141619" cy="5139483"/>
          </a:xfrm>
          <a:prstGeom prst="rect">
            <a:avLst/>
          </a:prstGeom>
        </p:spPr>
      </p:pic>
      <p:pic>
        <p:nvPicPr>
          <p:cNvPr id="7" name="Imagen 6" descr="Dibujo en blanco y negro&#10;&#10;Descripción generada automáticamente con confianza media">
            <a:extLst>
              <a:ext uri="{FF2B5EF4-FFF2-40B4-BE49-F238E27FC236}">
                <a16:creationId xmlns:a16="http://schemas.microsoft.com/office/drawing/2014/main" id="{55534152-4F86-E4B0-0167-23101F670A1F}"/>
              </a:ext>
            </a:extLst>
          </p:cNvPr>
          <p:cNvPicPr>
            <a:picLocks noChangeAspect="1"/>
          </p:cNvPicPr>
          <p:nvPr userDrawn="1"/>
        </p:nvPicPr>
        <p:blipFill>
          <a:blip r:embed="rId5"/>
          <a:stretch>
            <a:fillRect/>
          </a:stretch>
        </p:blipFill>
        <p:spPr>
          <a:xfrm>
            <a:off x="363554" y="328701"/>
            <a:ext cx="1495726" cy="520940"/>
          </a:xfrm>
          <a:prstGeom prst="rect">
            <a:avLst/>
          </a:prstGeom>
        </p:spPr>
      </p:pic>
      <p:pic>
        <p:nvPicPr>
          <p:cNvPr id="8" name="Gráfico 19">
            <a:extLst>
              <a:ext uri="{FF2B5EF4-FFF2-40B4-BE49-F238E27FC236}">
                <a16:creationId xmlns:a16="http://schemas.microsoft.com/office/drawing/2014/main" id="{528E4ABB-3E0E-E1BD-2E89-67CF9BDB9325}"/>
              </a:ext>
            </a:extLst>
          </p:cNvPr>
          <p:cNvPicPr>
            <a:picLocks noChangeAspect="1"/>
          </p:cNvPicPr>
          <p:nvPr userDrawn="1"/>
        </p:nvPicPr>
        <p:blipFill>
          <a:blip r:embed="rId6"/>
          <a:srcRect/>
          <a:stretch/>
        </p:blipFill>
        <p:spPr>
          <a:xfrm>
            <a:off x="7353893" y="365671"/>
            <a:ext cx="1557494" cy="447000"/>
          </a:xfrm>
          <a:prstGeom prst="rect">
            <a:avLst/>
          </a:prstGeom>
        </p:spPr>
      </p:pic>
    </p:spTree>
    <p:extLst>
      <p:ext uri="{BB962C8B-B14F-4D97-AF65-F5344CB8AC3E}">
        <p14:creationId xmlns:p14="http://schemas.microsoft.com/office/powerpoint/2010/main" val="2021981152"/>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14C6B00-5013-D24B-314B-84386DA89A13}"/>
              </a:ext>
            </a:extLst>
          </p:cNvPr>
          <p:cNvPicPr>
            <a:picLocks noChangeAspect="1"/>
          </p:cNvPicPr>
          <p:nvPr userDrawn="1"/>
        </p:nvPicPr>
        <p:blipFill rotWithShape="1">
          <a:blip r:embed="rId5">
            <a:alphaModFix amt="85000"/>
          </a:blip>
          <a:srcRect r="94843"/>
          <a:stretch/>
        </p:blipFill>
        <p:spPr>
          <a:xfrm>
            <a:off x="1190" y="669"/>
            <a:ext cx="471421" cy="5142161"/>
          </a:xfrm>
          <a:prstGeom prst="rect">
            <a:avLst/>
          </a:prstGeom>
        </p:spPr>
      </p:pic>
      <p:pic>
        <p:nvPicPr>
          <p:cNvPr id="7" name="Gráfico 6">
            <a:extLst>
              <a:ext uri="{FF2B5EF4-FFF2-40B4-BE49-F238E27FC236}">
                <a16:creationId xmlns:a16="http://schemas.microsoft.com/office/drawing/2014/main" id="{3164C884-0050-295E-FA98-EA1F2C7ACAC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9737" y="224370"/>
            <a:ext cx="216002" cy="216002"/>
          </a:xfrm>
          <a:prstGeom prst="rect">
            <a:avLst/>
          </a:prstGeom>
        </p:spPr>
      </p:pic>
    </p:spTree>
    <p:extLst>
      <p:ext uri="{BB962C8B-B14F-4D97-AF65-F5344CB8AC3E}">
        <p14:creationId xmlns:p14="http://schemas.microsoft.com/office/powerpoint/2010/main" val="343231413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22"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7F46BD8-4286-1B53-4A09-53FE8800E540}"/>
              </a:ext>
            </a:extLst>
          </p:cNvPr>
          <p:cNvPicPr>
            <a:picLocks noChangeAspect="1"/>
          </p:cNvPicPr>
          <p:nvPr userDrawn="1"/>
        </p:nvPicPr>
        <p:blipFill>
          <a:blip r:embed="rId3"/>
          <a:srcRect/>
          <a:stretch/>
        </p:blipFill>
        <p:spPr>
          <a:xfrm>
            <a:off x="2776" y="521"/>
            <a:ext cx="9138447" cy="5142458"/>
          </a:xfrm>
          <a:prstGeom prst="rect">
            <a:avLst/>
          </a:prstGeom>
        </p:spPr>
      </p:pic>
      <p:pic>
        <p:nvPicPr>
          <p:cNvPr id="5" name="Imagen 4" descr="Dibujo en blanco y negro&#10;&#10;Descripción generada automáticamente con confianza media">
            <a:extLst>
              <a:ext uri="{FF2B5EF4-FFF2-40B4-BE49-F238E27FC236}">
                <a16:creationId xmlns:a16="http://schemas.microsoft.com/office/drawing/2014/main" id="{288343A2-4EDA-F487-80D6-B715F0A50846}"/>
              </a:ext>
            </a:extLst>
          </p:cNvPr>
          <p:cNvPicPr>
            <a:picLocks noChangeAspect="1"/>
          </p:cNvPicPr>
          <p:nvPr userDrawn="1"/>
        </p:nvPicPr>
        <p:blipFill>
          <a:blip r:embed="rId4"/>
          <a:stretch>
            <a:fillRect/>
          </a:stretch>
        </p:blipFill>
        <p:spPr>
          <a:xfrm>
            <a:off x="363554" y="328701"/>
            <a:ext cx="1495726" cy="520940"/>
          </a:xfrm>
          <a:prstGeom prst="rect">
            <a:avLst/>
          </a:prstGeom>
        </p:spPr>
      </p:pic>
      <p:pic>
        <p:nvPicPr>
          <p:cNvPr id="7" name="Gráfico 19">
            <a:extLst>
              <a:ext uri="{FF2B5EF4-FFF2-40B4-BE49-F238E27FC236}">
                <a16:creationId xmlns:a16="http://schemas.microsoft.com/office/drawing/2014/main" id="{9372D434-3A03-2494-1715-924BB23112DE}"/>
              </a:ext>
            </a:extLst>
          </p:cNvPr>
          <p:cNvPicPr>
            <a:picLocks noChangeAspect="1"/>
          </p:cNvPicPr>
          <p:nvPr userDrawn="1"/>
        </p:nvPicPr>
        <p:blipFill>
          <a:blip r:embed="rId5"/>
          <a:srcRect/>
          <a:stretch/>
        </p:blipFill>
        <p:spPr>
          <a:xfrm>
            <a:off x="7353893" y="365671"/>
            <a:ext cx="1557494" cy="447000"/>
          </a:xfrm>
          <a:prstGeom prst="rect">
            <a:avLst/>
          </a:prstGeom>
        </p:spPr>
      </p:pic>
    </p:spTree>
    <p:extLst>
      <p:ext uri="{BB962C8B-B14F-4D97-AF65-F5344CB8AC3E}">
        <p14:creationId xmlns:p14="http://schemas.microsoft.com/office/powerpoint/2010/main" val="2336121813"/>
      </p:ext>
    </p:extLst>
  </p:cSld>
  <p:clrMap bg1="lt1" tx1="dk1" bg2="lt2" tx2="dk2" accent1="accent1" accent2="accent2" accent3="accent3" accent4="accent4" accent5="accent5" accent6="accent6" hlink="hlink" folHlink="folHlink"/>
  <p:sldLayoutIdLst>
    <p:sldLayoutId id="214748371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B8ED58A-3617-D870-DC4B-4C3614EB0DFE}"/>
              </a:ext>
            </a:extLst>
          </p:cNvPr>
          <p:cNvPicPr>
            <a:picLocks noChangeAspect="1"/>
          </p:cNvPicPr>
          <p:nvPr userDrawn="1"/>
        </p:nvPicPr>
        <p:blipFill>
          <a:blip r:embed="rId4"/>
          <a:srcRect/>
          <a:stretch/>
        </p:blipFill>
        <p:spPr>
          <a:xfrm>
            <a:off x="2776" y="521"/>
            <a:ext cx="9138447" cy="5142458"/>
          </a:xfrm>
          <a:prstGeom prst="rect">
            <a:avLst/>
          </a:prstGeom>
        </p:spPr>
      </p:pic>
      <p:pic>
        <p:nvPicPr>
          <p:cNvPr id="6" name="Imagen 5" descr="Dibujo en blanco y negro&#10;&#10;Descripción generada automáticamente con confianza media">
            <a:extLst>
              <a:ext uri="{FF2B5EF4-FFF2-40B4-BE49-F238E27FC236}">
                <a16:creationId xmlns:a16="http://schemas.microsoft.com/office/drawing/2014/main" id="{885C9959-FC83-9CA8-4FC5-94266FBE5C5B}"/>
              </a:ext>
            </a:extLst>
          </p:cNvPr>
          <p:cNvPicPr>
            <a:picLocks noChangeAspect="1"/>
          </p:cNvPicPr>
          <p:nvPr userDrawn="1"/>
        </p:nvPicPr>
        <p:blipFill>
          <a:blip r:embed="rId5"/>
          <a:stretch>
            <a:fillRect/>
          </a:stretch>
        </p:blipFill>
        <p:spPr>
          <a:xfrm>
            <a:off x="363554" y="328701"/>
            <a:ext cx="1495726" cy="520940"/>
          </a:xfrm>
          <a:prstGeom prst="rect">
            <a:avLst/>
          </a:prstGeom>
        </p:spPr>
      </p:pic>
      <p:pic>
        <p:nvPicPr>
          <p:cNvPr id="7" name="Gráfico 19">
            <a:extLst>
              <a:ext uri="{FF2B5EF4-FFF2-40B4-BE49-F238E27FC236}">
                <a16:creationId xmlns:a16="http://schemas.microsoft.com/office/drawing/2014/main" id="{82418AE2-87E1-14C9-99C0-E3321EB75C96}"/>
              </a:ext>
            </a:extLst>
          </p:cNvPr>
          <p:cNvPicPr>
            <a:picLocks noChangeAspect="1"/>
          </p:cNvPicPr>
          <p:nvPr userDrawn="1"/>
        </p:nvPicPr>
        <p:blipFill>
          <a:blip r:embed="rId6"/>
          <a:srcRect/>
          <a:stretch/>
        </p:blipFill>
        <p:spPr>
          <a:xfrm>
            <a:off x="7353893" y="365671"/>
            <a:ext cx="1557494" cy="447000"/>
          </a:xfrm>
          <a:prstGeom prst="rect">
            <a:avLst/>
          </a:prstGeom>
        </p:spPr>
      </p:pic>
    </p:spTree>
    <p:extLst>
      <p:ext uri="{BB962C8B-B14F-4D97-AF65-F5344CB8AC3E}">
        <p14:creationId xmlns:p14="http://schemas.microsoft.com/office/powerpoint/2010/main" val="297380435"/>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B32E99F-0BE6-EB4E-B2D9-1C670D2D46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2"/>
          <a:stretch/>
        </p:blipFill>
        <p:spPr>
          <a:xfrm>
            <a:off x="0" y="0"/>
            <a:ext cx="4225511" cy="5143500"/>
          </a:xfrm>
          <a:prstGeom prst="rect">
            <a:avLst/>
          </a:prstGeom>
        </p:spPr>
      </p:pic>
      <p:pic>
        <p:nvPicPr>
          <p:cNvPr id="10" name="Imagen 9">
            <a:extLst>
              <a:ext uri="{FF2B5EF4-FFF2-40B4-BE49-F238E27FC236}">
                <a16:creationId xmlns:a16="http://schemas.microsoft.com/office/drawing/2014/main" id="{DEE6CDF0-1D16-274D-8C2E-F9285956B4C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4126" y="4368801"/>
            <a:ext cx="2560437" cy="541799"/>
          </a:xfrm>
          <a:prstGeom prst="rect">
            <a:avLst/>
          </a:prstGeom>
        </p:spPr>
      </p:pic>
      <p:pic>
        <p:nvPicPr>
          <p:cNvPr id="11" name="Imagen 10" descr="Nuevo-logo-DANE.jpg"/>
          <p:cNvPicPr>
            <a:picLocks noChangeAspect="1"/>
          </p:cNvPicPr>
          <p:nvPr userDrawn="1"/>
        </p:nvPicPr>
        <p:blipFill rotWithShape="1">
          <a:blip r:embed="rId6">
            <a:extLst>
              <a:ext uri="{28A0092B-C50C-407E-A947-70E740481C1C}">
                <a14:useLocalDpi xmlns:a14="http://schemas.microsoft.com/office/drawing/2010/main" val="0"/>
              </a:ext>
            </a:extLst>
          </a:blip>
          <a:srcRect l="7445" t="30958" r="7295" b="31695"/>
          <a:stretch/>
        </p:blipFill>
        <p:spPr>
          <a:xfrm>
            <a:off x="7264402" y="299602"/>
            <a:ext cx="1479365" cy="647999"/>
          </a:xfrm>
          <a:prstGeom prst="rect">
            <a:avLst/>
          </a:prstGeom>
        </p:spPr>
      </p:pic>
      <p:pic>
        <p:nvPicPr>
          <p:cNvPr id="7" name="6 Imagen"/>
          <p:cNvPicPr>
            <a:picLocks noChangeAspect="1"/>
          </p:cNvPicPr>
          <p:nvPr userDrawn="1"/>
        </p:nvPicPr>
        <p:blipFill rotWithShape="1">
          <a:blip r:embed="rId7">
            <a:extLst>
              <a:ext uri="{28A0092B-C50C-407E-A947-70E740481C1C}">
                <a14:useLocalDpi xmlns:a14="http://schemas.microsoft.com/office/drawing/2010/main" val="0"/>
              </a:ext>
            </a:extLst>
          </a:blip>
          <a:srcRect l="3545" t="29948" r="4377" b="17913"/>
          <a:stretch/>
        </p:blipFill>
        <p:spPr>
          <a:xfrm>
            <a:off x="3947926" y="4478600"/>
            <a:ext cx="4895937" cy="432000"/>
          </a:xfrm>
          <a:prstGeom prst="rect">
            <a:avLst/>
          </a:prstGeom>
        </p:spPr>
      </p:pic>
    </p:spTree>
    <p:extLst>
      <p:ext uri="{BB962C8B-B14F-4D97-AF65-F5344CB8AC3E}">
        <p14:creationId xmlns:p14="http://schemas.microsoft.com/office/powerpoint/2010/main" val="192634195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676EC0DB-2442-6FEB-29A3-4040794C892B}"/>
              </a:ext>
            </a:extLst>
          </p:cNvPr>
          <p:cNvPicPr>
            <a:picLocks noChangeAspect="1"/>
          </p:cNvPicPr>
          <p:nvPr userDrawn="1"/>
        </p:nvPicPr>
        <p:blipFill>
          <a:blip r:embed="rId4"/>
          <a:srcRect/>
          <a:stretch/>
        </p:blipFill>
        <p:spPr>
          <a:xfrm>
            <a:off x="1190" y="2008"/>
            <a:ext cx="9141619" cy="5139483"/>
          </a:xfrm>
          <a:prstGeom prst="rect">
            <a:avLst/>
          </a:prstGeom>
        </p:spPr>
      </p:pic>
      <p:grpSp>
        <p:nvGrpSpPr>
          <p:cNvPr id="14" name="Grupo 13">
            <a:extLst>
              <a:ext uri="{FF2B5EF4-FFF2-40B4-BE49-F238E27FC236}">
                <a16:creationId xmlns:a16="http://schemas.microsoft.com/office/drawing/2014/main" id="{6E15F9AE-EED5-D946-E486-BB53D023ACA7}"/>
              </a:ext>
            </a:extLst>
          </p:cNvPr>
          <p:cNvGrpSpPr/>
          <p:nvPr userDrawn="1"/>
        </p:nvGrpSpPr>
        <p:grpSpPr>
          <a:xfrm>
            <a:off x="5021580" y="4655679"/>
            <a:ext cx="3979004" cy="307632"/>
            <a:chOff x="4694721" y="4336553"/>
            <a:chExt cx="4228043" cy="326886"/>
          </a:xfrm>
        </p:grpSpPr>
        <p:sp>
          <p:nvSpPr>
            <p:cNvPr id="4" name="CuadroTexto 3">
              <a:extLst>
                <a:ext uri="{FF2B5EF4-FFF2-40B4-BE49-F238E27FC236}">
                  <a16:creationId xmlns:a16="http://schemas.microsoft.com/office/drawing/2014/main" id="{319AF747-4B08-4416-6F9D-00081F412761}"/>
                </a:ext>
              </a:extLst>
            </p:cNvPr>
            <p:cNvSpPr txBox="1"/>
            <p:nvPr/>
          </p:nvSpPr>
          <p:spPr>
            <a:xfrm>
              <a:off x="4919161" y="4365664"/>
              <a:ext cx="1030334" cy="199473"/>
            </a:xfrm>
            <a:prstGeom prst="rect">
              <a:avLst/>
            </a:prstGeom>
            <a:noFill/>
          </p:spPr>
          <p:txBody>
            <a:bodyPr wrap="square" rtlCol="0">
              <a:spAutoFit/>
            </a:bodyPr>
            <a:lstStyle/>
            <a:p>
              <a:r>
                <a:rPr lang="es-CO" sz="600" dirty="0">
                  <a:solidFill>
                    <a:schemeClr val="tx1">
                      <a:lumMod val="85000"/>
                      <a:lumOff val="15000"/>
                    </a:schemeClr>
                  </a:solidFill>
                </a:rPr>
                <a:t>/</a:t>
              </a:r>
              <a:r>
                <a:rPr lang="es-CO" sz="600" dirty="0" err="1">
                  <a:solidFill>
                    <a:schemeClr val="tx1">
                      <a:lumMod val="85000"/>
                      <a:lumOff val="15000"/>
                    </a:schemeClr>
                  </a:solidFill>
                </a:rPr>
                <a:t>DANEColombia</a:t>
              </a:r>
              <a:endParaRPr lang="es-CO" sz="600" dirty="0">
                <a:solidFill>
                  <a:schemeClr val="tx1">
                    <a:lumMod val="85000"/>
                    <a:lumOff val="15000"/>
                  </a:schemeClr>
                </a:solidFill>
              </a:endParaRPr>
            </a:p>
          </p:txBody>
        </p:sp>
        <p:sp>
          <p:nvSpPr>
            <p:cNvPr id="6" name="CuadroTexto 5">
              <a:extLst>
                <a:ext uri="{FF2B5EF4-FFF2-40B4-BE49-F238E27FC236}">
                  <a16:creationId xmlns:a16="http://schemas.microsoft.com/office/drawing/2014/main" id="{6338346A-2434-C722-7C4F-DF56E4D551F7}"/>
                </a:ext>
              </a:extLst>
            </p:cNvPr>
            <p:cNvSpPr txBox="1"/>
            <p:nvPr/>
          </p:nvSpPr>
          <p:spPr>
            <a:xfrm>
              <a:off x="6010689" y="4365664"/>
              <a:ext cx="1030334" cy="199473"/>
            </a:xfrm>
            <a:prstGeom prst="rect">
              <a:avLst/>
            </a:prstGeom>
            <a:noFill/>
          </p:spPr>
          <p:txBody>
            <a:bodyPr wrap="square" rtlCol="0">
              <a:spAutoFit/>
            </a:bodyPr>
            <a:lstStyle/>
            <a:p>
              <a:r>
                <a:rPr lang="es-CO" sz="600" dirty="0">
                  <a:solidFill>
                    <a:schemeClr val="tx1">
                      <a:lumMod val="85000"/>
                      <a:lumOff val="15000"/>
                    </a:schemeClr>
                  </a:solidFill>
                </a:rPr>
                <a:t>@DANE_Colombia</a:t>
              </a:r>
            </a:p>
          </p:txBody>
        </p:sp>
        <p:sp>
          <p:nvSpPr>
            <p:cNvPr id="8" name="CuadroTexto 7">
              <a:extLst>
                <a:ext uri="{FF2B5EF4-FFF2-40B4-BE49-F238E27FC236}">
                  <a16:creationId xmlns:a16="http://schemas.microsoft.com/office/drawing/2014/main" id="{85B35570-0FEE-C004-739D-6F9DA30766A6}"/>
                </a:ext>
              </a:extLst>
            </p:cNvPr>
            <p:cNvSpPr txBox="1"/>
            <p:nvPr/>
          </p:nvSpPr>
          <p:spPr>
            <a:xfrm>
              <a:off x="7091711" y="4365664"/>
              <a:ext cx="1030334" cy="199473"/>
            </a:xfrm>
            <a:prstGeom prst="rect">
              <a:avLst/>
            </a:prstGeom>
            <a:noFill/>
          </p:spPr>
          <p:txBody>
            <a:bodyPr wrap="square" rtlCol="0">
              <a:spAutoFit/>
            </a:bodyPr>
            <a:lstStyle/>
            <a:p>
              <a:r>
                <a:rPr lang="es-CO" sz="600" dirty="0">
                  <a:solidFill>
                    <a:schemeClr val="tx1">
                      <a:lumMod val="85000"/>
                      <a:lumOff val="15000"/>
                    </a:schemeClr>
                  </a:solidFill>
                </a:rPr>
                <a:t>@DANEColombia</a:t>
              </a:r>
            </a:p>
          </p:txBody>
        </p:sp>
        <p:sp>
          <p:nvSpPr>
            <p:cNvPr id="9" name="CuadroTexto 8">
              <a:extLst>
                <a:ext uri="{FF2B5EF4-FFF2-40B4-BE49-F238E27FC236}">
                  <a16:creationId xmlns:a16="http://schemas.microsoft.com/office/drawing/2014/main" id="{3111EF5C-3684-9FD6-ED25-048C52865B56}"/>
                </a:ext>
              </a:extLst>
            </p:cNvPr>
            <p:cNvSpPr txBox="1"/>
            <p:nvPr/>
          </p:nvSpPr>
          <p:spPr>
            <a:xfrm>
              <a:off x="8123648" y="4373068"/>
              <a:ext cx="799116" cy="184666"/>
            </a:xfrm>
            <a:prstGeom prst="rect">
              <a:avLst/>
            </a:prstGeom>
            <a:noFill/>
          </p:spPr>
          <p:txBody>
            <a:bodyPr wrap="square" rtlCol="0">
              <a:spAutoFit/>
            </a:bodyPr>
            <a:lstStyle/>
            <a:p>
              <a:r>
                <a:rPr lang="es-CO" sz="600" dirty="0">
                  <a:solidFill>
                    <a:schemeClr val="tx1">
                      <a:lumMod val="85000"/>
                      <a:lumOff val="15000"/>
                    </a:schemeClr>
                  </a:solidFill>
                </a:rPr>
                <a:t>/</a:t>
              </a:r>
              <a:r>
                <a:rPr lang="es-CO" sz="600" dirty="0" err="1">
                  <a:solidFill>
                    <a:schemeClr val="tx1">
                      <a:lumMod val="85000"/>
                      <a:lumOff val="15000"/>
                    </a:schemeClr>
                  </a:solidFill>
                </a:rPr>
                <a:t>DANEColombia</a:t>
              </a:r>
              <a:endParaRPr lang="es-CO" sz="600" dirty="0">
                <a:solidFill>
                  <a:schemeClr val="tx1">
                    <a:lumMod val="85000"/>
                    <a:lumOff val="15000"/>
                  </a:schemeClr>
                </a:solidFill>
              </a:endParaRPr>
            </a:p>
          </p:txBody>
        </p:sp>
        <p:pic>
          <p:nvPicPr>
            <p:cNvPr id="10" name="Gráfico 9">
              <a:extLst>
                <a:ext uri="{FF2B5EF4-FFF2-40B4-BE49-F238E27FC236}">
                  <a16:creationId xmlns:a16="http://schemas.microsoft.com/office/drawing/2014/main" id="{6F6A4A57-E818-C087-4E75-D623FA1556B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92768"/>
            <a:stretch/>
          </p:blipFill>
          <p:spPr>
            <a:xfrm>
              <a:off x="4694721" y="4336554"/>
              <a:ext cx="295267" cy="267310"/>
            </a:xfrm>
            <a:prstGeom prst="rect">
              <a:avLst/>
            </a:prstGeom>
          </p:spPr>
        </p:pic>
        <p:pic>
          <p:nvPicPr>
            <p:cNvPr id="12" name="Gráfico 11">
              <a:extLst>
                <a:ext uri="{FF2B5EF4-FFF2-40B4-BE49-F238E27FC236}">
                  <a16:creationId xmlns:a16="http://schemas.microsoft.com/office/drawing/2014/main" id="{8FD9E8CC-7CE6-DF56-ECD9-C85D73F60A0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2832" t="-2567" r="39936" b="-19722"/>
            <a:stretch/>
          </p:blipFill>
          <p:spPr>
            <a:xfrm>
              <a:off x="6879102" y="4336553"/>
              <a:ext cx="295268" cy="326886"/>
            </a:xfrm>
            <a:prstGeom prst="rect">
              <a:avLst/>
            </a:prstGeom>
          </p:spPr>
        </p:pic>
        <p:pic>
          <p:nvPicPr>
            <p:cNvPr id="13" name="Gráfico 12">
              <a:extLst>
                <a:ext uri="{FF2B5EF4-FFF2-40B4-BE49-F238E27FC236}">
                  <a16:creationId xmlns:a16="http://schemas.microsoft.com/office/drawing/2014/main" id="{8AE7AE3E-5958-E96C-A839-B0E2B32A36B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78957" t="-2567" r="13063" b="-9019"/>
            <a:stretch/>
          </p:blipFill>
          <p:spPr>
            <a:xfrm>
              <a:off x="7885663" y="4337729"/>
              <a:ext cx="325808" cy="298274"/>
            </a:xfrm>
            <a:prstGeom prst="rect">
              <a:avLst/>
            </a:prstGeom>
          </p:spPr>
        </p:pic>
      </p:grpSp>
      <p:pic>
        <p:nvPicPr>
          <p:cNvPr id="5" name="Imagen 4" descr="Dibujo en blanco y negro&#10;&#10;Descripción generada automáticamente con confianza media">
            <a:extLst>
              <a:ext uri="{FF2B5EF4-FFF2-40B4-BE49-F238E27FC236}">
                <a16:creationId xmlns:a16="http://schemas.microsoft.com/office/drawing/2014/main" id="{13AB6801-0E52-A89B-C446-95CC53341D0A}"/>
              </a:ext>
            </a:extLst>
          </p:cNvPr>
          <p:cNvPicPr>
            <a:picLocks noChangeAspect="1"/>
          </p:cNvPicPr>
          <p:nvPr userDrawn="1"/>
        </p:nvPicPr>
        <p:blipFill>
          <a:blip r:embed="rId7"/>
          <a:stretch>
            <a:fillRect/>
          </a:stretch>
        </p:blipFill>
        <p:spPr>
          <a:xfrm>
            <a:off x="363554" y="328701"/>
            <a:ext cx="1495726" cy="520940"/>
          </a:xfrm>
          <a:prstGeom prst="rect">
            <a:avLst/>
          </a:prstGeom>
        </p:spPr>
      </p:pic>
      <p:pic>
        <p:nvPicPr>
          <p:cNvPr id="18" name="Gráfico 17">
            <a:extLst>
              <a:ext uri="{FF2B5EF4-FFF2-40B4-BE49-F238E27FC236}">
                <a16:creationId xmlns:a16="http://schemas.microsoft.com/office/drawing/2014/main" id="{E313B824-E8A7-5237-99BD-5DD6B4367A2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05911" y="4720519"/>
            <a:ext cx="147901" cy="138809"/>
          </a:xfrm>
          <a:prstGeom prst="rect">
            <a:avLst/>
          </a:prstGeom>
        </p:spPr>
      </p:pic>
      <p:sp>
        <p:nvSpPr>
          <p:cNvPr id="19" name="Rectángulo 18">
            <a:extLst>
              <a:ext uri="{FF2B5EF4-FFF2-40B4-BE49-F238E27FC236}">
                <a16:creationId xmlns:a16="http://schemas.microsoft.com/office/drawing/2014/main" id="{43F6A33E-40A1-8926-024F-A6E5A11562F7}"/>
              </a:ext>
            </a:extLst>
          </p:cNvPr>
          <p:cNvSpPr/>
          <p:nvPr userDrawn="1"/>
        </p:nvSpPr>
        <p:spPr>
          <a:xfrm>
            <a:off x="6057900" y="4655679"/>
            <a:ext cx="252427" cy="251565"/>
          </a:xfrm>
          <a:prstGeom prst="rect">
            <a:avLst/>
          </a:prstGeom>
          <a:noFill/>
          <a:ln w="6350">
            <a:solidFill>
              <a:srgbClr val="5542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20" name="Gráfico 19">
            <a:extLst>
              <a:ext uri="{FF2B5EF4-FFF2-40B4-BE49-F238E27FC236}">
                <a16:creationId xmlns:a16="http://schemas.microsoft.com/office/drawing/2014/main" id="{996A1C4A-7E30-6938-53B7-776328E49DF8}"/>
              </a:ext>
            </a:extLst>
          </p:cNvPr>
          <p:cNvPicPr>
            <a:picLocks noChangeAspect="1"/>
          </p:cNvPicPr>
          <p:nvPr userDrawn="1"/>
        </p:nvPicPr>
        <p:blipFill>
          <a:blip r:embed="rId10"/>
          <a:srcRect/>
          <a:stretch/>
        </p:blipFill>
        <p:spPr>
          <a:xfrm>
            <a:off x="7353893" y="365671"/>
            <a:ext cx="1557494" cy="447000"/>
          </a:xfrm>
          <a:prstGeom prst="rect">
            <a:avLst/>
          </a:prstGeom>
        </p:spPr>
      </p:pic>
    </p:spTree>
    <p:extLst>
      <p:ext uri="{BB962C8B-B14F-4D97-AF65-F5344CB8AC3E}">
        <p14:creationId xmlns:p14="http://schemas.microsoft.com/office/powerpoint/2010/main" val="4234607753"/>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21" descr="MAGENTA.png">
            <a:extLst>
              <a:ext uri="{FF2B5EF4-FFF2-40B4-BE49-F238E27FC236}">
                <a16:creationId xmlns:a16="http://schemas.microsoft.com/office/drawing/2014/main" id="{050975CF-360D-FB40-8F96-719A5FECB4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4126" y="260487"/>
            <a:ext cx="227841" cy="221463"/>
          </a:xfrm>
          <a:prstGeom prst="rect">
            <a:avLst/>
          </a:prstGeom>
        </p:spPr>
      </p:pic>
      <p:sp>
        <p:nvSpPr>
          <p:cNvPr id="5" name="object 3">
            <a:extLst>
              <a:ext uri="{FF2B5EF4-FFF2-40B4-BE49-F238E27FC236}">
                <a16:creationId xmlns:a16="http://schemas.microsoft.com/office/drawing/2014/main" id="{0391E340-98A5-9142-8506-C373BF3384E1}"/>
              </a:ext>
            </a:extLst>
          </p:cNvPr>
          <p:cNvSpPr txBox="1"/>
          <p:nvPr userDrawn="1"/>
        </p:nvSpPr>
        <p:spPr>
          <a:xfrm>
            <a:off x="677673" y="274202"/>
            <a:ext cx="2809054" cy="172868"/>
          </a:xfrm>
          <a:prstGeom prst="rect">
            <a:avLst/>
          </a:prstGeom>
        </p:spPr>
        <p:txBody>
          <a:bodyPr vert="horz" wrap="square" lIns="0" tIns="12700" rIns="0" bIns="0" rtlCol="0">
            <a:spAutoFit/>
          </a:bodyPr>
          <a:lstStyle/>
          <a:p>
            <a:pPr marL="24130" marR="5080" indent="-12065" algn="dist">
              <a:lnSpc>
                <a:spcPct val="130000"/>
              </a:lnSpc>
              <a:spcBef>
                <a:spcPts val="100"/>
              </a:spcBef>
            </a:pPr>
            <a:r>
              <a:rPr sz="800" b="1" dirty="0">
                <a:solidFill>
                  <a:srgbClr val="B6004C"/>
                </a:solidFill>
                <a:latin typeface="Arial"/>
                <a:cs typeface="Arial"/>
              </a:rPr>
              <a:t>I </a:t>
            </a:r>
            <a:r>
              <a:rPr sz="800" b="1" spc="-5" dirty="0">
                <a:solidFill>
                  <a:srgbClr val="B6004C"/>
                </a:solidFill>
                <a:latin typeface="Arial"/>
                <a:cs typeface="Arial"/>
              </a:rPr>
              <a:t>N F O R M A C </a:t>
            </a:r>
            <a:r>
              <a:rPr sz="800" b="1" dirty="0">
                <a:solidFill>
                  <a:srgbClr val="B6004C"/>
                </a:solidFill>
                <a:latin typeface="Arial"/>
                <a:cs typeface="Arial"/>
              </a:rPr>
              <a:t>I </a:t>
            </a:r>
            <a:r>
              <a:rPr sz="800" b="1" spc="-5" dirty="0">
                <a:solidFill>
                  <a:srgbClr val="B6004C"/>
                </a:solidFill>
                <a:latin typeface="Arial"/>
                <a:cs typeface="Arial"/>
              </a:rPr>
              <a:t>Ó N</a:t>
            </a:r>
            <a:r>
              <a:rPr lang="es-ES_tradnl" sz="800" b="1" spc="-5" dirty="0">
                <a:solidFill>
                  <a:srgbClr val="B6004C"/>
                </a:solidFill>
                <a:latin typeface="Arial"/>
                <a:cs typeface="Arial"/>
              </a:rPr>
              <a:t>  </a:t>
            </a:r>
            <a:r>
              <a:rPr lang="es-ES" sz="800" b="1" spc="-5" dirty="0">
                <a:solidFill>
                  <a:srgbClr val="B6004C"/>
                </a:solidFill>
                <a:latin typeface="Arial"/>
                <a:cs typeface="Arial"/>
              </a:rPr>
              <a:t>P A R A  T O D O S</a:t>
            </a:r>
            <a:endParaRPr sz="800" b="1" dirty="0">
              <a:solidFill>
                <a:srgbClr val="B6004C"/>
              </a:solidFill>
              <a:latin typeface="Arial"/>
              <a:cs typeface="Arial"/>
            </a:endParaRPr>
          </a:p>
        </p:txBody>
      </p:sp>
    </p:spTree>
    <p:extLst>
      <p:ext uri="{BB962C8B-B14F-4D97-AF65-F5344CB8AC3E}">
        <p14:creationId xmlns:p14="http://schemas.microsoft.com/office/powerpoint/2010/main" val="1802635996"/>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n 21" descr="MAGENTA.png">
            <a:extLst>
              <a:ext uri="{FF2B5EF4-FFF2-40B4-BE49-F238E27FC236}">
                <a16:creationId xmlns:a16="http://schemas.microsoft.com/office/drawing/2014/main" id="{050975CF-360D-FB40-8F96-719A5FECB4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4126" y="260487"/>
            <a:ext cx="227841" cy="221463"/>
          </a:xfrm>
          <a:prstGeom prst="rect">
            <a:avLst/>
          </a:prstGeom>
        </p:spPr>
      </p:pic>
      <p:sp>
        <p:nvSpPr>
          <p:cNvPr id="10" name="object 3">
            <a:extLst>
              <a:ext uri="{FF2B5EF4-FFF2-40B4-BE49-F238E27FC236}">
                <a16:creationId xmlns:a16="http://schemas.microsoft.com/office/drawing/2014/main" id="{0391E340-98A5-9142-8506-C373BF3384E1}"/>
              </a:ext>
            </a:extLst>
          </p:cNvPr>
          <p:cNvSpPr txBox="1"/>
          <p:nvPr userDrawn="1"/>
        </p:nvSpPr>
        <p:spPr>
          <a:xfrm>
            <a:off x="677673" y="274202"/>
            <a:ext cx="2809054" cy="172868"/>
          </a:xfrm>
          <a:prstGeom prst="rect">
            <a:avLst/>
          </a:prstGeom>
        </p:spPr>
        <p:txBody>
          <a:bodyPr vert="horz" wrap="square" lIns="0" tIns="12700" rIns="0" bIns="0" rtlCol="0">
            <a:spAutoFit/>
          </a:bodyPr>
          <a:lstStyle/>
          <a:p>
            <a:pPr marL="24130" marR="5080" indent="-12065" algn="dist">
              <a:lnSpc>
                <a:spcPct val="130000"/>
              </a:lnSpc>
              <a:spcBef>
                <a:spcPts val="100"/>
              </a:spcBef>
            </a:pPr>
            <a:r>
              <a:rPr sz="800" b="1" dirty="0">
                <a:solidFill>
                  <a:srgbClr val="B6004C"/>
                </a:solidFill>
                <a:latin typeface="Arial"/>
                <a:cs typeface="Arial"/>
              </a:rPr>
              <a:t>I </a:t>
            </a:r>
            <a:r>
              <a:rPr sz="800" b="1" spc="-5" dirty="0">
                <a:solidFill>
                  <a:srgbClr val="B6004C"/>
                </a:solidFill>
                <a:latin typeface="Arial"/>
                <a:cs typeface="Arial"/>
              </a:rPr>
              <a:t>N F O R M A C </a:t>
            </a:r>
            <a:r>
              <a:rPr sz="800" b="1" dirty="0">
                <a:solidFill>
                  <a:srgbClr val="B6004C"/>
                </a:solidFill>
                <a:latin typeface="Arial"/>
                <a:cs typeface="Arial"/>
              </a:rPr>
              <a:t>I </a:t>
            </a:r>
            <a:r>
              <a:rPr sz="800" b="1" spc="-5" dirty="0">
                <a:solidFill>
                  <a:srgbClr val="B6004C"/>
                </a:solidFill>
                <a:latin typeface="Arial"/>
                <a:cs typeface="Arial"/>
              </a:rPr>
              <a:t>Ó N</a:t>
            </a:r>
            <a:r>
              <a:rPr lang="es-ES_tradnl" sz="800" b="1" spc="-5" dirty="0">
                <a:solidFill>
                  <a:srgbClr val="B6004C"/>
                </a:solidFill>
                <a:latin typeface="Arial"/>
                <a:cs typeface="Arial"/>
              </a:rPr>
              <a:t>  </a:t>
            </a:r>
            <a:r>
              <a:rPr lang="es-ES" sz="800" b="1" spc="-5" dirty="0">
                <a:solidFill>
                  <a:srgbClr val="B6004C"/>
                </a:solidFill>
                <a:latin typeface="Arial"/>
                <a:cs typeface="Arial"/>
              </a:rPr>
              <a:t>P A R A  T O D O S</a:t>
            </a:r>
            <a:endParaRPr sz="800" b="1" dirty="0">
              <a:solidFill>
                <a:srgbClr val="B6004C"/>
              </a:solidFill>
              <a:latin typeface="Arial"/>
              <a:cs typeface="Arial"/>
            </a:endParaRPr>
          </a:p>
        </p:txBody>
      </p:sp>
    </p:spTree>
    <p:extLst>
      <p:ext uri="{BB962C8B-B14F-4D97-AF65-F5344CB8AC3E}">
        <p14:creationId xmlns:p14="http://schemas.microsoft.com/office/powerpoint/2010/main" val="692266387"/>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n 21" descr="MAGENTA.png">
            <a:extLst>
              <a:ext uri="{FF2B5EF4-FFF2-40B4-BE49-F238E27FC236}">
                <a16:creationId xmlns:a16="http://schemas.microsoft.com/office/drawing/2014/main" id="{050975CF-360D-FB40-8F96-719A5FECB4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4126" y="260487"/>
            <a:ext cx="227841" cy="221463"/>
          </a:xfrm>
          <a:prstGeom prst="rect">
            <a:avLst/>
          </a:prstGeom>
        </p:spPr>
      </p:pic>
      <p:sp>
        <p:nvSpPr>
          <p:cNvPr id="10" name="object 3">
            <a:extLst>
              <a:ext uri="{FF2B5EF4-FFF2-40B4-BE49-F238E27FC236}">
                <a16:creationId xmlns:a16="http://schemas.microsoft.com/office/drawing/2014/main" id="{0391E340-98A5-9142-8506-C373BF3384E1}"/>
              </a:ext>
            </a:extLst>
          </p:cNvPr>
          <p:cNvSpPr txBox="1"/>
          <p:nvPr userDrawn="1"/>
        </p:nvSpPr>
        <p:spPr>
          <a:xfrm>
            <a:off x="677673" y="274202"/>
            <a:ext cx="2809054" cy="172868"/>
          </a:xfrm>
          <a:prstGeom prst="rect">
            <a:avLst/>
          </a:prstGeom>
        </p:spPr>
        <p:txBody>
          <a:bodyPr vert="horz" wrap="square" lIns="0" tIns="12700" rIns="0" bIns="0" rtlCol="0">
            <a:spAutoFit/>
          </a:bodyPr>
          <a:lstStyle/>
          <a:p>
            <a:pPr marL="24130" marR="5080" indent="-12065" algn="dist">
              <a:lnSpc>
                <a:spcPct val="130000"/>
              </a:lnSpc>
              <a:spcBef>
                <a:spcPts val="100"/>
              </a:spcBef>
            </a:pPr>
            <a:r>
              <a:rPr sz="800" b="1" dirty="0">
                <a:solidFill>
                  <a:srgbClr val="B6004C"/>
                </a:solidFill>
                <a:latin typeface="Arial"/>
                <a:cs typeface="Arial"/>
              </a:rPr>
              <a:t>I </a:t>
            </a:r>
            <a:r>
              <a:rPr sz="800" b="1" spc="-5" dirty="0">
                <a:solidFill>
                  <a:srgbClr val="B6004C"/>
                </a:solidFill>
                <a:latin typeface="Arial"/>
                <a:cs typeface="Arial"/>
              </a:rPr>
              <a:t>N F O R M A C </a:t>
            </a:r>
            <a:r>
              <a:rPr sz="800" b="1" dirty="0">
                <a:solidFill>
                  <a:srgbClr val="B6004C"/>
                </a:solidFill>
                <a:latin typeface="Arial"/>
                <a:cs typeface="Arial"/>
              </a:rPr>
              <a:t>I </a:t>
            </a:r>
            <a:r>
              <a:rPr sz="800" b="1" spc="-5" dirty="0">
                <a:solidFill>
                  <a:srgbClr val="B6004C"/>
                </a:solidFill>
                <a:latin typeface="Arial"/>
                <a:cs typeface="Arial"/>
              </a:rPr>
              <a:t>Ó N</a:t>
            </a:r>
            <a:r>
              <a:rPr lang="es-ES_tradnl" sz="800" b="1" spc="-5" dirty="0">
                <a:solidFill>
                  <a:srgbClr val="B6004C"/>
                </a:solidFill>
                <a:latin typeface="Arial"/>
                <a:cs typeface="Arial"/>
              </a:rPr>
              <a:t>  </a:t>
            </a:r>
            <a:r>
              <a:rPr lang="es-ES" sz="800" b="1" spc="-5" dirty="0">
                <a:solidFill>
                  <a:srgbClr val="B6004C"/>
                </a:solidFill>
                <a:latin typeface="Arial"/>
                <a:cs typeface="Arial"/>
              </a:rPr>
              <a:t>P A R A  T O D O S</a:t>
            </a:r>
            <a:endParaRPr sz="800" b="1" dirty="0">
              <a:solidFill>
                <a:srgbClr val="B6004C"/>
              </a:solidFill>
              <a:latin typeface="Arial"/>
              <a:cs typeface="Arial"/>
            </a:endParaRPr>
          </a:p>
        </p:txBody>
      </p:sp>
    </p:spTree>
    <p:extLst>
      <p:ext uri="{BB962C8B-B14F-4D97-AF65-F5344CB8AC3E}">
        <p14:creationId xmlns:p14="http://schemas.microsoft.com/office/powerpoint/2010/main" val="2211341583"/>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Logotipo, nombre de la empresa&#10;&#10;Descripción generada automáticamente">
            <a:extLst>
              <a:ext uri="{FF2B5EF4-FFF2-40B4-BE49-F238E27FC236}">
                <a16:creationId xmlns:a16="http://schemas.microsoft.com/office/drawing/2014/main" id="{2DF4C341-E17D-FFA5-F55B-A041D54252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67873" y="393749"/>
            <a:ext cx="1072609" cy="408959"/>
          </a:xfrm>
          <a:prstGeom prst="rect">
            <a:avLst/>
          </a:prstGeom>
        </p:spPr>
      </p:pic>
      <p:pic>
        <p:nvPicPr>
          <p:cNvPr id="3" name="Imagen 2" descr="Forma, Rectángulo&#10;&#10;Descripción generada automáticamente">
            <a:extLst>
              <a:ext uri="{FF2B5EF4-FFF2-40B4-BE49-F238E27FC236}">
                <a16:creationId xmlns:a16="http://schemas.microsoft.com/office/drawing/2014/main" id="{D53CFF9F-CF38-0343-B4F2-B6F7A285D4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Imagen 1" descr="Logotipo&#10;&#10;Descripción generada automáticamente">
            <a:extLst>
              <a:ext uri="{FF2B5EF4-FFF2-40B4-BE49-F238E27FC236}">
                <a16:creationId xmlns:a16="http://schemas.microsoft.com/office/drawing/2014/main" id="{C04AE968-E66D-317B-F54E-63A738894E31}"/>
              </a:ext>
            </a:extLst>
          </p:cNvPr>
          <p:cNvPicPr>
            <a:picLocks noChangeAspect="1"/>
          </p:cNvPicPr>
          <p:nvPr/>
        </p:nvPicPr>
        <p:blipFill>
          <a:blip r:embed="rId6"/>
          <a:stretch>
            <a:fillRect/>
          </a:stretch>
        </p:blipFill>
        <p:spPr>
          <a:xfrm>
            <a:off x="6622919" y="358796"/>
            <a:ext cx="2171472" cy="490753"/>
          </a:xfrm>
          <a:prstGeom prst="rect">
            <a:avLst/>
          </a:prstGeom>
        </p:spPr>
      </p:pic>
      <p:pic>
        <p:nvPicPr>
          <p:cNvPr id="4" name="Imagen 3">
            <a:extLst>
              <a:ext uri="{FF2B5EF4-FFF2-40B4-BE49-F238E27FC236}">
                <a16:creationId xmlns:a16="http://schemas.microsoft.com/office/drawing/2014/main" id="{4486B02B-405C-6B97-F9B2-96D41BCDE643}"/>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r="-2"/>
          <a:stretch/>
        </p:blipFill>
        <p:spPr>
          <a:xfrm>
            <a:off x="0" y="0"/>
            <a:ext cx="4225511" cy="5143500"/>
          </a:xfrm>
          <a:prstGeom prst="rect">
            <a:avLst/>
          </a:prstGeom>
        </p:spPr>
      </p:pic>
      <p:pic>
        <p:nvPicPr>
          <p:cNvPr id="6" name="Imagen 5">
            <a:extLst>
              <a:ext uri="{FF2B5EF4-FFF2-40B4-BE49-F238E27FC236}">
                <a16:creationId xmlns:a16="http://schemas.microsoft.com/office/drawing/2014/main" id="{F19C977C-2A6B-0C7C-406A-72ADBD9E77F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24126" y="4368801"/>
            <a:ext cx="2560437" cy="541799"/>
          </a:xfrm>
          <a:prstGeom prst="rect">
            <a:avLst/>
          </a:prstGeom>
        </p:spPr>
      </p:pic>
      <p:pic>
        <p:nvPicPr>
          <p:cNvPr id="7" name="Imagen 6" descr="Nuevo-logo-DANE.jpg">
            <a:extLst>
              <a:ext uri="{FF2B5EF4-FFF2-40B4-BE49-F238E27FC236}">
                <a16:creationId xmlns:a16="http://schemas.microsoft.com/office/drawing/2014/main" id="{96D722B4-81C0-3BA8-6BA7-6F31C2C989B7}"/>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7445" t="30958" r="7295" b="31695"/>
          <a:stretch/>
        </p:blipFill>
        <p:spPr>
          <a:xfrm>
            <a:off x="7289802" y="299602"/>
            <a:ext cx="1479365" cy="647999"/>
          </a:xfrm>
          <a:prstGeom prst="rect">
            <a:avLst/>
          </a:prstGeom>
        </p:spPr>
      </p:pic>
    </p:spTree>
    <p:extLst>
      <p:ext uri="{BB962C8B-B14F-4D97-AF65-F5344CB8AC3E}">
        <p14:creationId xmlns:p14="http://schemas.microsoft.com/office/powerpoint/2010/main" val="3253528707"/>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C37545D-2953-327F-E0A5-BFB1F8F658C6}"/>
              </a:ext>
            </a:extLst>
          </p:cNvPr>
          <p:cNvSpPr/>
          <p:nvPr/>
        </p:nvSpPr>
        <p:spPr>
          <a:xfrm>
            <a:off x="0" y="0"/>
            <a:ext cx="472611" cy="5143500"/>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3" name="Imagen 21" descr="MAGENTA.png">
            <a:extLst>
              <a:ext uri="{FF2B5EF4-FFF2-40B4-BE49-F238E27FC236}">
                <a16:creationId xmlns:a16="http://schemas.microsoft.com/office/drawing/2014/main" id="{F8D39A7D-06BD-4A49-50FA-40D961D1772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11355" y="165148"/>
            <a:ext cx="252000" cy="252000"/>
          </a:xfrm>
          <a:prstGeom prst="rect">
            <a:avLst/>
          </a:prstGeom>
        </p:spPr>
      </p:pic>
      <p:sp>
        <p:nvSpPr>
          <p:cNvPr id="4" name="CuadroTexto 3">
            <a:extLst>
              <a:ext uri="{FF2B5EF4-FFF2-40B4-BE49-F238E27FC236}">
                <a16:creationId xmlns:a16="http://schemas.microsoft.com/office/drawing/2014/main" id="{32F12AC1-8B5A-3FC6-F272-6D52D47437C1}"/>
              </a:ext>
            </a:extLst>
          </p:cNvPr>
          <p:cNvSpPr txBox="1"/>
          <p:nvPr/>
        </p:nvSpPr>
        <p:spPr>
          <a:xfrm rot="16200000">
            <a:off x="-928621" y="3782687"/>
            <a:ext cx="2367956" cy="215444"/>
          </a:xfrm>
          <a:prstGeom prst="rect">
            <a:avLst/>
          </a:prstGeom>
          <a:noFill/>
        </p:spPr>
        <p:txBody>
          <a:bodyPr wrap="none" rtlCol="0">
            <a:spAutoFit/>
          </a:bodyPr>
          <a:lstStyle/>
          <a:p>
            <a:pPr algn="r"/>
            <a:r>
              <a:rPr lang="en-US" sz="800" spc="300" dirty="0">
                <a:solidFill>
                  <a:srgbClr val="BA004C"/>
                </a:solidFill>
              </a:rPr>
              <a:t>INFORMACIÓN PARA TODOS</a:t>
            </a:r>
            <a:endParaRPr lang="es-CO" sz="800" spc="300" dirty="0">
              <a:solidFill>
                <a:srgbClr val="BA004C"/>
              </a:solidFill>
            </a:endParaRPr>
          </a:p>
        </p:txBody>
      </p:sp>
    </p:spTree>
    <p:extLst>
      <p:ext uri="{BB962C8B-B14F-4D97-AF65-F5344CB8AC3E}">
        <p14:creationId xmlns:p14="http://schemas.microsoft.com/office/powerpoint/2010/main" val="2499174202"/>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717D3B1-74DA-7E34-A0A0-0054AEC6DCF2}"/>
              </a:ext>
            </a:extLst>
          </p:cNvPr>
          <p:cNvPicPr>
            <a:picLocks noChangeAspect="1"/>
          </p:cNvPicPr>
          <p:nvPr/>
        </p:nvPicPr>
        <p:blipFill>
          <a:blip r:embed="rId4"/>
          <a:srcRect/>
          <a:stretch/>
        </p:blipFill>
        <p:spPr>
          <a:xfrm>
            <a:off x="1354" y="0"/>
            <a:ext cx="9141291" cy="5143500"/>
          </a:xfrm>
          <a:prstGeom prst="rect">
            <a:avLst/>
          </a:prstGeom>
        </p:spPr>
      </p:pic>
      <p:pic>
        <p:nvPicPr>
          <p:cNvPr id="6" name="Gráfico 5">
            <a:extLst>
              <a:ext uri="{FF2B5EF4-FFF2-40B4-BE49-F238E27FC236}">
                <a16:creationId xmlns:a16="http://schemas.microsoft.com/office/drawing/2014/main" id="{C504F2FF-E4F0-D643-990E-5EC49C705F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8" y="4295548"/>
            <a:ext cx="2961247" cy="504042"/>
          </a:xfrm>
          <a:prstGeom prst="rect">
            <a:avLst/>
          </a:prstGeom>
        </p:spPr>
      </p:pic>
      <p:grpSp>
        <p:nvGrpSpPr>
          <p:cNvPr id="17" name="Grupo 16">
            <a:extLst>
              <a:ext uri="{FF2B5EF4-FFF2-40B4-BE49-F238E27FC236}">
                <a16:creationId xmlns:a16="http://schemas.microsoft.com/office/drawing/2014/main" id="{7CAE7C73-78B9-A55C-5465-946C9E46BF56}"/>
              </a:ext>
            </a:extLst>
          </p:cNvPr>
          <p:cNvGrpSpPr/>
          <p:nvPr/>
        </p:nvGrpSpPr>
        <p:grpSpPr>
          <a:xfrm>
            <a:off x="4066570" y="4356258"/>
            <a:ext cx="4856451" cy="382621"/>
            <a:chOff x="4020850" y="4332051"/>
            <a:chExt cx="4856451" cy="382621"/>
          </a:xfrm>
        </p:grpSpPr>
        <p:pic>
          <p:nvPicPr>
            <p:cNvPr id="10" name="Gráfico 9">
              <a:extLst>
                <a:ext uri="{FF2B5EF4-FFF2-40B4-BE49-F238E27FC236}">
                  <a16:creationId xmlns:a16="http://schemas.microsoft.com/office/drawing/2014/main" id="{3691EA54-BFF9-2E3C-E422-B9FDA22E70C0}"/>
                </a:ext>
              </a:extLst>
            </p:cNvPr>
            <p:cNvPicPr>
              <a:picLocks noChangeAspect="1"/>
            </p:cNvPicPr>
            <p:nvPr/>
          </p:nvPicPr>
          <p:blipFill rotWithShape="1">
            <a:blip r:embed="rId7"/>
            <a:srcRect t="1" r="92974" b="-12653"/>
            <a:stretch/>
          </p:blipFill>
          <p:spPr>
            <a:xfrm>
              <a:off x="4020850" y="4414211"/>
              <a:ext cx="297234" cy="300461"/>
            </a:xfrm>
            <a:prstGeom prst="rect">
              <a:avLst/>
            </a:prstGeom>
          </p:spPr>
        </p:pic>
        <p:pic>
          <p:nvPicPr>
            <p:cNvPr id="4" name="Gráfico 9">
              <a:extLst>
                <a:ext uri="{FF2B5EF4-FFF2-40B4-BE49-F238E27FC236}">
                  <a16:creationId xmlns:a16="http://schemas.microsoft.com/office/drawing/2014/main" id="{0EE0641E-975C-3103-C02D-8EA7640A5009}"/>
                </a:ext>
              </a:extLst>
            </p:cNvPr>
            <p:cNvPicPr>
              <a:picLocks noChangeAspect="1"/>
            </p:cNvPicPr>
            <p:nvPr/>
          </p:nvPicPr>
          <p:blipFill rotWithShape="1">
            <a:blip r:embed="rId7"/>
            <a:srcRect l="24846" t="-30803" r="66595" b="-12653"/>
            <a:stretch/>
          </p:blipFill>
          <p:spPr>
            <a:xfrm>
              <a:off x="5269664" y="4332051"/>
              <a:ext cx="362085" cy="382621"/>
            </a:xfrm>
            <a:prstGeom prst="rect">
              <a:avLst/>
            </a:prstGeom>
          </p:spPr>
        </p:pic>
        <p:pic>
          <p:nvPicPr>
            <p:cNvPr id="11" name="Gráfico 9">
              <a:extLst>
                <a:ext uri="{FF2B5EF4-FFF2-40B4-BE49-F238E27FC236}">
                  <a16:creationId xmlns:a16="http://schemas.microsoft.com/office/drawing/2014/main" id="{CA7AD8BD-17BB-135E-AB09-D32990D33341}"/>
                </a:ext>
              </a:extLst>
            </p:cNvPr>
            <p:cNvPicPr>
              <a:picLocks noChangeAspect="1"/>
            </p:cNvPicPr>
            <p:nvPr/>
          </p:nvPicPr>
          <p:blipFill rotWithShape="1">
            <a:blip r:embed="rId7"/>
            <a:srcRect l="50613" t="-30803" r="40828" b="-12653"/>
            <a:stretch/>
          </p:blipFill>
          <p:spPr>
            <a:xfrm>
              <a:off x="6539369" y="4332051"/>
              <a:ext cx="362085" cy="382621"/>
            </a:xfrm>
            <a:prstGeom prst="rect">
              <a:avLst/>
            </a:prstGeom>
          </p:spPr>
        </p:pic>
        <p:pic>
          <p:nvPicPr>
            <p:cNvPr id="12" name="Gráfico 9">
              <a:extLst>
                <a:ext uri="{FF2B5EF4-FFF2-40B4-BE49-F238E27FC236}">
                  <a16:creationId xmlns:a16="http://schemas.microsoft.com/office/drawing/2014/main" id="{3E9AC3A1-6BBE-CC00-8B22-DE06CBEBAE60}"/>
                </a:ext>
              </a:extLst>
            </p:cNvPr>
            <p:cNvPicPr>
              <a:picLocks noChangeAspect="1"/>
            </p:cNvPicPr>
            <p:nvPr/>
          </p:nvPicPr>
          <p:blipFill rotWithShape="1">
            <a:blip r:embed="rId7"/>
            <a:srcRect l="76201" t="-30803" r="16287" b="-12653"/>
            <a:stretch/>
          </p:blipFill>
          <p:spPr>
            <a:xfrm>
              <a:off x="7771537" y="4332051"/>
              <a:ext cx="317770" cy="382621"/>
            </a:xfrm>
            <a:prstGeom prst="rect">
              <a:avLst/>
            </a:prstGeom>
          </p:spPr>
        </p:pic>
        <p:sp>
          <p:nvSpPr>
            <p:cNvPr id="13" name="CuadroTexto 12">
              <a:extLst>
                <a:ext uri="{FF2B5EF4-FFF2-40B4-BE49-F238E27FC236}">
                  <a16:creationId xmlns:a16="http://schemas.microsoft.com/office/drawing/2014/main" id="{8323F021-E513-4878-D019-F0142DE19190}"/>
                </a:ext>
              </a:extLst>
            </p:cNvPr>
            <p:cNvSpPr txBox="1"/>
            <p:nvPr/>
          </p:nvSpPr>
          <p:spPr>
            <a:xfrm>
              <a:off x="4279711" y="4441579"/>
              <a:ext cx="953851" cy="200055"/>
            </a:xfrm>
            <a:prstGeom prst="rect">
              <a:avLst/>
            </a:prstGeom>
            <a:noFill/>
          </p:spPr>
          <p:txBody>
            <a:bodyPr wrap="square" rtlCol="0">
              <a:spAutoFit/>
            </a:bodyPr>
            <a:lstStyle/>
            <a:p>
              <a:r>
                <a:rPr lang="es-CO" sz="700" dirty="0">
                  <a:solidFill>
                    <a:schemeClr val="bg1"/>
                  </a:solidFill>
                </a:rPr>
                <a:t>/</a:t>
              </a:r>
              <a:r>
                <a:rPr lang="es-CO" sz="700" dirty="0" err="1">
                  <a:solidFill>
                    <a:schemeClr val="bg1"/>
                  </a:solidFill>
                </a:rPr>
                <a:t>DANEColombia</a:t>
              </a:r>
              <a:endParaRPr lang="es-CO" sz="700" dirty="0">
                <a:solidFill>
                  <a:schemeClr val="bg1"/>
                </a:solidFill>
              </a:endParaRPr>
            </a:p>
          </p:txBody>
        </p:sp>
        <p:sp>
          <p:nvSpPr>
            <p:cNvPr id="14" name="CuadroTexto 13">
              <a:extLst>
                <a:ext uri="{FF2B5EF4-FFF2-40B4-BE49-F238E27FC236}">
                  <a16:creationId xmlns:a16="http://schemas.microsoft.com/office/drawing/2014/main" id="{30AB15B0-FD19-56DC-32AF-C3B450DE8B8E}"/>
                </a:ext>
              </a:extLst>
            </p:cNvPr>
            <p:cNvSpPr txBox="1"/>
            <p:nvPr/>
          </p:nvSpPr>
          <p:spPr>
            <a:xfrm>
              <a:off x="5567437" y="4441579"/>
              <a:ext cx="953851" cy="200055"/>
            </a:xfrm>
            <a:prstGeom prst="rect">
              <a:avLst/>
            </a:prstGeom>
            <a:noFill/>
          </p:spPr>
          <p:txBody>
            <a:bodyPr wrap="square" rtlCol="0">
              <a:spAutoFit/>
            </a:bodyPr>
            <a:lstStyle/>
            <a:p>
              <a:r>
                <a:rPr lang="es-CO" sz="700" dirty="0">
                  <a:solidFill>
                    <a:schemeClr val="bg1"/>
                  </a:solidFill>
                </a:rPr>
                <a:t>@DANE_Colombia</a:t>
              </a:r>
            </a:p>
          </p:txBody>
        </p:sp>
        <p:sp>
          <p:nvSpPr>
            <p:cNvPr id="15" name="CuadroTexto 14">
              <a:extLst>
                <a:ext uri="{FF2B5EF4-FFF2-40B4-BE49-F238E27FC236}">
                  <a16:creationId xmlns:a16="http://schemas.microsoft.com/office/drawing/2014/main" id="{4DFA30B0-EAB7-78C7-DFD2-315E3EA17D08}"/>
                </a:ext>
              </a:extLst>
            </p:cNvPr>
            <p:cNvSpPr txBox="1"/>
            <p:nvPr/>
          </p:nvSpPr>
          <p:spPr>
            <a:xfrm>
              <a:off x="6817686" y="4441579"/>
              <a:ext cx="953851" cy="200055"/>
            </a:xfrm>
            <a:prstGeom prst="rect">
              <a:avLst/>
            </a:prstGeom>
            <a:noFill/>
          </p:spPr>
          <p:txBody>
            <a:bodyPr wrap="square" rtlCol="0">
              <a:spAutoFit/>
            </a:bodyPr>
            <a:lstStyle/>
            <a:p>
              <a:r>
                <a:rPr lang="es-CO" sz="700" dirty="0">
                  <a:solidFill>
                    <a:schemeClr val="bg1"/>
                  </a:solidFill>
                </a:rPr>
                <a:t>@DANEColombia</a:t>
              </a:r>
            </a:p>
          </p:txBody>
        </p:sp>
        <p:sp>
          <p:nvSpPr>
            <p:cNvPr id="16" name="CuadroTexto 15">
              <a:extLst>
                <a:ext uri="{FF2B5EF4-FFF2-40B4-BE49-F238E27FC236}">
                  <a16:creationId xmlns:a16="http://schemas.microsoft.com/office/drawing/2014/main" id="{98CB6559-B660-5C6C-927F-9AB58E7B12F2}"/>
                </a:ext>
              </a:extLst>
            </p:cNvPr>
            <p:cNvSpPr txBox="1"/>
            <p:nvPr/>
          </p:nvSpPr>
          <p:spPr>
            <a:xfrm>
              <a:off x="8010943" y="4441579"/>
              <a:ext cx="866358" cy="200055"/>
            </a:xfrm>
            <a:prstGeom prst="rect">
              <a:avLst/>
            </a:prstGeom>
            <a:noFill/>
          </p:spPr>
          <p:txBody>
            <a:bodyPr wrap="square" rtlCol="0">
              <a:spAutoFit/>
            </a:bodyPr>
            <a:lstStyle/>
            <a:p>
              <a:r>
                <a:rPr lang="es-CO" sz="700" dirty="0">
                  <a:solidFill>
                    <a:schemeClr val="bg1"/>
                  </a:solidFill>
                </a:rPr>
                <a:t>/</a:t>
              </a:r>
              <a:r>
                <a:rPr lang="es-CO" sz="700" dirty="0" err="1">
                  <a:solidFill>
                    <a:schemeClr val="bg1"/>
                  </a:solidFill>
                </a:rPr>
                <a:t>DANEColombia</a:t>
              </a:r>
              <a:endParaRPr lang="es-CO" sz="700" dirty="0">
                <a:solidFill>
                  <a:schemeClr val="bg1"/>
                </a:solidFill>
              </a:endParaRPr>
            </a:p>
          </p:txBody>
        </p:sp>
      </p:grpSp>
      <p:pic>
        <p:nvPicPr>
          <p:cNvPr id="3" name="Imagen 2" descr="Logotipo&#10;&#10;Descripción generada automáticamente">
            <a:extLst>
              <a:ext uri="{FF2B5EF4-FFF2-40B4-BE49-F238E27FC236}">
                <a16:creationId xmlns:a16="http://schemas.microsoft.com/office/drawing/2014/main" id="{50D0627E-1F4C-F975-1E87-2940BD928A24}"/>
              </a:ext>
            </a:extLst>
          </p:cNvPr>
          <p:cNvPicPr>
            <a:picLocks noChangeAspect="1"/>
          </p:cNvPicPr>
          <p:nvPr/>
        </p:nvPicPr>
        <p:blipFill>
          <a:blip r:embed="rId8"/>
          <a:stretch>
            <a:fillRect/>
          </a:stretch>
        </p:blipFill>
        <p:spPr>
          <a:xfrm>
            <a:off x="6595120" y="348267"/>
            <a:ext cx="2224625" cy="501282"/>
          </a:xfrm>
          <a:prstGeom prst="rect">
            <a:avLst/>
          </a:prstGeom>
        </p:spPr>
      </p:pic>
    </p:spTree>
    <p:extLst>
      <p:ext uri="{BB962C8B-B14F-4D97-AF65-F5344CB8AC3E}">
        <p14:creationId xmlns:p14="http://schemas.microsoft.com/office/powerpoint/2010/main" val="2304565988"/>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702541D-C29C-6A4E-AB74-28FA199C78C3}"/>
              </a:ext>
            </a:extLst>
          </p:cNvPr>
          <p:cNvPicPr>
            <a:picLocks noChangeAspect="1"/>
          </p:cNvPicPr>
          <p:nvPr/>
        </p:nvPicPr>
        <p:blipFill>
          <a:blip r:embed="rId4"/>
          <a:srcRect/>
          <a:stretch/>
        </p:blipFill>
        <p:spPr>
          <a:xfrm>
            <a:off x="1354" y="0"/>
            <a:ext cx="9141291" cy="5143500"/>
          </a:xfrm>
          <a:prstGeom prst="rect">
            <a:avLst/>
          </a:prstGeom>
        </p:spPr>
      </p:pic>
      <p:pic>
        <p:nvPicPr>
          <p:cNvPr id="8" name="Gráfico 7">
            <a:extLst>
              <a:ext uri="{FF2B5EF4-FFF2-40B4-BE49-F238E27FC236}">
                <a16:creationId xmlns:a16="http://schemas.microsoft.com/office/drawing/2014/main" id="{F91C6D5F-1265-674B-AAF8-DF5A61A130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8" y="4295548"/>
            <a:ext cx="2961247" cy="504042"/>
          </a:xfrm>
          <a:prstGeom prst="rect">
            <a:avLst/>
          </a:prstGeom>
        </p:spPr>
      </p:pic>
      <p:pic>
        <p:nvPicPr>
          <p:cNvPr id="2" name="Imagen 1" descr="Logotipo&#10;&#10;Descripción generada automáticamente">
            <a:extLst>
              <a:ext uri="{FF2B5EF4-FFF2-40B4-BE49-F238E27FC236}">
                <a16:creationId xmlns:a16="http://schemas.microsoft.com/office/drawing/2014/main" id="{C8D02B46-C5C8-E62A-8D69-BCFD2EDC6710}"/>
              </a:ext>
            </a:extLst>
          </p:cNvPr>
          <p:cNvPicPr>
            <a:picLocks noChangeAspect="1"/>
          </p:cNvPicPr>
          <p:nvPr/>
        </p:nvPicPr>
        <p:blipFill>
          <a:blip r:embed="rId7"/>
          <a:stretch>
            <a:fillRect/>
          </a:stretch>
        </p:blipFill>
        <p:spPr>
          <a:xfrm>
            <a:off x="6595120" y="348267"/>
            <a:ext cx="2224625" cy="501282"/>
          </a:xfrm>
          <a:prstGeom prst="rect">
            <a:avLst/>
          </a:prstGeom>
        </p:spPr>
      </p:pic>
    </p:spTree>
    <p:extLst>
      <p:ext uri="{BB962C8B-B14F-4D97-AF65-F5344CB8AC3E}">
        <p14:creationId xmlns:p14="http://schemas.microsoft.com/office/powerpoint/2010/main" val="1038798504"/>
      </p:ext>
    </p:ext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21.png"/><Relationship Id="rId18" Type="http://schemas.openxmlformats.org/officeDocument/2006/relationships/image" Target="../media/image126.png"/><Relationship Id="rId26" Type="http://schemas.openxmlformats.org/officeDocument/2006/relationships/image" Target="../media/image134.png"/><Relationship Id="rId3" Type="http://schemas.openxmlformats.org/officeDocument/2006/relationships/image" Target="../media/image111.png"/><Relationship Id="rId21" Type="http://schemas.openxmlformats.org/officeDocument/2006/relationships/image" Target="../media/image129.svg"/><Relationship Id="rId7" Type="http://schemas.openxmlformats.org/officeDocument/2006/relationships/image" Target="../media/image115.png"/><Relationship Id="rId12" Type="http://schemas.openxmlformats.org/officeDocument/2006/relationships/image" Target="../media/image120.svg"/><Relationship Id="rId17" Type="http://schemas.openxmlformats.org/officeDocument/2006/relationships/image" Target="../media/image125.png"/><Relationship Id="rId25" Type="http://schemas.openxmlformats.org/officeDocument/2006/relationships/image" Target="../media/image133.svg"/><Relationship Id="rId2" Type="http://schemas.openxmlformats.org/officeDocument/2006/relationships/notesSlide" Target="../notesSlides/notesSlide3.xml"/><Relationship Id="rId16" Type="http://schemas.openxmlformats.org/officeDocument/2006/relationships/image" Target="../media/image124.svg"/><Relationship Id="rId20" Type="http://schemas.openxmlformats.org/officeDocument/2006/relationships/image" Target="../media/image128.png"/><Relationship Id="rId1" Type="http://schemas.openxmlformats.org/officeDocument/2006/relationships/slideLayout" Target="../slideLayouts/slideLayout33.xml"/><Relationship Id="rId6" Type="http://schemas.openxmlformats.org/officeDocument/2006/relationships/image" Target="../media/image114.svg"/><Relationship Id="rId11" Type="http://schemas.openxmlformats.org/officeDocument/2006/relationships/image" Target="../media/image119.png"/><Relationship Id="rId24" Type="http://schemas.openxmlformats.org/officeDocument/2006/relationships/image" Target="../media/image132.png"/><Relationship Id="rId5" Type="http://schemas.openxmlformats.org/officeDocument/2006/relationships/image" Target="../media/image113.png"/><Relationship Id="rId15" Type="http://schemas.openxmlformats.org/officeDocument/2006/relationships/image" Target="../media/image123.png"/><Relationship Id="rId23" Type="http://schemas.openxmlformats.org/officeDocument/2006/relationships/image" Target="../media/image131.svg"/><Relationship Id="rId10" Type="http://schemas.openxmlformats.org/officeDocument/2006/relationships/image" Target="../media/image118.svg"/><Relationship Id="rId19" Type="http://schemas.openxmlformats.org/officeDocument/2006/relationships/image" Target="../media/image127.svg"/><Relationship Id="rId4" Type="http://schemas.openxmlformats.org/officeDocument/2006/relationships/image" Target="../media/image112.svg"/><Relationship Id="rId9" Type="http://schemas.openxmlformats.org/officeDocument/2006/relationships/image" Target="../media/image117.png"/><Relationship Id="rId14" Type="http://schemas.openxmlformats.org/officeDocument/2006/relationships/image" Target="../media/image122.svg"/><Relationship Id="rId22" Type="http://schemas.openxmlformats.org/officeDocument/2006/relationships/image" Target="../media/image1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5.svg"/><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image" Target="../media/image40.png"/><Relationship Id="rId16" Type="http://schemas.openxmlformats.org/officeDocument/2006/relationships/image" Target="../media/image53.png"/><Relationship Id="rId1" Type="http://schemas.openxmlformats.org/officeDocument/2006/relationships/slideLayout" Target="../slideLayouts/slideLayout33.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png"/><Relationship Id="rId15" Type="http://schemas.microsoft.com/office/2007/relationships/hdphoto" Target="../media/hdphoto1.wdp"/><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s>
</file>

<file path=ppt/slides/_rels/slide60.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chart" Target="../charts/chart11.xml"/><Relationship Id="rId1" Type="http://schemas.openxmlformats.org/officeDocument/2006/relationships/slideLayout" Target="../slideLayouts/slideLayout34.xml"/><Relationship Id="rId5" Type="http://schemas.openxmlformats.org/officeDocument/2006/relationships/image" Target="../media/image147.emf"/><Relationship Id="rId4" Type="http://schemas.openxmlformats.org/officeDocument/2006/relationships/chart" Target="../charts/char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chart" Target="../charts/chart13.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svg"/><Relationship Id="rId9" Type="http://schemas.openxmlformats.org/officeDocument/2006/relationships/image" Target="../media/image157.png"/></Relationships>
</file>

<file path=ppt/slides/_rels/slide68.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160.png"/><Relationship Id="rId4" Type="http://schemas.openxmlformats.org/officeDocument/2006/relationships/image" Target="../media/image152.svg"/><Relationship Id="rId9" Type="http://schemas.openxmlformats.org/officeDocument/2006/relationships/image" Target="../media/image159.png"/></Relationships>
</file>

<file path=ppt/slides/_rels/slide6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1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164.png"/><Relationship Id="rId4" Type="http://schemas.openxmlformats.org/officeDocument/2006/relationships/image" Target="../media/image152.svg"/><Relationship Id="rId9" Type="http://schemas.openxmlformats.org/officeDocument/2006/relationships/image" Target="../media/image163.png"/></Relationships>
</file>

<file path=ppt/slides/_rels/slide71.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166.png"/><Relationship Id="rId4" Type="http://schemas.openxmlformats.org/officeDocument/2006/relationships/image" Target="../media/image152.svg"/><Relationship Id="rId9" Type="http://schemas.openxmlformats.org/officeDocument/2006/relationships/image" Target="../media/image165.png"/></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168.png"/></Relationships>
</file>

<file path=ppt/slides/_rels/slide73.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170.png"/><Relationship Id="rId4" Type="http://schemas.openxmlformats.org/officeDocument/2006/relationships/image" Target="../media/image152.svg"/><Relationship Id="rId9" Type="http://schemas.openxmlformats.org/officeDocument/2006/relationships/image" Target="../media/image169.png"/></Relationships>
</file>

<file path=ppt/slides/_rels/slide74.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172.png"/><Relationship Id="rId4" Type="http://schemas.openxmlformats.org/officeDocument/2006/relationships/image" Target="../media/image152.svg"/><Relationship Id="rId9" Type="http://schemas.openxmlformats.org/officeDocument/2006/relationships/image" Target="../media/image171.png"/></Relationships>
</file>

<file path=ppt/slides/_rels/slide7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9.xml"/><Relationship Id="rId1" Type="http://schemas.openxmlformats.org/officeDocument/2006/relationships/slideLayout" Target="../slideLayouts/slideLayout33.xml"/><Relationship Id="rId4" Type="http://schemas.openxmlformats.org/officeDocument/2006/relationships/image" Target="../media/image174.png"/></Relationships>
</file>

<file path=ppt/slides/_rels/slide76.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78.png"/><Relationship Id="rId2" Type="http://schemas.openxmlformats.org/officeDocument/2006/relationships/notesSlide" Target="../notesSlides/notesSlide30.xml"/><Relationship Id="rId1" Type="http://schemas.openxmlformats.org/officeDocument/2006/relationships/slideLayout" Target="../slideLayouts/slideLayout33.xml"/><Relationship Id="rId6" Type="http://schemas.openxmlformats.org/officeDocument/2006/relationships/image" Target="../media/image154.svg"/><Relationship Id="rId11" Type="http://schemas.openxmlformats.org/officeDocument/2006/relationships/image" Target="../media/image177.png"/><Relationship Id="rId5" Type="http://schemas.openxmlformats.org/officeDocument/2006/relationships/image" Target="../media/image153.png"/><Relationship Id="rId10" Type="http://schemas.openxmlformats.org/officeDocument/2006/relationships/image" Target="../media/image176.svg"/><Relationship Id="rId4" Type="http://schemas.openxmlformats.org/officeDocument/2006/relationships/image" Target="../media/image152.svg"/><Relationship Id="rId9" Type="http://schemas.openxmlformats.org/officeDocument/2006/relationships/image" Target="../media/image175.png"/></Relationships>
</file>

<file path=ppt/slides/_rels/slide77.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80.png"/><Relationship Id="rId2" Type="http://schemas.openxmlformats.org/officeDocument/2006/relationships/notesSlide" Target="../notesSlides/notesSlide31.xml"/><Relationship Id="rId1" Type="http://schemas.openxmlformats.org/officeDocument/2006/relationships/slideLayout" Target="../slideLayouts/slideLayout33.xml"/><Relationship Id="rId6" Type="http://schemas.openxmlformats.org/officeDocument/2006/relationships/image" Target="../media/image154.svg"/><Relationship Id="rId11" Type="http://schemas.openxmlformats.org/officeDocument/2006/relationships/image" Target="../media/image179.png"/><Relationship Id="rId5" Type="http://schemas.openxmlformats.org/officeDocument/2006/relationships/image" Target="../media/image153.png"/><Relationship Id="rId10" Type="http://schemas.openxmlformats.org/officeDocument/2006/relationships/image" Target="../media/image176.svg"/><Relationship Id="rId4" Type="http://schemas.openxmlformats.org/officeDocument/2006/relationships/image" Target="../media/image152.svg"/><Relationship Id="rId9" Type="http://schemas.openxmlformats.org/officeDocument/2006/relationships/image" Target="../media/image175.png"/></Relationships>
</file>

<file path=ppt/slides/_rels/slide7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182.png"/></Relationships>
</file>

<file path=ppt/slides/_rels/slide79.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55.png"/><Relationship Id="rId7" Type="http://schemas.openxmlformats.org/officeDocument/2006/relationships/image" Target="../media/image151.png"/><Relationship Id="rId12" Type="http://schemas.openxmlformats.org/officeDocument/2006/relationships/image" Target="../media/image184.png"/><Relationship Id="rId2" Type="http://schemas.openxmlformats.org/officeDocument/2006/relationships/notesSlide" Target="../notesSlides/notesSlide33.xml"/><Relationship Id="rId1" Type="http://schemas.openxmlformats.org/officeDocument/2006/relationships/slideLayout" Target="../slideLayouts/slideLayout33.xml"/><Relationship Id="rId6" Type="http://schemas.openxmlformats.org/officeDocument/2006/relationships/image" Target="../media/image176.svg"/><Relationship Id="rId11" Type="http://schemas.openxmlformats.org/officeDocument/2006/relationships/image" Target="../media/image183.png"/><Relationship Id="rId5" Type="http://schemas.openxmlformats.org/officeDocument/2006/relationships/image" Target="../media/image175.png"/><Relationship Id="rId10" Type="http://schemas.openxmlformats.org/officeDocument/2006/relationships/image" Target="../media/image154.svg"/><Relationship Id="rId4" Type="http://schemas.openxmlformats.org/officeDocument/2006/relationships/image" Target="../media/image156.svg"/><Relationship Id="rId9" Type="http://schemas.openxmlformats.org/officeDocument/2006/relationships/image" Target="../media/image153.png"/></Relationships>
</file>

<file path=ppt/slides/_rels/slide8.xml.rels><?xml version="1.0" encoding="UTF-8" standalone="yes"?>
<Relationships xmlns="http://schemas.openxmlformats.org/package/2006/relationships"><Relationship Id="rId13" Type="http://schemas.openxmlformats.org/officeDocument/2006/relationships/image" Target="../media/image67.svg"/><Relationship Id="rId18" Type="http://schemas.openxmlformats.org/officeDocument/2006/relationships/image" Target="../media/image72.png"/><Relationship Id="rId26" Type="http://schemas.openxmlformats.org/officeDocument/2006/relationships/image" Target="../media/image80.png"/><Relationship Id="rId39" Type="http://schemas.openxmlformats.org/officeDocument/2006/relationships/image" Target="../media/image93.svg"/><Relationship Id="rId21" Type="http://schemas.openxmlformats.org/officeDocument/2006/relationships/image" Target="../media/image75.svg"/><Relationship Id="rId34" Type="http://schemas.openxmlformats.org/officeDocument/2006/relationships/image" Target="../media/image88.png"/><Relationship Id="rId42" Type="http://schemas.openxmlformats.org/officeDocument/2006/relationships/image" Target="../media/image96.png"/><Relationship Id="rId47" Type="http://schemas.openxmlformats.org/officeDocument/2006/relationships/image" Target="../media/image101.svg"/><Relationship Id="rId50" Type="http://schemas.openxmlformats.org/officeDocument/2006/relationships/image" Target="../media/image104.png"/><Relationship Id="rId7" Type="http://schemas.openxmlformats.org/officeDocument/2006/relationships/image" Target="../media/image61.svg"/><Relationship Id="rId2" Type="http://schemas.openxmlformats.org/officeDocument/2006/relationships/image" Target="../media/image56.png"/><Relationship Id="rId16" Type="http://schemas.openxmlformats.org/officeDocument/2006/relationships/image" Target="../media/image70.png"/><Relationship Id="rId29" Type="http://schemas.openxmlformats.org/officeDocument/2006/relationships/image" Target="../media/image83.svg"/><Relationship Id="rId11" Type="http://schemas.openxmlformats.org/officeDocument/2006/relationships/image" Target="../media/image65.svg"/><Relationship Id="rId24" Type="http://schemas.openxmlformats.org/officeDocument/2006/relationships/image" Target="../media/image78.png"/><Relationship Id="rId32" Type="http://schemas.openxmlformats.org/officeDocument/2006/relationships/image" Target="../media/image86.png"/><Relationship Id="rId37" Type="http://schemas.openxmlformats.org/officeDocument/2006/relationships/image" Target="../media/image91.svg"/><Relationship Id="rId40" Type="http://schemas.openxmlformats.org/officeDocument/2006/relationships/image" Target="../media/image94.png"/><Relationship Id="rId45" Type="http://schemas.openxmlformats.org/officeDocument/2006/relationships/image" Target="../media/image99.svg"/><Relationship Id="rId53" Type="http://schemas.openxmlformats.org/officeDocument/2006/relationships/image" Target="../media/image107.svg"/><Relationship Id="rId5" Type="http://schemas.openxmlformats.org/officeDocument/2006/relationships/image" Target="../media/image59.svg"/><Relationship Id="rId10" Type="http://schemas.openxmlformats.org/officeDocument/2006/relationships/image" Target="../media/image64.png"/><Relationship Id="rId19" Type="http://schemas.openxmlformats.org/officeDocument/2006/relationships/image" Target="../media/image73.svg"/><Relationship Id="rId31" Type="http://schemas.openxmlformats.org/officeDocument/2006/relationships/image" Target="../media/image85.svg"/><Relationship Id="rId44" Type="http://schemas.openxmlformats.org/officeDocument/2006/relationships/image" Target="../media/image98.png"/><Relationship Id="rId52" Type="http://schemas.openxmlformats.org/officeDocument/2006/relationships/image" Target="../media/image106.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svg"/><Relationship Id="rId30" Type="http://schemas.openxmlformats.org/officeDocument/2006/relationships/image" Target="../media/image84.png"/><Relationship Id="rId35" Type="http://schemas.openxmlformats.org/officeDocument/2006/relationships/image" Target="../media/image89.svg"/><Relationship Id="rId43" Type="http://schemas.openxmlformats.org/officeDocument/2006/relationships/image" Target="../media/image97.svg"/><Relationship Id="rId48" Type="http://schemas.openxmlformats.org/officeDocument/2006/relationships/image" Target="../media/image102.png"/><Relationship Id="rId8" Type="http://schemas.openxmlformats.org/officeDocument/2006/relationships/image" Target="../media/image62.png"/><Relationship Id="rId51" Type="http://schemas.openxmlformats.org/officeDocument/2006/relationships/image" Target="../media/image105.svg"/><Relationship Id="rId3" Type="http://schemas.openxmlformats.org/officeDocument/2006/relationships/image" Target="../media/image57.svg"/><Relationship Id="rId12" Type="http://schemas.openxmlformats.org/officeDocument/2006/relationships/image" Target="../media/image66.png"/><Relationship Id="rId17" Type="http://schemas.openxmlformats.org/officeDocument/2006/relationships/image" Target="../media/image71.svg"/><Relationship Id="rId25" Type="http://schemas.openxmlformats.org/officeDocument/2006/relationships/image" Target="../media/image79.svg"/><Relationship Id="rId33" Type="http://schemas.openxmlformats.org/officeDocument/2006/relationships/image" Target="../media/image87.svg"/><Relationship Id="rId38" Type="http://schemas.openxmlformats.org/officeDocument/2006/relationships/image" Target="../media/image92.png"/><Relationship Id="rId46" Type="http://schemas.openxmlformats.org/officeDocument/2006/relationships/image" Target="../media/image100.png"/><Relationship Id="rId20" Type="http://schemas.openxmlformats.org/officeDocument/2006/relationships/image" Target="../media/image74.png"/><Relationship Id="rId41" Type="http://schemas.openxmlformats.org/officeDocument/2006/relationships/image" Target="../media/image95.svg"/><Relationship Id="rId1" Type="http://schemas.openxmlformats.org/officeDocument/2006/relationships/slideLayout" Target="../slideLayouts/slideLayout33.xml"/><Relationship Id="rId6" Type="http://schemas.openxmlformats.org/officeDocument/2006/relationships/image" Target="../media/image60.png"/><Relationship Id="rId15" Type="http://schemas.openxmlformats.org/officeDocument/2006/relationships/image" Target="../media/image69.svg"/><Relationship Id="rId23" Type="http://schemas.openxmlformats.org/officeDocument/2006/relationships/image" Target="../media/image77.svg"/><Relationship Id="rId28" Type="http://schemas.openxmlformats.org/officeDocument/2006/relationships/image" Target="../media/image82.png"/><Relationship Id="rId36" Type="http://schemas.openxmlformats.org/officeDocument/2006/relationships/image" Target="../media/image90.png"/><Relationship Id="rId49" Type="http://schemas.openxmlformats.org/officeDocument/2006/relationships/image" Target="../media/image103.svg"/></Relationships>
</file>

<file path=ppt/slides/_rels/slide80.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55.png"/><Relationship Id="rId7" Type="http://schemas.openxmlformats.org/officeDocument/2006/relationships/image" Target="../media/image151.png"/><Relationship Id="rId12" Type="http://schemas.openxmlformats.org/officeDocument/2006/relationships/image" Target="../media/image186.pn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176.svg"/><Relationship Id="rId11" Type="http://schemas.openxmlformats.org/officeDocument/2006/relationships/image" Target="../media/image185.png"/><Relationship Id="rId5" Type="http://schemas.openxmlformats.org/officeDocument/2006/relationships/image" Target="../media/image175.png"/><Relationship Id="rId10" Type="http://schemas.openxmlformats.org/officeDocument/2006/relationships/image" Target="../media/image154.svg"/><Relationship Id="rId4" Type="http://schemas.openxmlformats.org/officeDocument/2006/relationships/image" Target="../media/image156.svg"/><Relationship Id="rId9" Type="http://schemas.openxmlformats.org/officeDocument/2006/relationships/image" Target="../media/image153.png"/></Relationships>
</file>

<file path=ppt/slides/_rels/slide8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5.xml"/><Relationship Id="rId1" Type="http://schemas.openxmlformats.org/officeDocument/2006/relationships/slideLayout" Target="../slideLayouts/slideLayout33.xml"/><Relationship Id="rId4" Type="http://schemas.openxmlformats.org/officeDocument/2006/relationships/image" Target="../media/image188.png"/></Relationships>
</file>

<file path=ppt/slides/_rels/slide82.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191.png"/><Relationship Id="rId3" Type="http://schemas.openxmlformats.org/officeDocument/2006/relationships/image" Target="../media/image155.png"/><Relationship Id="rId7" Type="http://schemas.openxmlformats.org/officeDocument/2006/relationships/image" Target="../media/image151.png"/><Relationship Id="rId12" Type="http://schemas.openxmlformats.org/officeDocument/2006/relationships/image" Target="../media/image190.png"/><Relationship Id="rId2" Type="http://schemas.openxmlformats.org/officeDocument/2006/relationships/notesSlide" Target="../notesSlides/notesSlide36.xml"/><Relationship Id="rId1" Type="http://schemas.openxmlformats.org/officeDocument/2006/relationships/slideLayout" Target="../slideLayouts/slideLayout33.xml"/><Relationship Id="rId6" Type="http://schemas.openxmlformats.org/officeDocument/2006/relationships/image" Target="../media/image176.svg"/><Relationship Id="rId11" Type="http://schemas.openxmlformats.org/officeDocument/2006/relationships/image" Target="../media/image154.svg"/><Relationship Id="rId5" Type="http://schemas.openxmlformats.org/officeDocument/2006/relationships/image" Target="../media/image175.png"/><Relationship Id="rId10" Type="http://schemas.openxmlformats.org/officeDocument/2006/relationships/image" Target="../media/image153.png"/><Relationship Id="rId4" Type="http://schemas.openxmlformats.org/officeDocument/2006/relationships/image" Target="../media/image156.svg"/><Relationship Id="rId9" Type="http://schemas.openxmlformats.org/officeDocument/2006/relationships/image" Target="../media/image189.svg"/></Relationships>
</file>

<file path=ppt/slides/_rels/slide83.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193.png"/><Relationship Id="rId3" Type="http://schemas.openxmlformats.org/officeDocument/2006/relationships/image" Target="../media/image155.png"/><Relationship Id="rId7" Type="http://schemas.openxmlformats.org/officeDocument/2006/relationships/image" Target="../media/image151.png"/><Relationship Id="rId12" Type="http://schemas.openxmlformats.org/officeDocument/2006/relationships/image" Target="../media/image192.png"/><Relationship Id="rId2" Type="http://schemas.openxmlformats.org/officeDocument/2006/relationships/notesSlide" Target="../notesSlides/notesSlide37.xml"/><Relationship Id="rId1" Type="http://schemas.openxmlformats.org/officeDocument/2006/relationships/slideLayout" Target="../slideLayouts/slideLayout33.xml"/><Relationship Id="rId6" Type="http://schemas.openxmlformats.org/officeDocument/2006/relationships/image" Target="../media/image176.svg"/><Relationship Id="rId11" Type="http://schemas.openxmlformats.org/officeDocument/2006/relationships/image" Target="../media/image154.svg"/><Relationship Id="rId5" Type="http://schemas.openxmlformats.org/officeDocument/2006/relationships/image" Target="../media/image175.png"/><Relationship Id="rId10" Type="http://schemas.openxmlformats.org/officeDocument/2006/relationships/image" Target="../media/image153.png"/><Relationship Id="rId4" Type="http://schemas.openxmlformats.org/officeDocument/2006/relationships/image" Target="../media/image156.svg"/><Relationship Id="rId9" Type="http://schemas.openxmlformats.org/officeDocument/2006/relationships/image" Target="../media/image189.svg"/></Relationships>
</file>

<file path=ppt/slides/_rels/slide8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8.xml"/><Relationship Id="rId1" Type="http://schemas.openxmlformats.org/officeDocument/2006/relationships/slideLayout" Target="../slideLayouts/slideLayout33.xml"/><Relationship Id="rId4" Type="http://schemas.openxmlformats.org/officeDocument/2006/relationships/image" Target="../media/image195.png"/></Relationships>
</file>

<file path=ppt/slides/_rels/slide85.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39.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197.png"/><Relationship Id="rId4" Type="http://schemas.openxmlformats.org/officeDocument/2006/relationships/image" Target="../media/image152.svg"/><Relationship Id="rId9" Type="http://schemas.openxmlformats.org/officeDocument/2006/relationships/image" Target="../media/image196.png"/></Relationships>
</file>

<file path=ppt/slides/_rels/slide86.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40.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199.png"/><Relationship Id="rId4" Type="http://schemas.openxmlformats.org/officeDocument/2006/relationships/image" Target="../media/image152.svg"/><Relationship Id="rId9" Type="http://schemas.openxmlformats.org/officeDocument/2006/relationships/image" Target="../media/image198.png"/></Relationships>
</file>

<file path=ppt/slides/_rels/slide8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1.xml"/><Relationship Id="rId1" Type="http://schemas.openxmlformats.org/officeDocument/2006/relationships/slideLayout" Target="../slideLayouts/slideLayout33.xml"/><Relationship Id="rId4" Type="http://schemas.openxmlformats.org/officeDocument/2006/relationships/image" Target="../media/image201.png"/></Relationships>
</file>

<file path=ppt/slides/_rels/slide88.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42.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203.png"/><Relationship Id="rId4" Type="http://schemas.openxmlformats.org/officeDocument/2006/relationships/image" Target="../media/image152.svg"/><Relationship Id="rId9" Type="http://schemas.openxmlformats.org/officeDocument/2006/relationships/image" Target="../media/image202.png"/></Relationships>
</file>

<file path=ppt/slides/_rels/slide89.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43.xml"/><Relationship Id="rId1" Type="http://schemas.openxmlformats.org/officeDocument/2006/relationships/slideLayout" Target="../slideLayouts/slideLayout33.xml"/><Relationship Id="rId6" Type="http://schemas.openxmlformats.org/officeDocument/2006/relationships/image" Target="../media/image154.svg"/><Relationship Id="rId5" Type="http://schemas.openxmlformats.org/officeDocument/2006/relationships/image" Target="../media/image153.png"/><Relationship Id="rId10" Type="http://schemas.openxmlformats.org/officeDocument/2006/relationships/image" Target="../media/image205.png"/><Relationship Id="rId4" Type="http://schemas.openxmlformats.org/officeDocument/2006/relationships/image" Target="../media/image152.svg"/><Relationship Id="rId9" Type="http://schemas.openxmlformats.org/officeDocument/2006/relationships/image" Target="../media/image204.png"/></Relationships>
</file>

<file path=ppt/slides/_rels/slide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3.xml"/><Relationship Id="rId4" Type="http://schemas.openxmlformats.org/officeDocument/2006/relationships/image" Target="../media/image110.png"/></Relationships>
</file>

<file path=ppt/slides/_rels/slide9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4.xml"/><Relationship Id="rId1" Type="http://schemas.openxmlformats.org/officeDocument/2006/relationships/slideLayout" Target="../slideLayouts/slideLayout33.xml"/><Relationship Id="rId4" Type="http://schemas.openxmlformats.org/officeDocument/2006/relationships/image" Target="../media/image20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A0FEBB41-4101-0C40-83CE-891EC589C996}"/>
              </a:ext>
            </a:extLst>
          </p:cNvPr>
          <p:cNvCxnSpPr>
            <a:cxnSpLocks/>
          </p:cNvCxnSpPr>
          <p:nvPr/>
        </p:nvCxnSpPr>
        <p:spPr>
          <a:xfrm flipH="1">
            <a:off x="5119141" y="2877656"/>
            <a:ext cx="3711907"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339E7E83-4624-6265-6EB0-8FD8E241AC87}"/>
              </a:ext>
            </a:extLst>
          </p:cNvPr>
          <p:cNvSpPr txBox="1"/>
          <p:nvPr/>
        </p:nvSpPr>
        <p:spPr>
          <a:xfrm>
            <a:off x="4901658" y="3254382"/>
            <a:ext cx="4020829"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Principales resultados Transporte</a:t>
            </a:r>
            <a:endParaRPr kumimoji="0" lang="es-ES" sz="4000" b="1"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sp>
        <p:nvSpPr>
          <p:cNvPr id="7" name="CuadroTexto 6">
            <a:extLst>
              <a:ext uri="{FF2B5EF4-FFF2-40B4-BE49-F238E27FC236}">
                <a16:creationId xmlns:a16="http://schemas.microsoft.com/office/drawing/2014/main" id="{FC103E1E-684F-2255-A25C-2463921D1FE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
        <p:nvSpPr>
          <p:cNvPr id="3" name="object 553">
            <a:extLst>
              <a:ext uri="{FF2B5EF4-FFF2-40B4-BE49-F238E27FC236}">
                <a16:creationId xmlns:a16="http://schemas.microsoft.com/office/drawing/2014/main" id="{64168B22-10AD-1B0E-B32F-373CD319E306}"/>
              </a:ext>
            </a:extLst>
          </p:cNvPr>
          <p:cNvSpPr txBox="1">
            <a:spLocks/>
          </p:cNvSpPr>
          <p:nvPr/>
        </p:nvSpPr>
        <p:spPr>
          <a:xfrm>
            <a:off x="5119141" y="1651947"/>
            <a:ext cx="3658375" cy="877804"/>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ES" sz="2800" b="1" dirty="0">
                <a:solidFill>
                  <a:srgbClr val="B6004C"/>
                </a:solidFill>
                <a:latin typeface="+mj-lt"/>
              </a:rPr>
              <a:t>Encuentro Unidad Gremial 2023</a:t>
            </a:r>
          </a:p>
        </p:txBody>
      </p:sp>
    </p:spTree>
    <p:extLst>
      <p:ext uri="{BB962C8B-B14F-4D97-AF65-F5344CB8AC3E}">
        <p14:creationId xmlns:p14="http://schemas.microsoft.com/office/powerpoint/2010/main" val="340767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ángulo 111">
            <a:extLst>
              <a:ext uri="{FF2B5EF4-FFF2-40B4-BE49-F238E27FC236}">
                <a16:creationId xmlns:a16="http://schemas.microsoft.com/office/drawing/2014/main" id="{4AC8F835-1712-719C-9873-B5FA4C6E2355}"/>
              </a:ext>
            </a:extLst>
          </p:cNvPr>
          <p:cNvSpPr/>
          <p:nvPr/>
        </p:nvSpPr>
        <p:spPr>
          <a:xfrm>
            <a:off x="786875" y="3717673"/>
            <a:ext cx="6315764" cy="1108793"/>
          </a:xfrm>
          <a:prstGeom prst="rect">
            <a:avLst/>
          </a:prstGeom>
          <a:ln w="3175">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94" name="Rectángulo 93">
            <a:extLst>
              <a:ext uri="{FF2B5EF4-FFF2-40B4-BE49-F238E27FC236}">
                <a16:creationId xmlns:a16="http://schemas.microsoft.com/office/drawing/2014/main" id="{9E024514-716E-A7F7-0300-5DDA18B3A776}"/>
              </a:ext>
            </a:extLst>
          </p:cNvPr>
          <p:cNvSpPr/>
          <p:nvPr/>
        </p:nvSpPr>
        <p:spPr>
          <a:xfrm>
            <a:off x="2590084" y="2525445"/>
            <a:ext cx="2236689" cy="1141314"/>
          </a:xfrm>
          <a:prstGeom prst="rect">
            <a:avLst/>
          </a:prstGeom>
          <a:ln w="3175">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90" name="Rectángulo 89">
            <a:extLst>
              <a:ext uri="{FF2B5EF4-FFF2-40B4-BE49-F238E27FC236}">
                <a16:creationId xmlns:a16="http://schemas.microsoft.com/office/drawing/2014/main" id="{5B921B7D-F10C-7BC5-89A9-A885291AB0AE}"/>
              </a:ext>
            </a:extLst>
          </p:cNvPr>
          <p:cNvSpPr/>
          <p:nvPr/>
        </p:nvSpPr>
        <p:spPr>
          <a:xfrm>
            <a:off x="777019" y="2523594"/>
            <a:ext cx="1772995" cy="1143164"/>
          </a:xfrm>
          <a:prstGeom prst="rect">
            <a:avLst/>
          </a:prstGeom>
          <a:ln w="3175">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88" name="Rectángulo 87">
            <a:extLst>
              <a:ext uri="{FF2B5EF4-FFF2-40B4-BE49-F238E27FC236}">
                <a16:creationId xmlns:a16="http://schemas.microsoft.com/office/drawing/2014/main" id="{768EB069-FF23-52EE-7062-AEAC6F3FAB1C}"/>
              </a:ext>
            </a:extLst>
          </p:cNvPr>
          <p:cNvSpPr/>
          <p:nvPr/>
        </p:nvSpPr>
        <p:spPr>
          <a:xfrm>
            <a:off x="3351399" y="1126855"/>
            <a:ext cx="3751240" cy="1346359"/>
          </a:xfrm>
          <a:prstGeom prst="rect">
            <a:avLst/>
          </a:prstGeom>
          <a:ln w="3175">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85" name="Rectángulo 84">
            <a:extLst>
              <a:ext uri="{FF2B5EF4-FFF2-40B4-BE49-F238E27FC236}">
                <a16:creationId xmlns:a16="http://schemas.microsoft.com/office/drawing/2014/main" id="{B2886CF1-78E6-9F37-FA04-16E00FAE231D}"/>
              </a:ext>
            </a:extLst>
          </p:cNvPr>
          <p:cNvSpPr/>
          <p:nvPr/>
        </p:nvSpPr>
        <p:spPr>
          <a:xfrm>
            <a:off x="786876" y="1126855"/>
            <a:ext cx="2518173" cy="1346359"/>
          </a:xfrm>
          <a:prstGeom prst="rect">
            <a:avLst/>
          </a:prstGeom>
          <a:ln w="3175">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9" name="CuadroTexto 8">
            <a:extLst>
              <a:ext uri="{FF2B5EF4-FFF2-40B4-BE49-F238E27FC236}">
                <a16:creationId xmlns:a16="http://schemas.microsoft.com/office/drawing/2014/main" id="{D76FA398-8AFC-B957-F1DB-8FFE1F5D206F}"/>
              </a:ext>
            </a:extLst>
          </p:cNvPr>
          <p:cNvSpPr txBox="1"/>
          <p:nvPr/>
        </p:nvSpPr>
        <p:spPr>
          <a:xfrm>
            <a:off x="777019" y="2073070"/>
            <a:ext cx="1251599" cy="338554"/>
          </a:xfrm>
          <a:prstGeom prst="rect">
            <a:avLst/>
          </a:prstGeom>
          <a:noFill/>
        </p:spPr>
        <p:txBody>
          <a:bodyPr wrap="square" rtlCol="0">
            <a:spAutoFit/>
          </a:bodyPr>
          <a:lstStyle/>
          <a:p>
            <a:pPr algn="ctr"/>
            <a:r>
              <a:rPr lang="es-CO" sz="800"/>
              <a:t>1. Transporte férreo de pasajeros</a:t>
            </a:r>
          </a:p>
        </p:txBody>
      </p:sp>
      <p:sp>
        <p:nvSpPr>
          <p:cNvPr id="11" name="CuadroTexto 10">
            <a:extLst>
              <a:ext uri="{FF2B5EF4-FFF2-40B4-BE49-F238E27FC236}">
                <a16:creationId xmlns:a16="http://schemas.microsoft.com/office/drawing/2014/main" id="{3915E63C-9869-32A6-2B9A-33C03D5F1926}"/>
              </a:ext>
            </a:extLst>
          </p:cNvPr>
          <p:cNvSpPr txBox="1"/>
          <p:nvPr/>
        </p:nvSpPr>
        <p:spPr>
          <a:xfrm>
            <a:off x="2228002" y="2077661"/>
            <a:ext cx="1009242" cy="338554"/>
          </a:xfrm>
          <a:prstGeom prst="rect">
            <a:avLst/>
          </a:prstGeom>
          <a:noFill/>
        </p:spPr>
        <p:txBody>
          <a:bodyPr wrap="square" rtlCol="0">
            <a:spAutoFit/>
          </a:bodyPr>
          <a:lstStyle/>
          <a:p>
            <a:pPr algn="ctr"/>
            <a:r>
              <a:rPr lang="es-CO" sz="800"/>
              <a:t>2. Transporte férreo de carga</a:t>
            </a:r>
          </a:p>
        </p:txBody>
      </p:sp>
      <p:sp>
        <p:nvSpPr>
          <p:cNvPr id="14" name="3 Título">
            <a:extLst>
              <a:ext uri="{FF2B5EF4-FFF2-40B4-BE49-F238E27FC236}">
                <a16:creationId xmlns:a16="http://schemas.microsoft.com/office/drawing/2014/main" id="{BBA6CD14-91D1-3300-5E41-98F8903CAD10}"/>
              </a:ext>
            </a:extLst>
          </p:cNvPr>
          <p:cNvSpPr txBox="1">
            <a:spLocks/>
          </p:cNvSpPr>
          <p:nvPr/>
        </p:nvSpPr>
        <p:spPr>
          <a:xfrm>
            <a:off x="1540472" y="830928"/>
            <a:ext cx="4824325" cy="250390"/>
          </a:xfrm>
          <a:prstGeom prst="rect">
            <a:avLst/>
          </a:prstGeom>
        </p:spPr>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a:solidFill>
                  <a:srgbClr val="8D143D"/>
                </a:solidFill>
                <a:latin typeface="Segoe UI"/>
                <a:cs typeface="Arial"/>
              </a:rPr>
              <a:t>14 Modalidades de servicios de transporte</a:t>
            </a:r>
          </a:p>
        </p:txBody>
      </p:sp>
      <p:sp>
        <p:nvSpPr>
          <p:cNvPr id="16" name="CuadroTexto 15">
            <a:extLst>
              <a:ext uri="{FF2B5EF4-FFF2-40B4-BE49-F238E27FC236}">
                <a16:creationId xmlns:a16="http://schemas.microsoft.com/office/drawing/2014/main" id="{2B4CAF0B-6A01-3E6C-48E4-75779FE479E6}"/>
              </a:ext>
            </a:extLst>
          </p:cNvPr>
          <p:cNvSpPr txBox="1"/>
          <p:nvPr/>
        </p:nvSpPr>
        <p:spPr>
          <a:xfrm>
            <a:off x="3414898" y="1988165"/>
            <a:ext cx="1220841" cy="461665"/>
          </a:xfrm>
          <a:prstGeom prst="rect">
            <a:avLst/>
          </a:prstGeom>
          <a:noFill/>
        </p:spPr>
        <p:txBody>
          <a:bodyPr wrap="square" rtlCol="0">
            <a:spAutoFit/>
          </a:bodyPr>
          <a:lstStyle/>
          <a:p>
            <a:pPr algn="ctr"/>
            <a:r>
              <a:rPr lang="es-CO" sz="800"/>
              <a:t>3. Transporte terrestre (automotor) de pasajeros </a:t>
            </a:r>
          </a:p>
        </p:txBody>
      </p:sp>
      <p:sp>
        <p:nvSpPr>
          <p:cNvPr id="19" name="CuadroTexto 18">
            <a:extLst>
              <a:ext uri="{FF2B5EF4-FFF2-40B4-BE49-F238E27FC236}">
                <a16:creationId xmlns:a16="http://schemas.microsoft.com/office/drawing/2014/main" id="{D36468FC-61B3-8D40-2E95-8E824F36C3DD}"/>
              </a:ext>
            </a:extLst>
          </p:cNvPr>
          <p:cNvSpPr txBox="1"/>
          <p:nvPr/>
        </p:nvSpPr>
        <p:spPr>
          <a:xfrm>
            <a:off x="4901910" y="2002706"/>
            <a:ext cx="1009242" cy="338554"/>
          </a:xfrm>
          <a:prstGeom prst="rect">
            <a:avLst/>
          </a:prstGeom>
          <a:noFill/>
        </p:spPr>
        <p:txBody>
          <a:bodyPr wrap="square" rtlCol="0">
            <a:spAutoFit/>
          </a:bodyPr>
          <a:lstStyle/>
          <a:p>
            <a:pPr algn="ctr"/>
            <a:r>
              <a:rPr lang="es-CO" sz="800"/>
              <a:t>4. Transporte mixto</a:t>
            </a:r>
          </a:p>
        </p:txBody>
      </p:sp>
      <p:sp>
        <p:nvSpPr>
          <p:cNvPr id="22" name="CuadroTexto 21">
            <a:extLst>
              <a:ext uri="{FF2B5EF4-FFF2-40B4-BE49-F238E27FC236}">
                <a16:creationId xmlns:a16="http://schemas.microsoft.com/office/drawing/2014/main" id="{0144D455-3B16-6EC3-E1B7-17EF15D60C0F}"/>
              </a:ext>
            </a:extLst>
          </p:cNvPr>
          <p:cNvSpPr txBox="1"/>
          <p:nvPr/>
        </p:nvSpPr>
        <p:spPr>
          <a:xfrm>
            <a:off x="6053377" y="1960146"/>
            <a:ext cx="1009242" cy="461665"/>
          </a:xfrm>
          <a:prstGeom prst="rect">
            <a:avLst/>
          </a:prstGeom>
          <a:noFill/>
        </p:spPr>
        <p:txBody>
          <a:bodyPr wrap="square" rtlCol="0">
            <a:spAutoFit/>
          </a:bodyPr>
          <a:lstStyle/>
          <a:p>
            <a:pPr algn="ctr"/>
            <a:r>
              <a:rPr lang="es-CO" sz="800"/>
              <a:t>5. Transporte terrestre de carga por carretera</a:t>
            </a:r>
          </a:p>
        </p:txBody>
      </p:sp>
      <p:sp>
        <p:nvSpPr>
          <p:cNvPr id="25" name="CuadroTexto 24">
            <a:extLst>
              <a:ext uri="{FF2B5EF4-FFF2-40B4-BE49-F238E27FC236}">
                <a16:creationId xmlns:a16="http://schemas.microsoft.com/office/drawing/2014/main" id="{5254CFCA-95AE-8A74-EEE5-F8CBC4AB4C71}"/>
              </a:ext>
            </a:extLst>
          </p:cNvPr>
          <p:cNvSpPr txBox="1"/>
          <p:nvPr/>
        </p:nvSpPr>
        <p:spPr>
          <a:xfrm>
            <a:off x="1180225" y="3284181"/>
            <a:ext cx="1009242" cy="338554"/>
          </a:xfrm>
          <a:prstGeom prst="rect">
            <a:avLst/>
          </a:prstGeom>
          <a:noFill/>
        </p:spPr>
        <p:txBody>
          <a:bodyPr wrap="square" rtlCol="0">
            <a:spAutoFit/>
          </a:bodyPr>
          <a:lstStyle/>
          <a:p>
            <a:pPr algn="ctr"/>
            <a:r>
              <a:rPr lang="es-CO" sz="800"/>
              <a:t>6. Transporte por tuberías</a:t>
            </a:r>
          </a:p>
        </p:txBody>
      </p:sp>
      <p:sp>
        <p:nvSpPr>
          <p:cNvPr id="26" name="CuadroTexto 25">
            <a:extLst>
              <a:ext uri="{FF2B5EF4-FFF2-40B4-BE49-F238E27FC236}">
                <a16:creationId xmlns:a16="http://schemas.microsoft.com/office/drawing/2014/main" id="{53016D41-E24E-CFDB-33CA-87D8FF8286CA}"/>
              </a:ext>
            </a:extLst>
          </p:cNvPr>
          <p:cNvSpPr txBox="1"/>
          <p:nvPr/>
        </p:nvSpPr>
        <p:spPr>
          <a:xfrm>
            <a:off x="2588047" y="3180394"/>
            <a:ext cx="1189627" cy="461665"/>
          </a:xfrm>
          <a:prstGeom prst="rect">
            <a:avLst/>
          </a:prstGeom>
          <a:noFill/>
        </p:spPr>
        <p:txBody>
          <a:bodyPr wrap="square" rtlCol="0">
            <a:spAutoFit/>
          </a:bodyPr>
          <a:lstStyle/>
          <a:p>
            <a:pPr algn="ctr"/>
            <a:r>
              <a:rPr lang="es-CO" sz="800"/>
              <a:t>7. Transporte </a:t>
            </a:r>
            <a:r>
              <a:rPr lang="es-ES" sz="800"/>
              <a:t>marítimo y de cabotaje de pasajeros</a:t>
            </a:r>
            <a:endParaRPr lang="es-CO" sz="800"/>
          </a:p>
        </p:txBody>
      </p:sp>
      <p:sp>
        <p:nvSpPr>
          <p:cNvPr id="27" name="CuadroTexto 26">
            <a:extLst>
              <a:ext uri="{FF2B5EF4-FFF2-40B4-BE49-F238E27FC236}">
                <a16:creationId xmlns:a16="http://schemas.microsoft.com/office/drawing/2014/main" id="{FF55F385-D665-BD8D-6BAF-1C4F1191F046}"/>
              </a:ext>
            </a:extLst>
          </p:cNvPr>
          <p:cNvSpPr txBox="1"/>
          <p:nvPr/>
        </p:nvSpPr>
        <p:spPr>
          <a:xfrm>
            <a:off x="3817531" y="3180394"/>
            <a:ext cx="1009242" cy="461665"/>
          </a:xfrm>
          <a:prstGeom prst="rect">
            <a:avLst/>
          </a:prstGeom>
          <a:noFill/>
        </p:spPr>
        <p:txBody>
          <a:bodyPr wrap="square" rtlCol="0">
            <a:spAutoFit/>
          </a:bodyPr>
          <a:lstStyle/>
          <a:p>
            <a:pPr algn="ctr"/>
            <a:r>
              <a:rPr lang="es-CO" sz="800"/>
              <a:t>8. Transporte </a:t>
            </a:r>
            <a:r>
              <a:rPr lang="es-ES" sz="800"/>
              <a:t>marítimo y de cabotaje de carga</a:t>
            </a:r>
            <a:endParaRPr lang="es-CO" sz="800"/>
          </a:p>
        </p:txBody>
      </p:sp>
      <p:sp>
        <p:nvSpPr>
          <p:cNvPr id="28" name="CuadroTexto 27">
            <a:extLst>
              <a:ext uri="{FF2B5EF4-FFF2-40B4-BE49-F238E27FC236}">
                <a16:creationId xmlns:a16="http://schemas.microsoft.com/office/drawing/2014/main" id="{2C48F79D-F8BD-DDCF-9183-4E51E6D70CEF}"/>
              </a:ext>
            </a:extLst>
          </p:cNvPr>
          <p:cNvSpPr txBox="1"/>
          <p:nvPr/>
        </p:nvSpPr>
        <p:spPr>
          <a:xfrm>
            <a:off x="5992332" y="3094471"/>
            <a:ext cx="1009242" cy="307777"/>
          </a:xfrm>
          <a:prstGeom prst="rect">
            <a:avLst/>
          </a:prstGeom>
          <a:noFill/>
        </p:spPr>
        <p:txBody>
          <a:bodyPr wrap="square" rtlCol="0">
            <a:spAutoFit/>
          </a:bodyPr>
          <a:lstStyle/>
          <a:p>
            <a:pPr algn="ctr"/>
            <a:r>
              <a:rPr lang="es-CO" sz="700"/>
              <a:t>Transporte fluvial de pasajeros</a:t>
            </a:r>
          </a:p>
        </p:txBody>
      </p:sp>
      <p:sp>
        <p:nvSpPr>
          <p:cNvPr id="34" name="CuadroTexto 33">
            <a:extLst>
              <a:ext uri="{FF2B5EF4-FFF2-40B4-BE49-F238E27FC236}">
                <a16:creationId xmlns:a16="http://schemas.microsoft.com/office/drawing/2014/main" id="{0FB4A82D-C206-83DE-2176-4B8FB49AC052}"/>
              </a:ext>
            </a:extLst>
          </p:cNvPr>
          <p:cNvSpPr txBox="1"/>
          <p:nvPr/>
        </p:nvSpPr>
        <p:spPr>
          <a:xfrm>
            <a:off x="880564" y="4449179"/>
            <a:ext cx="1285934" cy="338554"/>
          </a:xfrm>
          <a:prstGeom prst="rect">
            <a:avLst/>
          </a:prstGeom>
          <a:noFill/>
        </p:spPr>
        <p:txBody>
          <a:bodyPr wrap="square" rtlCol="0">
            <a:spAutoFit/>
          </a:bodyPr>
          <a:lstStyle/>
          <a:p>
            <a:pPr algn="ctr"/>
            <a:r>
              <a:rPr lang="es-CO" sz="800"/>
              <a:t>11. Transporte nacional aéreo de pasajeros</a:t>
            </a:r>
          </a:p>
        </p:txBody>
      </p:sp>
      <p:sp>
        <p:nvSpPr>
          <p:cNvPr id="36" name="CuadroTexto 35">
            <a:extLst>
              <a:ext uri="{FF2B5EF4-FFF2-40B4-BE49-F238E27FC236}">
                <a16:creationId xmlns:a16="http://schemas.microsoft.com/office/drawing/2014/main" id="{CB528B82-69E1-1551-0D2A-AA6D18D639F7}"/>
              </a:ext>
            </a:extLst>
          </p:cNvPr>
          <p:cNvSpPr txBox="1"/>
          <p:nvPr/>
        </p:nvSpPr>
        <p:spPr>
          <a:xfrm>
            <a:off x="2204351" y="4463294"/>
            <a:ext cx="1550109" cy="338554"/>
          </a:xfrm>
          <a:prstGeom prst="rect">
            <a:avLst/>
          </a:prstGeom>
          <a:noFill/>
        </p:spPr>
        <p:txBody>
          <a:bodyPr wrap="square" rtlCol="0">
            <a:spAutoFit/>
          </a:bodyPr>
          <a:lstStyle/>
          <a:p>
            <a:pPr algn="ctr"/>
            <a:r>
              <a:rPr lang="es-CO" sz="800"/>
              <a:t>12. Transporte internacional aéreo de pasajeros</a:t>
            </a:r>
          </a:p>
        </p:txBody>
      </p:sp>
      <p:sp>
        <p:nvSpPr>
          <p:cNvPr id="38" name="CuadroTexto 37">
            <a:extLst>
              <a:ext uri="{FF2B5EF4-FFF2-40B4-BE49-F238E27FC236}">
                <a16:creationId xmlns:a16="http://schemas.microsoft.com/office/drawing/2014/main" id="{BFA44372-9150-769A-1EC2-57A98AFACA67}"/>
              </a:ext>
            </a:extLst>
          </p:cNvPr>
          <p:cNvSpPr txBox="1"/>
          <p:nvPr/>
        </p:nvSpPr>
        <p:spPr>
          <a:xfrm>
            <a:off x="4301552" y="4449179"/>
            <a:ext cx="1363853" cy="338554"/>
          </a:xfrm>
          <a:prstGeom prst="rect">
            <a:avLst/>
          </a:prstGeom>
          <a:noFill/>
        </p:spPr>
        <p:txBody>
          <a:bodyPr wrap="square" rtlCol="0">
            <a:spAutoFit/>
          </a:bodyPr>
          <a:lstStyle/>
          <a:p>
            <a:pPr algn="ctr"/>
            <a:r>
              <a:rPr lang="es-CO" sz="800"/>
              <a:t>13. Transporte aéreo nacional de carga</a:t>
            </a:r>
          </a:p>
        </p:txBody>
      </p:sp>
      <p:sp>
        <p:nvSpPr>
          <p:cNvPr id="40" name="CuadroTexto 39">
            <a:extLst>
              <a:ext uri="{FF2B5EF4-FFF2-40B4-BE49-F238E27FC236}">
                <a16:creationId xmlns:a16="http://schemas.microsoft.com/office/drawing/2014/main" id="{6845DCA8-6A46-B746-3AE2-FDACFBCF5F9D}"/>
              </a:ext>
            </a:extLst>
          </p:cNvPr>
          <p:cNvSpPr txBox="1"/>
          <p:nvPr/>
        </p:nvSpPr>
        <p:spPr>
          <a:xfrm>
            <a:off x="5656138" y="4449179"/>
            <a:ext cx="1421455" cy="338554"/>
          </a:xfrm>
          <a:prstGeom prst="rect">
            <a:avLst/>
          </a:prstGeom>
          <a:noFill/>
        </p:spPr>
        <p:txBody>
          <a:bodyPr wrap="square" rtlCol="0">
            <a:spAutoFit/>
          </a:bodyPr>
          <a:lstStyle/>
          <a:p>
            <a:pPr algn="ctr"/>
            <a:r>
              <a:rPr lang="es-CO" sz="800"/>
              <a:t>14. Transporte aéreo internacional de carga</a:t>
            </a:r>
          </a:p>
        </p:txBody>
      </p:sp>
      <p:pic>
        <p:nvPicPr>
          <p:cNvPr id="6" name="Gráfico 5" descr="Hombre contorno">
            <a:extLst>
              <a:ext uri="{FF2B5EF4-FFF2-40B4-BE49-F238E27FC236}">
                <a16:creationId xmlns:a16="http://schemas.microsoft.com/office/drawing/2014/main" id="{07AD030B-B055-E167-FFBB-77C81CC36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1576" y="1494353"/>
            <a:ext cx="540000" cy="540000"/>
          </a:xfrm>
          <a:prstGeom prst="rect">
            <a:avLst/>
          </a:prstGeom>
        </p:spPr>
      </p:pic>
      <p:pic>
        <p:nvPicPr>
          <p:cNvPr id="10" name="Gráfico 9" descr="Tren contorno">
            <a:extLst>
              <a:ext uri="{FF2B5EF4-FFF2-40B4-BE49-F238E27FC236}">
                <a16:creationId xmlns:a16="http://schemas.microsoft.com/office/drawing/2014/main" id="{66D1DA16-37AD-465E-A72A-8FDEBF02F8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1285" y="1493057"/>
            <a:ext cx="540000" cy="540000"/>
          </a:xfrm>
          <a:prstGeom prst="rect">
            <a:avLst/>
          </a:prstGeom>
        </p:spPr>
      </p:pic>
      <p:pic>
        <p:nvPicPr>
          <p:cNvPr id="37" name="Gráfico 36" descr="Carretilla para transporte contorno">
            <a:extLst>
              <a:ext uri="{FF2B5EF4-FFF2-40B4-BE49-F238E27FC236}">
                <a16:creationId xmlns:a16="http://schemas.microsoft.com/office/drawing/2014/main" id="{D3F95976-97B4-3FC8-0833-993210E48D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07635" y="1493070"/>
            <a:ext cx="540000" cy="540000"/>
          </a:xfrm>
          <a:prstGeom prst="rect">
            <a:avLst/>
          </a:prstGeom>
        </p:spPr>
      </p:pic>
      <p:pic>
        <p:nvPicPr>
          <p:cNvPr id="41" name="Gráfico 40" descr="Autobús contorno">
            <a:extLst>
              <a:ext uri="{FF2B5EF4-FFF2-40B4-BE49-F238E27FC236}">
                <a16:creationId xmlns:a16="http://schemas.microsoft.com/office/drawing/2014/main" id="{A52EBF0A-FF5F-05D7-D9C4-11CBB2B858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9418" y="1439330"/>
            <a:ext cx="540000" cy="540000"/>
          </a:xfrm>
          <a:prstGeom prst="rect">
            <a:avLst/>
          </a:prstGeom>
        </p:spPr>
      </p:pic>
      <p:pic>
        <p:nvPicPr>
          <p:cNvPr id="69" name="Gráfico 68" descr="Hombre contorno">
            <a:extLst>
              <a:ext uri="{FF2B5EF4-FFF2-40B4-BE49-F238E27FC236}">
                <a16:creationId xmlns:a16="http://schemas.microsoft.com/office/drawing/2014/main" id="{170940A4-2454-4EC5-795D-7ECBAA2E78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9713" y="1445036"/>
            <a:ext cx="540000" cy="540000"/>
          </a:xfrm>
          <a:prstGeom prst="rect">
            <a:avLst/>
          </a:prstGeom>
        </p:spPr>
      </p:pic>
      <p:pic>
        <p:nvPicPr>
          <p:cNvPr id="72" name="Gráfico 71" descr="Hombre contorno">
            <a:extLst>
              <a:ext uri="{FF2B5EF4-FFF2-40B4-BE49-F238E27FC236}">
                <a16:creationId xmlns:a16="http://schemas.microsoft.com/office/drawing/2014/main" id="{2340D89D-DDE0-9C26-F2BB-6392A15F50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5444" y="1445036"/>
            <a:ext cx="540000" cy="540000"/>
          </a:xfrm>
          <a:prstGeom prst="rect">
            <a:avLst/>
          </a:prstGeom>
        </p:spPr>
      </p:pic>
      <p:pic>
        <p:nvPicPr>
          <p:cNvPr id="73" name="Gráfico 72" descr="Carretilla para transporte contorno">
            <a:extLst>
              <a:ext uri="{FF2B5EF4-FFF2-40B4-BE49-F238E27FC236}">
                <a16:creationId xmlns:a16="http://schemas.microsoft.com/office/drawing/2014/main" id="{02DD7B33-366C-697F-B06E-021EA15623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9442" y="1445036"/>
            <a:ext cx="540000" cy="540000"/>
          </a:xfrm>
          <a:prstGeom prst="rect">
            <a:avLst/>
          </a:prstGeom>
        </p:spPr>
      </p:pic>
      <p:pic>
        <p:nvPicPr>
          <p:cNvPr id="75" name="Gráfico 74" descr="Entrega contorno">
            <a:extLst>
              <a:ext uri="{FF2B5EF4-FFF2-40B4-BE49-F238E27FC236}">
                <a16:creationId xmlns:a16="http://schemas.microsoft.com/office/drawing/2014/main" id="{BB6E5AC1-47E5-9723-EA76-CEFA406DE3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29054" y="1445036"/>
            <a:ext cx="540000" cy="540000"/>
          </a:xfrm>
          <a:prstGeom prst="rect">
            <a:avLst/>
          </a:prstGeom>
        </p:spPr>
      </p:pic>
      <p:pic>
        <p:nvPicPr>
          <p:cNvPr id="81" name="Gráfico 80" descr="Transporte contorno">
            <a:extLst>
              <a:ext uri="{FF2B5EF4-FFF2-40B4-BE49-F238E27FC236}">
                <a16:creationId xmlns:a16="http://schemas.microsoft.com/office/drawing/2014/main" id="{3FA5218E-1F34-3347-6774-765031BF88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38288" y="2731749"/>
            <a:ext cx="540000" cy="540000"/>
          </a:xfrm>
          <a:prstGeom prst="rect">
            <a:avLst/>
          </a:prstGeom>
        </p:spPr>
      </p:pic>
      <p:pic>
        <p:nvPicPr>
          <p:cNvPr id="84" name="Gráfico 83" descr="Crucero contorno">
            <a:extLst>
              <a:ext uri="{FF2B5EF4-FFF2-40B4-BE49-F238E27FC236}">
                <a16:creationId xmlns:a16="http://schemas.microsoft.com/office/drawing/2014/main" id="{77A2A1FF-4D9F-B83C-E535-FDBAE4902A7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00994" y="2741831"/>
            <a:ext cx="540000" cy="540000"/>
          </a:xfrm>
          <a:prstGeom prst="rect">
            <a:avLst/>
          </a:prstGeom>
        </p:spPr>
      </p:pic>
      <p:sp>
        <p:nvSpPr>
          <p:cNvPr id="86" name="3 Título">
            <a:extLst>
              <a:ext uri="{FF2B5EF4-FFF2-40B4-BE49-F238E27FC236}">
                <a16:creationId xmlns:a16="http://schemas.microsoft.com/office/drawing/2014/main" id="{58A5850D-C5E4-4256-0E90-0E955E1D475E}"/>
              </a:ext>
            </a:extLst>
          </p:cNvPr>
          <p:cNvSpPr txBox="1">
            <a:spLocks/>
          </p:cNvSpPr>
          <p:nvPr/>
        </p:nvSpPr>
        <p:spPr>
          <a:xfrm>
            <a:off x="1065091" y="1157107"/>
            <a:ext cx="1985518" cy="250390"/>
          </a:xfrm>
          <a:prstGeom prst="rect">
            <a:avLst/>
          </a:prstGeom>
          <a:ln w="3175">
            <a:noFill/>
          </a:ln>
        </p:spPr>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dirty="0">
                <a:solidFill>
                  <a:srgbClr val="B6004C"/>
                </a:solidFill>
                <a:latin typeface="Segoe UI"/>
                <a:cs typeface="Arial"/>
              </a:rPr>
              <a:t>2 modalidades férreas</a:t>
            </a:r>
          </a:p>
        </p:txBody>
      </p:sp>
      <p:sp>
        <p:nvSpPr>
          <p:cNvPr id="87" name="3 Título">
            <a:extLst>
              <a:ext uri="{FF2B5EF4-FFF2-40B4-BE49-F238E27FC236}">
                <a16:creationId xmlns:a16="http://schemas.microsoft.com/office/drawing/2014/main" id="{7958DA8F-280F-26B3-3630-1BA809526180}"/>
              </a:ext>
            </a:extLst>
          </p:cNvPr>
          <p:cNvSpPr txBox="1">
            <a:spLocks/>
          </p:cNvSpPr>
          <p:nvPr/>
        </p:nvSpPr>
        <p:spPr>
          <a:xfrm>
            <a:off x="4413772" y="1157107"/>
            <a:ext cx="1985518" cy="250390"/>
          </a:xfrm>
          <a:prstGeom prst="rect">
            <a:avLst/>
          </a:prstGeom>
        </p:spPr>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a:solidFill>
                  <a:srgbClr val="B6004C"/>
                </a:solidFill>
                <a:latin typeface="Segoe UI"/>
                <a:cs typeface="Arial"/>
              </a:rPr>
              <a:t>3 modalidades terrestres</a:t>
            </a:r>
          </a:p>
        </p:txBody>
      </p:sp>
      <p:sp>
        <p:nvSpPr>
          <p:cNvPr id="89" name="3 Título">
            <a:extLst>
              <a:ext uri="{FF2B5EF4-FFF2-40B4-BE49-F238E27FC236}">
                <a16:creationId xmlns:a16="http://schemas.microsoft.com/office/drawing/2014/main" id="{68C83E4E-D276-D4E6-39A1-5B423539861F}"/>
              </a:ext>
            </a:extLst>
          </p:cNvPr>
          <p:cNvSpPr txBox="1">
            <a:spLocks/>
          </p:cNvSpPr>
          <p:nvPr/>
        </p:nvSpPr>
        <p:spPr>
          <a:xfrm>
            <a:off x="880564" y="2554335"/>
            <a:ext cx="1587883" cy="250390"/>
          </a:xfrm>
          <a:prstGeom prst="rect">
            <a:avLst/>
          </a:prstGeom>
        </p:spPr>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a:solidFill>
                  <a:srgbClr val="B6004C"/>
                </a:solidFill>
                <a:latin typeface="Segoe UI"/>
                <a:cs typeface="Arial"/>
              </a:rPr>
              <a:t>1 modalidad por tubería</a:t>
            </a:r>
          </a:p>
        </p:txBody>
      </p:sp>
      <p:pic>
        <p:nvPicPr>
          <p:cNvPr id="1026" name="Picture 2" descr="Fuga, Oleoducto O Gasoducto Roto Con Accesorios Y Válvulas. Tubería, Grifo  Negro, Abrir, Cerrar. Chorro De Agua De Dibujos Animados Con Tubería Con  Fugas, Sistema De Plomería. Vector De Grifo Grifo De">
            <a:extLst>
              <a:ext uri="{FF2B5EF4-FFF2-40B4-BE49-F238E27FC236}">
                <a16:creationId xmlns:a16="http://schemas.microsoft.com/office/drawing/2014/main" id="{DD906B12-1770-374F-25EF-0FFF9F888DD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4258" y="2824471"/>
            <a:ext cx="1161176" cy="459710"/>
          </a:xfrm>
          <a:prstGeom prst="rect">
            <a:avLst/>
          </a:prstGeom>
          <a:noFill/>
          <a:extLst>
            <a:ext uri="{909E8E84-426E-40DD-AFC4-6F175D3DCCD1}">
              <a14:hiddenFill xmlns:a14="http://schemas.microsoft.com/office/drawing/2010/main">
                <a:solidFill>
                  <a:srgbClr val="FFFFFF"/>
                </a:solidFill>
              </a14:hiddenFill>
            </a:ext>
          </a:extLst>
        </p:spPr>
      </p:pic>
      <p:sp>
        <p:nvSpPr>
          <p:cNvPr id="91" name="3 Título">
            <a:extLst>
              <a:ext uri="{FF2B5EF4-FFF2-40B4-BE49-F238E27FC236}">
                <a16:creationId xmlns:a16="http://schemas.microsoft.com/office/drawing/2014/main" id="{2FA89CF4-9B03-56C9-3260-D3B615BAB96B}"/>
              </a:ext>
            </a:extLst>
          </p:cNvPr>
          <p:cNvSpPr txBox="1">
            <a:spLocks/>
          </p:cNvSpPr>
          <p:nvPr/>
        </p:nvSpPr>
        <p:spPr>
          <a:xfrm>
            <a:off x="2621392" y="2550031"/>
            <a:ext cx="1985518" cy="250390"/>
          </a:xfrm>
          <a:prstGeom prst="rect">
            <a:avLst/>
          </a:prstGeom>
          <a:ln>
            <a:noFill/>
          </a:ln>
        </p:spPr>
        <p:style>
          <a:lnRef idx="2">
            <a:schemeClr val="dk1"/>
          </a:lnRef>
          <a:fillRef idx="1">
            <a:schemeClr val="lt1"/>
          </a:fillRef>
          <a:effectRef idx="0">
            <a:schemeClr val="dk1"/>
          </a:effectRef>
          <a:fontRef idx="minor">
            <a:schemeClr val="dk1"/>
          </a:fontRef>
        </p:style>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a:solidFill>
                  <a:srgbClr val="B6004C"/>
                </a:solidFill>
                <a:latin typeface="Segoe UI"/>
                <a:cs typeface="Arial"/>
              </a:rPr>
              <a:t>2 modalidades marítimas</a:t>
            </a:r>
          </a:p>
        </p:txBody>
      </p:sp>
      <p:pic>
        <p:nvPicPr>
          <p:cNvPr id="93" name="Gráfico 92" descr="Onda contorno">
            <a:extLst>
              <a:ext uri="{FF2B5EF4-FFF2-40B4-BE49-F238E27FC236}">
                <a16:creationId xmlns:a16="http://schemas.microsoft.com/office/drawing/2014/main" id="{17E869FA-50E7-8A73-243D-3685DBBE65D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469641" y="2743592"/>
            <a:ext cx="540000" cy="540000"/>
          </a:xfrm>
          <a:prstGeom prst="rect">
            <a:avLst/>
          </a:prstGeom>
        </p:spPr>
      </p:pic>
      <p:sp>
        <p:nvSpPr>
          <p:cNvPr id="95" name="Rectángulo 94">
            <a:extLst>
              <a:ext uri="{FF2B5EF4-FFF2-40B4-BE49-F238E27FC236}">
                <a16:creationId xmlns:a16="http://schemas.microsoft.com/office/drawing/2014/main" id="{71363F53-81D6-755E-332C-B52D1F406CC2}"/>
              </a:ext>
            </a:extLst>
          </p:cNvPr>
          <p:cNvSpPr/>
          <p:nvPr/>
        </p:nvSpPr>
        <p:spPr>
          <a:xfrm>
            <a:off x="4865950" y="2525445"/>
            <a:ext cx="2236689" cy="1141314"/>
          </a:xfrm>
          <a:prstGeom prst="rect">
            <a:avLst/>
          </a:prstGeom>
          <a:ln w="3175">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96" name="CuadroTexto 95">
            <a:extLst>
              <a:ext uri="{FF2B5EF4-FFF2-40B4-BE49-F238E27FC236}">
                <a16:creationId xmlns:a16="http://schemas.microsoft.com/office/drawing/2014/main" id="{F05B588E-B8DC-0B20-BF77-FB88B50B22EB}"/>
              </a:ext>
            </a:extLst>
          </p:cNvPr>
          <p:cNvSpPr txBox="1"/>
          <p:nvPr/>
        </p:nvSpPr>
        <p:spPr>
          <a:xfrm>
            <a:off x="4863913" y="3279133"/>
            <a:ext cx="1189627" cy="338554"/>
          </a:xfrm>
          <a:prstGeom prst="rect">
            <a:avLst/>
          </a:prstGeom>
          <a:noFill/>
        </p:spPr>
        <p:txBody>
          <a:bodyPr wrap="square" rtlCol="0">
            <a:spAutoFit/>
          </a:bodyPr>
          <a:lstStyle/>
          <a:p>
            <a:pPr algn="ctr"/>
            <a:r>
              <a:rPr lang="es-CO" sz="800"/>
              <a:t>9. Transporte fluvial de pasajeros</a:t>
            </a:r>
          </a:p>
        </p:txBody>
      </p:sp>
      <p:sp>
        <p:nvSpPr>
          <p:cNvPr id="97" name="CuadroTexto 96">
            <a:extLst>
              <a:ext uri="{FF2B5EF4-FFF2-40B4-BE49-F238E27FC236}">
                <a16:creationId xmlns:a16="http://schemas.microsoft.com/office/drawing/2014/main" id="{6C355812-C471-4F03-C4F1-6BA0BE8B8F0C}"/>
              </a:ext>
            </a:extLst>
          </p:cNvPr>
          <p:cNvSpPr txBox="1"/>
          <p:nvPr/>
        </p:nvSpPr>
        <p:spPr>
          <a:xfrm>
            <a:off x="6093397" y="3261961"/>
            <a:ext cx="1009242" cy="338554"/>
          </a:xfrm>
          <a:prstGeom prst="rect">
            <a:avLst/>
          </a:prstGeom>
          <a:noFill/>
        </p:spPr>
        <p:txBody>
          <a:bodyPr wrap="square" rtlCol="0">
            <a:spAutoFit/>
          </a:bodyPr>
          <a:lstStyle/>
          <a:p>
            <a:pPr algn="ctr"/>
            <a:r>
              <a:rPr lang="es-CO" sz="800"/>
              <a:t>10. Transporte </a:t>
            </a:r>
            <a:r>
              <a:rPr lang="es-ES" sz="800"/>
              <a:t>fluvial de carga</a:t>
            </a:r>
            <a:endParaRPr lang="es-CO" sz="800"/>
          </a:p>
        </p:txBody>
      </p:sp>
      <p:pic>
        <p:nvPicPr>
          <p:cNvPr id="98" name="Gráfico 97" descr="Transporte contorno">
            <a:extLst>
              <a:ext uri="{FF2B5EF4-FFF2-40B4-BE49-F238E27FC236}">
                <a16:creationId xmlns:a16="http://schemas.microsoft.com/office/drawing/2014/main" id="{183AC251-6B70-4A40-D491-3AA5A54120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15415" y="2731749"/>
            <a:ext cx="540000" cy="540000"/>
          </a:xfrm>
          <a:prstGeom prst="rect">
            <a:avLst/>
          </a:prstGeom>
        </p:spPr>
      </p:pic>
      <p:sp>
        <p:nvSpPr>
          <p:cNvPr id="100" name="3 Título">
            <a:extLst>
              <a:ext uri="{FF2B5EF4-FFF2-40B4-BE49-F238E27FC236}">
                <a16:creationId xmlns:a16="http://schemas.microsoft.com/office/drawing/2014/main" id="{2F90C5BA-BE5A-5A73-C557-44201B5743C0}"/>
              </a:ext>
            </a:extLst>
          </p:cNvPr>
          <p:cNvSpPr txBox="1">
            <a:spLocks/>
          </p:cNvSpPr>
          <p:nvPr/>
        </p:nvSpPr>
        <p:spPr>
          <a:xfrm>
            <a:off x="4897258" y="2550031"/>
            <a:ext cx="1985518" cy="250390"/>
          </a:xfrm>
          <a:prstGeom prst="rect">
            <a:avLst/>
          </a:prstGeom>
        </p:spPr>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a:solidFill>
                  <a:srgbClr val="B6004C"/>
                </a:solidFill>
                <a:latin typeface="Segoe UI"/>
                <a:cs typeface="Arial"/>
              </a:rPr>
              <a:t>2 modalidades fluviales</a:t>
            </a:r>
          </a:p>
        </p:txBody>
      </p:sp>
      <p:pic>
        <p:nvPicPr>
          <p:cNvPr id="103" name="Gráfico 102" descr="Canoa contorno">
            <a:extLst>
              <a:ext uri="{FF2B5EF4-FFF2-40B4-BE49-F238E27FC236}">
                <a16:creationId xmlns:a16="http://schemas.microsoft.com/office/drawing/2014/main" id="{9F56D112-B5BC-A5B0-1285-B6BC5840C23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147530" y="2765769"/>
            <a:ext cx="540000" cy="540000"/>
          </a:xfrm>
          <a:prstGeom prst="rect">
            <a:avLst/>
          </a:prstGeom>
        </p:spPr>
      </p:pic>
      <p:pic>
        <p:nvPicPr>
          <p:cNvPr id="105" name="Gráfico 104" descr="Despegar contorno">
            <a:extLst>
              <a:ext uri="{FF2B5EF4-FFF2-40B4-BE49-F238E27FC236}">
                <a16:creationId xmlns:a16="http://schemas.microsoft.com/office/drawing/2014/main" id="{08D473B0-6313-80B8-1CA0-FED9FBEEDA5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708428" y="3978929"/>
            <a:ext cx="540000" cy="540000"/>
          </a:xfrm>
          <a:prstGeom prst="rect">
            <a:avLst/>
          </a:prstGeom>
        </p:spPr>
      </p:pic>
      <p:pic>
        <p:nvPicPr>
          <p:cNvPr id="106" name="Gráfico 105" descr="Hombre contorno">
            <a:extLst>
              <a:ext uri="{FF2B5EF4-FFF2-40B4-BE49-F238E27FC236}">
                <a16:creationId xmlns:a16="http://schemas.microsoft.com/office/drawing/2014/main" id="{8E721154-6D8C-A2D0-BA72-E52A0DF514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9467" y="3903970"/>
            <a:ext cx="540000" cy="540000"/>
          </a:xfrm>
          <a:prstGeom prst="rect">
            <a:avLst/>
          </a:prstGeom>
        </p:spPr>
      </p:pic>
      <p:pic>
        <p:nvPicPr>
          <p:cNvPr id="107" name="Gráfico 106" descr="Carretilla para transporte contorno">
            <a:extLst>
              <a:ext uri="{FF2B5EF4-FFF2-40B4-BE49-F238E27FC236}">
                <a16:creationId xmlns:a16="http://schemas.microsoft.com/office/drawing/2014/main" id="{41DAA084-A07F-48AC-79CB-07A4E5BC14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86138" y="3903970"/>
            <a:ext cx="540000" cy="540000"/>
          </a:xfrm>
          <a:prstGeom prst="rect">
            <a:avLst/>
          </a:prstGeom>
        </p:spPr>
      </p:pic>
      <p:pic>
        <p:nvPicPr>
          <p:cNvPr id="109" name="Gráfico 108" descr="Globo terráqueo: América con relleno sólido">
            <a:extLst>
              <a:ext uri="{FF2B5EF4-FFF2-40B4-BE49-F238E27FC236}">
                <a16:creationId xmlns:a16="http://schemas.microsoft.com/office/drawing/2014/main" id="{607DF23C-D20C-B700-D975-161D67FED56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774635" y="3993970"/>
            <a:ext cx="360000" cy="360000"/>
          </a:xfrm>
          <a:prstGeom prst="rect">
            <a:avLst/>
          </a:prstGeom>
        </p:spPr>
      </p:pic>
      <p:pic>
        <p:nvPicPr>
          <p:cNvPr id="110" name="Gráfico 109" descr="Globo terráqueo: América con relleno sólido">
            <a:extLst>
              <a:ext uri="{FF2B5EF4-FFF2-40B4-BE49-F238E27FC236}">
                <a16:creationId xmlns:a16="http://schemas.microsoft.com/office/drawing/2014/main" id="{23EF5570-2CC6-1010-1543-5F0B3FBB42A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186865" y="3998203"/>
            <a:ext cx="360000" cy="360000"/>
          </a:xfrm>
          <a:prstGeom prst="rect">
            <a:avLst/>
          </a:prstGeom>
        </p:spPr>
      </p:pic>
      <p:pic>
        <p:nvPicPr>
          <p:cNvPr id="1028" name="Picture 4" descr="Croquis del mapa de Colombia | Social Hizo">
            <a:extLst>
              <a:ext uri="{FF2B5EF4-FFF2-40B4-BE49-F238E27FC236}">
                <a16:creationId xmlns:a16="http://schemas.microsoft.com/office/drawing/2014/main" id="{8F0FE97A-9064-3CFD-13DB-0231B4C4C5D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16689" y="3893267"/>
            <a:ext cx="38717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descr="Croquis del mapa de Colombia | Social Hizo">
            <a:extLst>
              <a:ext uri="{FF2B5EF4-FFF2-40B4-BE49-F238E27FC236}">
                <a16:creationId xmlns:a16="http://schemas.microsoft.com/office/drawing/2014/main" id="{5A383AD2-38AA-DFCC-F21E-6AEAFD17CDE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68418" y="3903970"/>
            <a:ext cx="387170" cy="540000"/>
          </a:xfrm>
          <a:prstGeom prst="rect">
            <a:avLst/>
          </a:prstGeom>
          <a:noFill/>
          <a:extLst>
            <a:ext uri="{909E8E84-426E-40DD-AFC4-6F175D3DCCD1}">
              <a14:hiddenFill xmlns:a14="http://schemas.microsoft.com/office/drawing/2010/main">
                <a:solidFill>
                  <a:srgbClr val="FFFFFF"/>
                </a:solidFill>
              </a14:hiddenFill>
            </a:ext>
          </a:extLst>
        </p:spPr>
      </p:pic>
      <p:sp>
        <p:nvSpPr>
          <p:cNvPr id="113" name="3 Título">
            <a:extLst>
              <a:ext uri="{FF2B5EF4-FFF2-40B4-BE49-F238E27FC236}">
                <a16:creationId xmlns:a16="http://schemas.microsoft.com/office/drawing/2014/main" id="{74D26BE7-05D4-1BF7-C9A2-F3EC700EF5D8}"/>
              </a:ext>
            </a:extLst>
          </p:cNvPr>
          <p:cNvSpPr txBox="1">
            <a:spLocks/>
          </p:cNvSpPr>
          <p:nvPr/>
        </p:nvSpPr>
        <p:spPr>
          <a:xfrm>
            <a:off x="2761701" y="3764336"/>
            <a:ext cx="1985518" cy="250390"/>
          </a:xfrm>
          <a:prstGeom prst="rect">
            <a:avLst/>
          </a:prstGeom>
        </p:spPr>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a:solidFill>
                  <a:srgbClr val="B6004C"/>
                </a:solidFill>
                <a:latin typeface="Segoe UI"/>
                <a:cs typeface="Arial"/>
              </a:rPr>
              <a:t>4 modalidades aéreas</a:t>
            </a:r>
          </a:p>
        </p:txBody>
      </p:sp>
      <p:sp>
        <p:nvSpPr>
          <p:cNvPr id="115" name="Rectángulo 1">
            <a:extLst>
              <a:ext uri="{FF2B5EF4-FFF2-40B4-BE49-F238E27FC236}">
                <a16:creationId xmlns:a16="http://schemas.microsoft.com/office/drawing/2014/main" id="{7DE89EA6-B6F5-9761-53D3-AB1C9AA0A98B}"/>
              </a:ext>
            </a:extLst>
          </p:cNvPr>
          <p:cNvSpPr/>
          <p:nvPr/>
        </p:nvSpPr>
        <p:spPr>
          <a:xfrm>
            <a:off x="7163862" y="835425"/>
            <a:ext cx="1890440" cy="4058452"/>
          </a:xfrm>
          <a:prstGeom prst="rect">
            <a:avLst/>
          </a:prstGeom>
          <a:ln w="9525">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sz="700"/>
          </a:p>
        </p:txBody>
      </p:sp>
      <p:sp>
        <p:nvSpPr>
          <p:cNvPr id="116" name="3 Título">
            <a:extLst>
              <a:ext uri="{FF2B5EF4-FFF2-40B4-BE49-F238E27FC236}">
                <a16:creationId xmlns:a16="http://schemas.microsoft.com/office/drawing/2014/main" id="{F1B2CA9B-1235-95DB-26F8-A01785EEC43B}"/>
              </a:ext>
            </a:extLst>
          </p:cNvPr>
          <p:cNvSpPr txBox="1">
            <a:spLocks/>
          </p:cNvSpPr>
          <p:nvPr/>
        </p:nvSpPr>
        <p:spPr>
          <a:xfrm>
            <a:off x="7250402" y="919406"/>
            <a:ext cx="1702202" cy="260524"/>
          </a:xfrm>
          <a:prstGeom prst="rect">
            <a:avLst/>
          </a:prstGeom>
          <a:noFill/>
        </p:spPr>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dirty="0">
                <a:solidFill>
                  <a:srgbClr val="8D143D"/>
                </a:solidFill>
                <a:latin typeface="Segoe UI"/>
                <a:cs typeface="Arial"/>
              </a:rPr>
              <a:t>Se excluyen</a:t>
            </a:r>
          </a:p>
        </p:txBody>
      </p:sp>
      <p:sp>
        <p:nvSpPr>
          <p:cNvPr id="117" name="CuadroTexto 12">
            <a:extLst>
              <a:ext uri="{FF2B5EF4-FFF2-40B4-BE49-F238E27FC236}">
                <a16:creationId xmlns:a16="http://schemas.microsoft.com/office/drawing/2014/main" id="{351EE56E-BDF8-79E3-87F4-DB9CBCB04774}"/>
              </a:ext>
            </a:extLst>
          </p:cNvPr>
          <p:cNvSpPr txBox="1"/>
          <p:nvPr/>
        </p:nvSpPr>
        <p:spPr>
          <a:xfrm>
            <a:off x="7216270" y="1234707"/>
            <a:ext cx="1767752" cy="3616375"/>
          </a:xfrm>
          <a:prstGeom prst="rect">
            <a:avLst/>
          </a:prstGeom>
          <a:noFill/>
          <a:ln>
            <a:noFill/>
          </a:ln>
        </p:spPr>
        <p:txBody>
          <a:bodyPr wrap="square" rtlCol="0">
            <a:spAutoFit/>
          </a:bodyPr>
          <a:lstStyle/>
          <a:p>
            <a:r>
              <a:rPr lang="es-ES" sz="900" dirty="0">
                <a:latin typeface="Segoe UI" panose="020B0502040204020203" pitchFamily="34" charset="0"/>
                <a:cs typeface="Segoe UI" panose="020B0502040204020203" pitchFamily="34" charset="0"/>
              </a:rPr>
              <a:t>Las unidades económicas que prestan servicios de transporte y </a:t>
            </a:r>
            <a:r>
              <a:rPr lang="es-ES" sz="900" b="1" dirty="0">
                <a:latin typeface="Segoe UI" panose="020B0502040204020203" pitchFamily="34" charset="0"/>
                <a:cs typeface="Segoe UI" panose="020B0502040204020203" pitchFamily="34" charset="0"/>
              </a:rPr>
              <a:t>NO </a:t>
            </a:r>
            <a:r>
              <a:rPr lang="es-ES" sz="900" dirty="0">
                <a:latin typeface="Segoe UI" panose="020B0502040204020203" pitchFamily="34" charset="0"/>
                <a:cs typeface="Segoe UI" panose="020B0502040204020203" pitchFamily="34" charset="0"/>
              </a:rPr>
              <a:t>tienen una sede en un establecimiento fijo, semifijo o vivienda con actividad económica visible, como los conductores independientes de:</a:t>
            </a:r>
          </a:p>
          <a:p>
            <a:endParaRPr lang="es-ES" sz="900" dirty="0">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s-ES" sz="900" dirty="0">
                <a:latin typeface="Segoe UI" panose="020B0502040204020203" pitchFamily="34" charset="0"/>
                <a:cs typeface="Segoe UI" panose="020B0502040204020203" pitchFamily="34" charset="0"/>
              </a:rPr>
              <a:t>Taxis</a:t>
            </a:r>
          </a:p>
          <a:p>
            <a:pPr marL="171450" indent="-171450">
              <a:buFont typeface="Arial" panose="020B0604020202020204" pitchFamily="34" charset="0"/>
              <a:buChar char="•"/>
            </a:pPr>
            <a:r>
              <a:rPr lang="es-ES" sz="900" dirty="0">
                <a:latin typeface="Segoe UI" panose="020B0502040204020203" pitchFamily="34" charset="0"/>
                <a:cs typeface="Segoe UI" panose="020B0502040204020203" pitchFamily="34" charset="0"/>
              </a:rPr>
              <a:t>Bicitaxis</a:t>
            </a:r>
          </a:p>
          <a:p>
            <a:pPr marL="171450" indent="-171450">
              <a:buFont typeface="Arial" panose="020B0604020202020204" pitchFamily="34" charset="0"/>
              <a:buChar char="•"/>
            </a:pPr>
            <a:r>
              <a:rPr lang="es-ES" sz="900" dirty="0">
                <a:latin typeface="Segoe UI" panose="020B0502040204020203" pitchFamily="34" charset="0"/>
                <a:cs typeface="Segoe UI" panose="020B0502040204020203" pitchFamily="34" charset="0"/>
              </a:rPr>
              <a:t>Mototaxis</a:t>
            </a:r>
          </a:p>
          <a:p>
            <a:pPr marL="171450" indent="-171450">
              <a:buFont typeface="Arial" panose="020B0604020202020204" pitchFamily="34" charset="0"/>
              <a:buChar char="•"/>
            </a:pPr>
            <a:r>
              <a:rPr lang="es-ES" sz="900" dirty="0">
                <a:latin typeface="Segoe UI" panose="020B0502040204020203" pitchFamily="34" charset="0"/>
                <a:cs typeface="Segoe UI" panose="020B0502040204020203" pitchFamily="34" charset="0"/>
              </a:rPr>
              <a:t>Plataformas</a:t>
            </a:r>
          </a:p>
          <a:p>
            <a:pPr marL="171450" indent="-171450">
              <a:buFont typeface="Arial" panose="020B0604020202020204" pitchFamily="34" charset="0"/>
              <a:buChar char="•"/>
            </a:pPr>
            <a:r>
              <a:rPr lang="es-ES" sz="900" dirty="0">
                <a:latin typeface="Segoe UI" panose="020B0502040204020203" pitchFamily="34" charset="0"/>
                <a:cs typeface="Segoe UI" panose="020B0502040204020203" pitchFamily="34" charset="0"/>
              </a:rPr>
              <a:t>Camiones de acarreos</a:t>
            </a:r>
          </a:p>
          <a:p>
            <a:pPr marL="171450" indent="-171450">
              <a:buFont typeface="Arial" panose="020B0604020202020204" pitchFamily="34" charset="0"/>
              <a:buChar char="•"/>
            </a:pPr>
            <a:r>
              <a:rPr lang="es-ES" sz="900" dirty="0">
                <a:latin typeface="Segoe UI" panose="020B0502040204020203" pitchFamily="34" charset="0"/>
                <a:cs typeface="Segoe UI" panose="020B0502040204020203" pitchFamily="34" charset="0"/>
              </a:rPr>
              <a:t>Camiones de carga intermunicipal</a:t>
            </a:r>
          </a:p>
          <a:p>
            <a:endParaRPr lang="es-ES" sz="900" dirty="0">
              <a:latin typeface="Segoe UI" panose="020B0502040204020203" pitchFamily="34" charset="0"/>
              <a:cs typeface="Segoe UI" panose="020B0502040204020203" pitchFamily="34" charset="0"/>
            </a:endParaRPr>
          </a:p>
          <a:p>
            <a:endParaRPr lang="es-ES" sz="900" dirty="0">
              <a:latin typeface="Segoe UI" panose="020B0502040204020203" pitchFamily="34" charset="0"/>
              <a:cs typeface="Segoe UI" panose="020B0502040204020203" pitchFamily="34" charset="0"/>
            </a:endParaRPr>
          </a:p>
          <a:p>
            <a:endParaRPr lang="es-ES" sz="900" dirty="0">
              <a:latin typeface="Segoe UI" panose="020B0502040204020203" pitchFamily="34" charset="0"/>
              <a:cs typeface="Segoe UI" panose="020B0502040204020203" pitchFamily="34" charset="0"/>
            </a:endParaRPr>
          </a:p>
          <a:p>
            <a:endParaRPr lang="es-ES" sz="900" dirty="0">
              <a:latin typeface="Segoe UI" panose="020B0502040204020203" pitchFamily="34" charset="0"/>
              <a:cs typeface="Segoe UI" panose="020B0502040204020203" pitchFamily="34" charset="0"/>
            </a:endParaRPr>
          </a:p>
          <a:p>
            <a:endParaRPr lang="es-ES" sz="900" dirty="0">
              <a:latin typeface="Segoe UI" panose="020B0502040204020203" pitchFamily="34" charset="0"/>
              <a:cs typeface="Segoe UI" panose="020B0502040204020203" pitchFamily="34" charset="0"/>
            </a:endParaRPr>
          </a:p>
          <a:p>
            <a:pPr algn="just"/>
            <a:r>
              <a:rPr lang="es-ES" sz="1000" b="1" dirty="0">
                <a:latin typeface="Segoe UI" panose="020B0502040204020203" pitchFamily="34" charset="0"/>
                <a:cs typeface="Segoe UI" panose="020B0502040204020203" pitchFamily="34" charset="0"/>
              </a:rPr>
              <a:t>Nota: </a:t>
            </a:r>
            <a:r>
              <a:rPr lang="es-ES" sz="1000" i="1" dirty="0">
                <a:latin typeface="Segoe UI" panose="020B0502040204020203" pitchFamily="34" charset="0"/>
                <a:cs typeface="Segoe UI" panose="020B0502040204020203" pitchFamily="34" charset="0"/>
              </a:rPr>
              <a:t>Estas unidades se miden a través de la Encuesta de Micronegocios – EMICRON.</a:t>
            </a:r>
            <a:endParaRPr lang="es-CO" sz="1000" dirty="0">
              <a:latin typeface="Segoe UI" panose="020B0502040204020203" pitchFamily="34" charset="0"/>
              <a:cs typeface="Segoe UI" panose="020B0502040204020203" pitchFamily="34" charset="0"/>
            </a:endParaRPr>
          </a:p>
        </p:txBody>
      </p:sp>
      <p:sp>
        <p:nvSpPr>
          <p:cNvPr id="57" name="object 898">
            <a:extLst>
              <a:ext uri="{FF2B5EF4-FFF2-40B4-BE49-F238E27FC236}">
                <a16:creationId xmlns:a16="http://schemas.microsoft.com/office/drawing/2014/main" id="{0E6F9C5B-5003-4A5B-90CA-709ED2725FC9}"/>
              </a:ext>
            </a:extLst>
          </p:cNvPr>
          <p:cNvSpPr txBox="1"/>
          <p:nvPr/>
        </p:nvSpPr>
        <p:spPr>
          <a:xfrm>
            <a:off x="767304" y="197390"/>
            <a:ext cx="8136953" cy="430887"/>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Censo Económico Nacional Urbano</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Alcance Temático – Sector Transporte</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58" name="Conector recto 57">
            <a:extLst>
              <a:ext uri="{FF2B5EF4-FFF2-40B4-BE49-F238E27FC236}">
                <a16:creationId xmlns:a16="http://schemas.microsoft.com/office/drawing/2014/main" id="{8F8DDB6F-9B28-4C7E-B240-50472F3483C8}"/>
              </a:ext>
            </a:extLst>
          </p:cNvPr>
          <p:cNvCxnSpPr>
            <a:cxnSpLocks/>
          </p:cNvCxnSpPr>
          <p:nvPr/>
        </p:nvCxnSpPr>
        <p:spPr>
          <a:xfrm flipH="1">
            <a:off x="767304" y="696293"/>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5221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A0FEBB41-4101-0C40-83CE-891EC589C996}"/>
              </a:ext>
            </a:extLst>
          </p:cNvPr>
          <p:cNvCxnSpPr>
            <a:cxnSpLocks/>
          </p:cNvCxnSpPr>
          <p:nvPr/>
        </p:nvCxnSpPr>
        <p:spPr>
          <a:xfrm flipH="1">
            <a:off x="5251076" y="2803808"/>
            <a:ext cx="3579972"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339E7E83-4624-6265-6EB0-8FD8E241AC87}"/>
              </a:ext>
            </a:extLst>
          </p:cNvPr>
          <p:cNvSpPr txBox="1"/>
          <p:nvPr/>
        </p:nvSpPr>
        <p:spPr>
          <a:xfrm>
            <a:off x="4901658" y="3063440"/>
            <a:ext cx="4020829"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Resultados octubre 2023</a:t>
            </a:r>
            <a:endParaRPr kumimoji="0" lang="es-ES" sz="4000" b="1"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sp>
        <p:nvSpPr>
          <p:cNvPr id="7" name="CuadroTexto 6">
            <a:extLst>
              <a:ext uri="{FF2B5EF4-FFF2-40B4-BE49-F238E27FC236}">
                <a16:creationId xmlns:a16="http://schemas.microsoft.com/office/drawing/2014/main" id="{FC103E1E-684F-2255-A25C-2463921D1FE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
        <p:nvSpPr>
          <p:cNvPr id="3" name="object 553">
            <a:extLst>
              <a:ext uri="{FF2B5EF4-FFF2-40B4-BE49-F238E27FC236}">
                <a16:creationId xmlns:a16="http://schemas.microsoft.com/office/drawing/2014/main" id="{64168B22-10AD-1B0E-B32F-373CD319E306}"/>
              </a:ext>
            </a:extLst>
          </p:cNvPr>
          <p:cNvSpPr txBox="1">
            <a:spLocks/>
          </p:cNvSpPr>
          <p:nvPr/>
        </p:nvSpPr>
        <p:spPr>
          <a:xfrm>
            <a:off x="4039565" y="1486815"/>
            <a:ext cx="4737951" cy="877804"/>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ES" sz="2800" b="1" dirty="0">
                <a:solidFill>
                  <a:srgbClr val="B6004C"/>
                </a:solidFill>
                <a:latin typeface="+mj-lt"/>
              </a:rPr>
              <a:t>Índice de precios al consumidor</a:t>
            </a:r>
          </a:p>
        </p:txBody>
      </p:sp>
    </p:spTree>
    <p:extLst>
      <p:ext uri="{BB962C8B-B14F-4D97-AF65-F5344CB8AC3E}">
        <p14:creationId xmlns:p14="http://schemas.microsoft.com/office/powerpoint/2010/main" val="384489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8D51C6E5-3D6D-4D5B-BC2E-E898611BEB87}"/>
              </a:ext>
            </a:extLst>
          </p:cNvPr>
          <p:cNvGraphicFramePr>
            <a:graphicFrameLocks noGrp="1"/>
          </p:cNvGraphicFramePr>
          <p:nvPr>
            <p:extLst>
              <p:ext uri="{D42A27DB-BD31-4B8C-83A1-F6EECF244321}">
                <p14:modId xmlns:p14="http://schemas.microsoft.com/office/powerpoint/2010/main" val="2250726226"/>
              </p:ext>
            </p:extLst>
          </p:nvPr>
        </p:nvGraphicFramePr>
        <p:xfrm>
          <a:off x="767304" y="1670921"/>
          <a:ext cx="7996408" cy="1598233"/>
        </p:xfrm>
        <a:graphic>
          <a:graphicData uri="http://schemas.openxmlformats.org/drawingml/2006/table">
            <a:tbl>
              <a:tblPr/>
              <a:tblGrid>
                <a:gridCol w="1142344">
                  <a:extLst>
                    <a:ext uri="{9D8B030D-6E8A-4147-A177-3AD203B41FA5}">
                      <a16:colId xmlns:a16="http://schemas.microsoft.com/office/drawing/2014/main" val="1552251762"/>
                    </a:ext>
                  </a:extLst>
                </a:gridCol>
                <a:gridCol w="1142344">
                  <a:extLst>
                    <a:ext uri="{9D8B030D-6E8A-4147-A177-3AD203B41FA5}">
                      <a16:colId xmlns:a16="http://schemas.microsoft.com/office/drawing/2014/main" val="2104631504"/>
                    </a:ext>
                  </a:extLst>
                </a:gridCol>
                <a:gridCol w="1142344">
                  <a:extLst>
                    <a:ext uri="{9D8B030D-6E8A-4147-A177-3AD203B41FA5}">
                      <a16:colId xmlns:a16="http://schemas.microsoft.com/office/drawing/2014/main" val="324343349"/>
                    </a:ext>
                  </a:extLst>
                </a:gridCol>
                <a:gridCol w="1142344">
                  <a:extLst>
                    <a:ext uri="{9D8B030D-6E8A-4147-A177-3AD203B41FA5}">
                      <a16:colId xmlns:a16="http://schemas.microsoft.com/office/drawing/2014/main" val="2858347415"/>
                    </a:ext>
                  </a:extLst>
                </a:gridCol>
                <a:gridCol w="1142344">
                  <a:extLst>
                    <a:ext uri="{9D8B030D-6E8A-4147-A177-3AD203B41FA5}">
                      <a16:colId xmlns:a16="http://schemas.microsoft.com/office/drawing/2014/main" val="2631922717"/>
                    </a:ext>
                  </a:extLst>
                </a:gridCol>
                <a:gridCol w="1142344">
                  <a:extLst>
                    <a:ext uri="{9D8B030D-6E8A-4147-A177-3AD203B41FA5}">
                      <a16:colId xmlns:a16="http://schemas.microsoft.com/office/drawing/2014/main" val="3819837476"/>
                    </a:ext>
                  </a:extLst>
                </a:gridCol>
                <a:gridCol w="1142344">
                  <a:extLst>
                    <a:ext uri="{9D8B030D-6E8A-4147-A177-3AD203B41FA5}">
                      <a16:colId xmlns:a16="http://schemas.microsoft.com/office/drawing/2014/main" val="647994809"/>
                    </a:ext>
                  </a:extLst>
                </a:gridCol>
              </a:tblGrid>
              <a:tr h="171141">
                <a:tc rowSpan="3">
                  <a:txBody>
                    <a:bodyPr/>
                    <a:lstStyle/>
                    <a:p>
                      <a:pPr algn="ctr" rtl="0" fontAlgn="ctr"/>
                      <a:r>
                        <a:rPr lang="es-CO" sz="1400" b="1" i="0" u="none" strike="noStrike" dirty="0">
                          <a:solidFill>
                            <a:srgbClr val="FFFFFF"/>
                          </a:solidFill>
                          <a:effectLst/>
                          <a:latin typeface="Segoe UI" panose="020B0502040204020203" pitchFamily="34" charset="0"/>
                        </a:rPr>
                        <a:t> IPC</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A7B"/>
                    </a:solidFill>
                  </a:tcPr>
                </a:tc>
                <a:tc gridSpan="6">
                  <a:txBody>
                    <a:bodyPr/>
                    <a:lstStyle/>
                    <a:p>
                      <a:pPr algn="ctr" fontAlgn="ctr"/>
                      <a:r>
                        <a:rPr lang="es-CO" sz="1700" b="1" i="0" u="none" strike="noStrike">
                          <a:solidFill>
                            <a:srgbClr val="000000"/>
                          </a:solidFill>
                          <a:effectLst/>
                          <a:latin typeface="Segoe UI" panose="020B0502040204020203" pitchFamily="34" charset="0"/>
                        </a:rPr>
                        <a:t>Octubre</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97037308"/>
                  </a:ext>
                </a:extLst>
              </a:tr>
              <a:tr h="442935">
                <a:tc vMerge="1">
                  <a:txBody>
                    <a:bodyPr/>
                    <a:lstStyle/>
                    <a:p>
                      <a:endParaRPr lang="es-CO"/>
                    </a:p>
                  </a:txBody>
                  <a:tcPr/>
                </a:tc>
                <a:tc gridSpan="2">
                  <a:txBody>
                    <a:bodyPr/>
                    <a:lstStyle/>
                    <a:p>
                      <a:pPr algn="ctr" rtl="0" fontAlgn="ctr"/>
                      <a:r>
                        <a:rPr lang="es-CO" sz="1200" b="1" i="0" u="none" strike="noStrike">
                          <a:solidFill>
                            <a:srgbClr val="000000"/>
                          </a:solidFill>
                          <a:effectLst/>
                          <a:latin typeface="Segoe UI" panose="020B0502040204020203" pitchFamily="34" charset="0"/>
                        </a:rPr>
                        <a:t>Variación Mensual</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1DA"/>
                    </a:solidFill>
                  </a:tcPr>
                </a:tc>
                <a:tc hMerge="1">
                  <a:txBody>
                    <a:bodyPr/>
                    <a:lstStyle/>
                    <a:p>
                      <a:endParaRPr lang="es-CO"/>
                    </a:p>
                  </a:txBody>
                  <a:tcPr/>
                </a:tc>
                <a:tc gridSpan="2">
                  <a:txBody>
                    <a:bodyPr/>
                    <a:lstStyle/>
                    <a:p>
                      <a:pPr algn="ctr" rtl="0" fontAlgn="ctr"/>
                      <a:r>
                        <a:rPr lang="es-CO" sz="1200" b="1" i="0" u="none" strike="noStrike">
                          <a:solidFill>
                            <a:srgbClr val="000000"/>
                          </a:solidFill>
                          <a:effectLst/>
                          <a:latin typeface="Segoe UI" panose="020B0502040204020203" pitchFamily="34" charset="0"/>
                        </a:rPr>
                        <a:t>Variación Año corrido</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1DA"/>
                    </a:solidFill>
                  </a:tcPr>
                </a:tc>
                <a:tc hMerge="1">
                  <a:txBody>
                    <a:bodyPr/>
                    <a:lstStyle/>
                    <a:p>
                      <a:endParaRPr lang="es-CO"/>
                    </a:p>
                  </a:txBody>
                  <a:tcPr/>
                </a:tc>
                <a:tc gridSpan="2">
                  <a:txBody>
                    <a:bodyPr/>
                    <a:lstStyle/>
                    <a:p>
                      <a:pPr algn="ctr" rtl="0" fontAlgn="ctr"/>
                      <a:r>
                        <a:rPr lang="es-CO" sz="1200" b="1" i="0" u="none" strike="noStrike">
                          <a:solidFill>
                            <a:srgbClr val="000000"/>
                          </a:solidFill>
                          <a:effectLst/>
                          <a:latin typeface="Segoe UI" panose="020B0502040204020203" pitchFamily="34" charset="0"/>
                        </a:rPr>
                        <a:t>Variación Anual</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1DA"/>
                    </a:solidFill>
                  </a:tcPr>
                </a:tc>
                <a:tc hMerge="1">
                  <a:txBody>
                    <a:bodyPr/>
                    <a:lstStyle/>
                    <a:p>
                      <a:endParaRPr lang="es-CO"/>
                    </a:p>
                  </a:txBody>
                  <a:tcPr/>
                </a:tc>
                <a:extLst>
                  <a:ext uri="{0D108BD9-81ED-4DB2-BD59-A6C34878D82A}">
                    <a16:rowId xmlns:a16="http://schemas.microsoft.com/office/drawing/2014/main" val="1220840335"/>
                  </a:ext>
                </a:extLst>
              </a:tr>
              <a:tr h="215931">
                <a:tc vMerge="1">
                  <a:txBody>
                    <a:bodyPr/>
                    <a:lstStyle/>
                    <a:p>
                      <a:endParaRPr lang="es-CO"/>
                    </a:p>
                  </a:txBody>
                  <a:tcPr/>
                </a:tc>
                <a:tc>
                  <a:txBody>
                    <a:bodyPr/>
                    <a:lstStyle/>
                    <a:p>
                      <a:pPr algn="ctr" rtl="0" fontAlgn="ctr"/>
                      <a:r>
                        <a:rPr lang="es-CO" sz="1400" b="1" i="0" u="none" strike="noStrike">
                          <a:solidFill>
                            <a:srgbClr val="000000"/>
                          </a:solidFill>
                          <a:effectLst/>
                          <a:latin typeface="Segoe UI" panose="020B0502040204020203" pitchFamily="34" charset="0"/>
                        </a:rPr>
                        <a:t>2022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3A3C6"/>
                    </a:solidFill>
                  </a:tcPr>
                </a:tc>
                <a:tc>
                  <a:txBody>
                    <a:bodyPr/>
                    <a:lstStyle/>
                    <a:p>
                      <a:pPr algn="ctr" rtl="0" fontAlgn="ctr"/>
                      <a:r>
                        <a:rPr lang="es-CO" sz="1400" b="1" i="0" u="none" strike="noStrike">
                          <a:solidFill>
                            <a:srgbClr val="FFFFFF"/>
                          </a:solidFill>
                          <a:effectLst/>
                          <a:latin typeface="Segoe UI" panose="020B0502040204020203" pitchFamily="34" charset="0"/>
                        </a:rPr>
                        <a:t>2023</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A7B"/>
                    </a:solidFill>
                  </a:tcPr>
                </a:tc>
                <a:tc>
                  <a:txBody>
                    <a:bodyPr/>
                    <a:lstStyle/>
                    <a:p>
                      <a:pPr algn="ctr" rtl="0" fontAlgn="ctr"/>
                      <a:r>
                        <a:rPr lang="es-CO" sz="1400" b="1" i="0" u="none" strike="noStrike">
                          <a:solidFill>
                            <a:srgbClr val="000000"/>
                          </a:solidFill>
                          <a:effectLst/>
                          <a:latin typeface="Segoe UI" panose="020B0502040204020203" pitchFamily="34" charset="0"/>
                        </a:rPr>
                        <a:t>2022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3A3C6"/>
                    </a:solidFill>
                  </a:tcPr>
                </a:tc>
                <a:tc>
                  <a:txBody>
                    <a:bodyPr/>
                    <a:lstStyle/>
                    <a:p>
                      <a:pPr algn="ctr" rtl="0" fontAlgn="ctr"/>
                      <a:r>
                        <a:rPr lang="es-CO" sz="1400" b="1" i="0" u="none" strike="noStrike">
                          <a:solidFill>
                            <a:srgbClr val="FFFFFF"/>
                          </a:solidFill>
                          <a:effectLst/>
                          <a:latin typeface="Segoe UI" panose="020B0502040204020203" pitchFamily="34" charset="0"/>
                        </a:rPr>
                        <a:t>2023</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A7B"/>
                    </a:solidFill>
                  </a:tcPr>
                </a:tc>
                <a:tc>
                  <a:txBody>
                    <a:bodyPr/>
                    <a:lstStyle/>
                    <a:p>
                      <a:pPr algn="ctr" rtl="0" fontAlgn="ctr"/>
                      <a:r>
                        <a:rPr lang="es-CO" sz="1400" b="1" i="0" u="none" strike="noStrike">
                          <a:solidFill>
                            <a:srgbClr val="000000"/>
                          </a:solidFill>
                          <a:effectLst/>
                          <a:latin typeface="Segoe UI" panose="020B0502040204020203" pitchFamily="34" charset="0"/>
                        </a:rPr>
                        <a:t>2022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3A3C6"/>
                    </a:solidFill>
                  </a:tcPr>
                </a:tc>
                <a:tc>
                  <a:txBody>
                    <a:bodyPr/>
                    <a:lstStyle/>
                    <a:p>
                      <a:pPr algn="ctr" rtl="0" fontAlgn="ctr"/>
                      <a:r>
                        <a:rPr lang="es-CO" sz="1400" b="1" i="0" u="none" strike="noStrike">
                          <a:solidFill>
                            <a:srgbClr val="FFFFFF"/>
                          </a:solidFill>
                          <a:effectLst/>
                          <a:latin typeface="Segoe UI" panose="020B0502040204020203" pitchFamily="34" charset="0"/>
                        </a:rPr>
                        <a:t>2023</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A7B"/>
                    </a:solidFill>
                  </a:tcPr>
                </a:tc>
                <a:extLst>
                  <a:ext uri="{0D108BD9-81ED-4DB2-BD59-A6C34878D82A}">
                    <a16:rowId xmlns:a16="http://schemas.microsoft.com/office/drawing/2014/main" val="3427546753"/>
                  </a:ext>
                </a:extLst>
              </a:tr>
              <a:tr h="664402">
                <a:tc>
                  <a:txBody>
                    <a:bodyPr/>
                    <a:lstStyle/>
                    <a:p>
                      <a:pPr algn="ctr" rtl="0" fontAlgn="ctr"/>
                      <a:r>
                        <a:rPr lang="es-CO" sz="1400" b="1" i="0" u="none" strike="noStrike">
                          <a:solidFill>
                            <a:srgbClr val="340350"/>
                          </a:solidFill>
                          <a:effectLst/>
                          <a:latin typeface="Segoe UI" panose="020B0502040204020203" pitchFamily="34" charset="0"/>
                        </a:rPr>
                        <a:t>IPC total </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340350"/>
                          </a:solidFill>
                          <a:effectLst/>
                          <a:latin typeface="Segoe UI" panose="020B0502040204020203" pitchFamily="34" charset="0"/>
                        </a:rPr>
                        <a:t>0,72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2300" b="1" i="0" u="none" strike="noStrike">
                          <a:solidFill>
                            <a:srgbClr val="340350"/>
                          </a:solidFill>
                          <a:effectLst/>
                          <a:latin typeface="Segoe UI" panose="020B0502040204020203" pitchFamily="34" charset="0"/>
                        </a:rPr>
                        <a:t>0,25</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340350"/>
                          </a:solidFill>
                          <a:effectLst/>
                          <a:latin typeface="Segoe UI" panose="020B0502040204020203" pitchFamily="34" charset="0"/>
                        </a:rPr>
                        <a:t>10,86</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2300" b="1" i="0" u="none" strike="noStrike">
                          <a:solidFill>
                            <a:srgbClr val="340350"/>
                          </a:solidFill>
                          <a:effectLst/>
                          <a:latin typeface="Segoe UI" panose="020B0502040204020203" pitchFamily="34" charset="0"/>
                        </a:rPr>
                        <a:t>8,27</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340350"/>
                          </a:solidFill>
                          <a:effectLst/>
                          <a:latin typeface="Segoe UI" panose="020B0502040204020203" pitchFamily="34" charset="0"/>
                        </a:rPr>
                        <a:t>12,22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2300" b="1" i="0" u="none" strike="noStrike" dirty="0">
                          <a:solidFill>
                            <a:srgbClr val="340350"/>
                          </a:solidFill>
                          <a:effectLst/>
                          <a:latin typeface="Segoe UI" panose="020B0502040204020203" pitchFamily="34" charset="0"/>
                        </a:rPr>
                        <a:t>10,48</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747038713"/>
                  </a:ext>
                </a:extLst>
              </a:tr>
            </a:tbl>
          </a:graphicData>
        </a:graphic>
      </p:graphicFrame>
      <p:sp>
        <p:nvSpPr>
          <p:cNvPr id="4" name="object 2">
            <a:extLst>
              <a:ext uri="{FF2B5EF4-FFF2-40B4-BE49-F238E27FC236}">
                <a16:creationId xmlns:a16="http://schemas.microsoft.com/office/drawing/2014/main" id="{FBB69DE3-B474-4A17-97AC-129AE58D4794}"/>
              </a:ext>
            </a:extLst>
          </p:cNvPr>
          <p:cNvSpPr txBox="1"/>
          <p:nvPr/>
        </p:nvSpPr>
        <p:spPr>
          <a:xfrm>
            <a:off x="767304" y="366044"/>
            <a:ext cx="5340754" cy="430887"/>
          </a:xfrm>
          <a:prstGeom prst="rect">
            <a:avLst/>
          </a:prstGeom>
        </p:spPr>
        <p:txBody>
          <a:bodyPr vert="horz" wrap="square" lIns="0" tIns="0" rIns="0" bIns="0" rtlCol="0">
            <a:spAutoFit/>
          </a:bodyPr>
          <a:lstStyle/>
          <a:p>
            <a:r>
              <a:rPr lang="es-ES" sz="1400" b="1" dirty="0">
                <a:solidFill>
                  <a:srgbClr val="B6004C"/>
                </a:solidFill>
                <a:latin typeface="+mj-lt"/>
                <a:cs typeface="Arial"/>
              </a:rPr>
              <a:t>Variación Total IPC</a:t>
            </a:r>
          </a:p>
          <a:p>
            <a:r>
              <a:rPr lang="es-ES" sz="1400" b="1" dirty="0">
                <a:solidFill>
                  <a:srgbClr val="000000"/>
                </a:solidFill>
                <a:latin typeface="Segoe UI" panose="020B0502040204020203" pitchFamily="34" charset="0"/>
              </a:rPr>
              <a:t>Octubre 2023</a:t>
            </a:r>
            <a:endParaRPr lang="es-ES" sz="1400" dirty="0"/>
          </a:p>
        </p:txBody>
      </p:sp>
      <p:cxnSp>
        <p:nvCxnSpPr>
          <p:cNvPr id="5" name="Conector recto 4">
            <a:extLst>
              <a:ext uri="{FF2B5EF4-FFF2-40B4-BE49-F238E27FC236}">
                <a16:creationId xmlns:a16="http://schemas.microsoft.com/office/drawing/2014/main" id="{D0E2602E-8646-40DE-ACCC-703103BDB4B1}"/>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6" name="TextBox 3">
            <a:extLst>
              <a:ext uri="{FF2B5EF4-FFF2-40B4-BE49-F238E27FC236}">
                <a16:creationId xmlns:a16="http://schemas.microsoft.com/office/drawing/2014/main" id="{95C4C50B-E938-4656-B847-3DA6C67ED150}"/>
              </a:ext>
            </a:extLst>
          </p:cNvPr>
          <p:cNvSpPr txBox="1"/>
          <p:nvPr/>
        </p:nvSpPr>
        <p:spPr>
          <a:xfrm>
            <a:off x="767303" y="4832275"/>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264533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5E1869A5-2D10-4150-931F-08152166CB1B}"/>
              </a:ext>
            </a:extLst>
          </p:cNvPr>
          <p:cNvGraphicFramePr>
            <a:graphicFrameLocks noGrp="1"/>
          </p:cNvGraphicFramePr>
          <p:nvPr>
            <p:extLst>
              <p:ext uri="{D42A27DB-BD31-4B8C-83A1-F6EECF244321}">
                <p14:modId xmlns:p14="http://schemas.microsoft.com/office/powerpoint/2010/main" val="1824461473"/>
              </p:ext>
            </p:extLst>
          </p:nvPr>
        </p:nvGraphicFramePr>
        <p:xfrm>
          <a:off x="767303" y="1173696"/>
          <a:ext cx="8020349" cy="3176410"/>
        </p:xfrm>
        <a:graphic>
          <a:graphicData uri="http://schemas.openxmlformats.org/drawingml/2006/table">
            <a:tbl>
              <a:tblPr/>
              <a:tblGrid>
                <a:gridCol w="3786499">
                  <a:extLst>
                    <a:ext uri="{9D8B030D-6E8A-4147-A177-3AD203B41FA5}">
                      <a16:colId xmlns:a16="http://schemas.microsoft.com/office/drawing/2014/main" val="591293321"/>
                    </a:ext>
                  </a:extLst>
                </a:gridCol>
                <a:gridCol w="1009734">
                  <a:extLst>
                    <a:ext uri="{9D8B030D-6E8A-4147-A177-3AD203B41FA5}">
                      <a16:colId xmlns:a16="http://schemas.microsoft.com/office/drawing/2014/main" val="4287004411"/>
                    </a:ext>
                  </a:extLst>
                </a:gridCol>
                <a:gridCol w="1124766">
                  <a:extLst>
                    <a:ext uri="{9D8B030D-6E8A-4147-A177-3AD203B41FA5}">
                      <a16:colId xmlns:a16="http://schemas.microsoft.com/office/drawing/2014/main" val="3277269262"/>
                    </a:ext>
                  </a:extLst>
                </a:gridCol>
                <a:gridCol w="958607">
                  <a:extLst>
                    <a:ext uri="{9D8B030D-6E8A-4147-A177-3AD203B41FA5}">
                      <a16:colId xmlns:a16="http://schemas.microsoft.com/office/drawing/2014/main" val="3598634888"/>
                    </a:ext>
                  </a:extLst>
                </a:gridCol>
                <a:gridCol w="1140743">
                  <a:extLst>
                    <a:ext uri="{9D8B030D-6E8A-4147-A177-3AD203B41FA5}">
                      <a16:colId xmlns:a16="http://schemas.microsoft.com/office/drawing/2014/main" val="250004013"/>
                    </a:ext>
                  </a:extLst>
                </a:gridCol>
              </a:tblGrid>
              <a:tr h="525334">
                <a:tc gridSpan="5">
                  <a:txBody>
                    <a:bodyPr/>
                    <a:lstStyle/>
                    <a:p>
                      <a:pPr algn="ctr" fontAlgn="ctr"/>
                      <a:r>
                        <a:rPr lang="es-MX" sz="900" b="1" i="0" u="none" strike="noStrike" dirty="0">
                          <a:solidFill>
                            <a:srgbClr val="FFFFFF"/>
                          </a:solidFill>
                          <a:effectLst/>
                          <a:latin typeface="Segoe UI" panose="020B0502040204020203" pitchFamily="34" charset="0"/>
                        </a:rPr>
                        <a:t>IPC. Variaciones y contribuciones mensuales según divisiones de gasto para total ingresos </a:t>
                      </a:r>
                    </a:p>
                  </a:txBody>
                  <a:tcPr marL="9434" marR="9434" marT="9434" marB="0" anchor="ctr">
                    <a:lnL>
                      <a:noFill/>
                    </a:lnL>
                    <a:lnR>
                      <a:noFill/>
                    </a:lnR>
                    <a:lnT>
                      <a:noFill/>
                    </a:lnT>
                    <a:lnB>
                      <a:noFill/>
                    </a:lnB>
                    <a:solidFill>
                      <a:srgbClr val="60497A"/>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642626572"/>
                  </a:ext>
                </a:extLst>
              </a:tr>
              <a:tr h="205447">
                <a:tc>
                  <a:txBody>
                    <a:bodyPr/>
                    <a:lstStyle/>
                    <a:p>
                      <a:pPr algn="l" fontAlgn="ctr"/>
                      <a:r>
                        <a:rPr lang="es-CO" sz="900" b="1" i="0" u="none" strike="noStrike">
                          <a:solidFill>
                            <a:srgbClr val="000000"/>
                          </a:solidFill>
                          <a:effectLst/>
                          <a:latin typeface="Segoe UI" panose="020B0502040204020203" pitchFamily="34" charset="0"/>
                        </a:rPr>
                        <a:t> </a:t>
                      </a:r>
                    </a:p>
                  </a:txBody>
                  <a:tcPr marL="9434" marR="9434" marT="9434" marB="0" anchor="ctr">
                    <a:lnL>
                      <a:noFill/>
                    </a:lnL>
                    <a:lnR>
                      <a:noFill/>
                    </a:lnR>
                    <a:lnT>
                      <a:noFill/>
                    </a:lnT>
                    <a:lnB>
                      <a:noFill/>
                    </a:lnB>
                    <a:solidFill>
                      <a:srgbClr val="B1A0C7"/>
                    </a:solidFill>
                  </a:tcPr>
                </a:tc>
                <a:tc gridSpan="2">
                  <a:txBody>
                    <a:bodyPr/>
                    <a:lstStyle/>
                    <a:p>
                      <a:pPr algn="ctr" fontAlgn="ctr"/>
                      <a:r>
                        <a:rPr lang="es-CO" sz="900" b="1" i="0" u="none" strike="noStrike">
                          <a:solidFill>
                            <a:srgbClr val="000000"/>
                          </a:solidFill>
                          <a:effectLst/>
                          <a:latin typeface="Segoe UI" panose="020B0502040204020203" pitchFamily="34" charset="0"/>
                        </a:rPr>
                        <a:t>Septiembre - 2023</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B1A0C7"/>
                    </a:solidFill>
                  </a:tcPr>
                </a:tc>
                <a:tc hMerge="1">
                  <a:txBody>
                    <a:bodyPr/>
                    <a:lstStyle/>
                    <a:p>
                      <a:endParaRPr lang="es-CO"/>
                    </a:p>
                  </a:txBody>
                  <a:tcPr/>
                </a:tc>
                <a:tc gridSpan="2">
                  <a:txBody>
                    <a:bodyPr/>
                    <a:lstStyle/>
                    <a:p>
                      <a:pPr algn="ctr" fontAlgn="ctr"/>
                      <a:r>
                        <a:rPr lang="es-CO" sz="900" b="1" i="0" u="none" strike="noStrike">
                          <a:solidFill>
                            <a:srgbClr val="000000"/>
                          </a:solidFill>
                          <a:effectLst/>
                          <a:latin typeface="Segoe UI" panose="020B0502040204020203" pitchFamily="34" charset="0"/>
                        </a:rPr>
                        <a:t>Octubre - 2023</a:t>
                      </a:r>
                    </a:p>
                  </a:txBody>
                  <a:tcPr marL="9434" marR="9434" marT="9434"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B1A0C7"/>
                    </a:solidFill>
                  </a:tcPr>
                </a:tc>
                <a:tc hMerge="1">
                  <a:txBody>
                    <a:bodyPr/>
                    <a:lstStyle/>
                    <a:p>
                      <a:endParaRPr lang="es-CO"/>
                    </a:p>
                  </a:txBody>
                  <a:tcPr/>
                </a:tc>
                <a:extLst>
                  <a:ext uri="{0D108BD9-81ED-4DB2-BD59-A6C34878D82A}">
                    <a16:rowId xmlns:a16="http://schemas.microsoft.com/office/drawing/2014/main" val="2362257754"/>
                  </a:ext>
                </a:extLst>
              </a:tr>
              <a:tr h="164358">
                <a:tc>
                  <a:txBody>
                    <a:bodyPr/>
                    <a:lstStyle/>
                    <a:p>
                      <a:pPr algn="ctr" fontAlgn="ctr"/>
                      <a:r>
                        <a:rPr lang="es-CO" sz="900" b="1" i="0" u="none" strike="noStrike">
                          <a:solidFill>
                            <a:srgbClr val="000000"/>
                          </a:solidFill>
                          <a:effectLst/>
                          <a:latin typeface="Segoe UI" panose="020B0502040204020203" pitchFamily="34" charset="0"/>
                        </a:rPr>
                        <a:t>Descripción</a:t>
                      </a:r>
                    </a:p>
                  </a:txBody>
                  <a:tcPr marL="9434" marR="9434" marT="9434" marB="0" anchor="ctr">
                    <a:lnL>
                      <a:noFill/>
                    </a:lnL>
                    <a:lnR>
                      <a:noFill/>
                    </a:lnR>
                    <a:lnT>
                      <a:noFill/>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es-CO" sz="900" b="1" i="0" u="none" strike="noStrike">
                          <a:solidFill>
                            <a:srgbClr val="FFFFFF"/>
                          </a:solidFill>
                          <a:effectLst/>
                          <a:latin typeface="Segoe UI" panose="020B0502040204020203" pitchFamily="34" charset="0"/>
                        </a:rPr>
                        <a:t>Variación (%)</a:t>
                      </a:r>
                    </a:p>
                  </a:txBody>
                  <a:tcPr marL="9434" marR="9434" marT="9434" marB="0" anchor="ctr">
                    <a:lnL>
                      <a:noFill/>
                    </a:lnL>
                    <a:lnR>
                      <a:noFill/>
                    </a:lnR>
                    <a:lnT>
                      <a:noFill/>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s-CO" sz="900" b="1" i="0" u="none" strike="noStrike">
                          <a:solidFill>
                            <a:srgbClr val="FFFFFF"/>
                          </a:solidFill>
                          <a:effectLst/>
                          <a:latin typeface="Segoe UI" panose="020B0502040204020203" pitchFamily="34" charset="0"/>
                        </a:rPr>
                        <a:t>Contribución (p.p)</a:t>
                      </a:r>
                    </a:p>
                  </a:txBody>
                  <a:tcPr marL="9434" marR="9434" marT="9434"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s-CO" sz="900" b="1" i="0" u="none" strike="noStrike">
                          <a:solidFill>
                            <a:srgbClr val="FFFFFF"/>
                          </a:solidFill>
                          <a:effectLst/>
                          <a:latin typeface="Segoe UI" panose="020B0502040204020203" pitchFamily="34" charset="0"/>
                        </a:rPr>
                        <a:t>Variación (%)</a:t>
                      </a:r>
                    </a:p>
                  </a:txBody>
                  <a:tcPr marL="9434" marR="9434" marT="9434"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s-CO" sz="900" b="1" i="0" u="none" strike="noStrike">
                          <a:solidFill>
                            <a:srgbClr val="FFFFFF"/>
                          </a:solidFill>
                          <a:effectLst/>
                          <a:latin typeface="Segoe UI" panose="020B0502040204020203" pitchFamily="34" charset="0"/>
                        </a:rPr>
                        <a:t>Contribución (p.p)</a:t>
                      </a:r>
                    </a:p>
                  </a:txBody>
                  <a:tcPr marL="9434" marR="9434" marT="9434"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759353377"/>
                  </a:ext>
                </a:extLst>
              </a:tr>
              <a:tr h="164358">
                <a:tc>
                  <a:txBody>
                    <a:bodyPr/>
                    <a:lstStyle/>
                    <a:p>
                      <a:pPr algn="l" fontAlgn="ctr"/>
                      <a:r>
                        <a:rPr lang="es-MX" sz="900" b="0" i="0" u="none" strike="noStrike">
                          <a:solidFill>
                            <a:srgbClr val="000000"/>
                          </a:solidFill>
                          <a:effectLst/>
                          <a:latin typeface="Segoe UI" panose="020B0502040204020203" pitchFamily="34" charset="0"/>
                        </a:rPr>
                        <a:t>Alojamiento, agua, electricidad, gas y otros combustibles</a:t>
                      </a:r>
                    </a:p>
                  </a:txBody>
                  <a:tcPr marL="9434" marR="9434" marT="9434"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0,40</a:t>
                      </a:r>
                    </a:p>
                  </a:txBody>
                  <a:tcPr marL="9434" marR="9434" marT="9434"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0,12</a:t>
                      </a:r>
                    </a:p>
                  </a:txBody>
                  <a:tcPr marL="9434" marR="9434" marT="9434"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0,35</a:t>
                      </a:r>
                    </a:p>
                  </a:txBody>
                  <a:tcPr marL="9434" marR="9434" marT="9434"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0,11</a:t>
                      </a:r>
                    </a:p>
                  </a:txBody>
                  <a:tcPr marL="9434" marR="9434" marT="943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59762081"/>
                  </a:ext>
                </a:extLst>
              </a:tr>
              <a:tr h="164358">
                <a:tc>
                  <a:txBody>
                    <a:bodyPr/>
                    <a:lstStyle/>
                    <a:p>
                      <a:pPr algn="l" fontAlgn="ctr"/>
                      <a:r>
                        <a:rPr lang="es-CO" sz="900" b="1" i="0" u="none" strike="noStrike">
                          <a:solidFill>
                            <a:srgbClr val="FF0000"/>
                          </a:solidFill>
                          <a:effectLst/>
                          <a:latin typeface="Segoe UI" panose="020B0502040204020203" pitchFamily="34" charset="0"/>
                        </a:rPr>
                        <a:t>Alimentos y bebidas no alcohólicas</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1" i="0" u="none" strike="noStrike">
                          <a:solidFill>
                            <a:srgbClr val="FF0000"/>
                          </a:solidFill>
                          <a:effectLst/>
                          <a:latin typeface="Segoe UI" panose="020B0502040204020203" pitchFamily="34" charset="0"/>
                        </a:rPr>
                        <a:t>0,74</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1" i="0" u="none" strike="noStrike">
                          <a:solidFill>
                            <a:srgbClr val="FF0000"/>
                          </a:solidFill>
                          <a:effectLst/>
                          <a:latin typeface="Segoe UI" panose="020B0502040204020203" pitchFamily="34" charset="0"/>
                        </a:rPr>
                        <a:t>0,14</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1" i="0" u="none" strike="noStrike">
                          <a:solidFill>
                            <a:srgbClr val="FF0000"/>
                          </a:solidFill>
                          <a:effectLst/>
                          <a:latin typeface="Segoe UI" panose="020B0502040204020203" pitchFamily="34" charset="0"/>
                        </a:rPr>
                        <a:t>0,20</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1" i="0" u="none" strike="noStrike" dirty="0">
                          <a:solidFill>
                            <a:srgbClr val="FF0000"/>
                          </a:solidFill>
                          <a:effectLst/>
                          <a:latin typeface="Segoe UI" panose="020B0502040204020203" pitchFamily="34" charset="0"/>
                        </a:rPr>
                        <a:t>0,04</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1426824787"/>
                  </a:ext>
                </a:extLst>
              </a:tr>
              <a:tr h="164358">
                <a:tc>
                  <a:txBody>
                    <a:bodyPr/>
                    <a:lstStyle/>
                    <a:p>
                      <a:pPr algn="l" fontAlgn="ctr"/>
                      <a:r>
                        <a:rPr lang="es-CO" sz="900" b="0" i="0" u="none" strike="noStrike">
                          <a:solidFill>
                            <a:srgbClr val="000000"/>
                          </a:solidFill>
                          <a:effectLst/>
                          <a:latin typeface="Segoe UI" panose="020B0502040204020203" pitchFamily="34" charset="0"/>
                        </a:rPr>
                        <a:t>Restaurantes y hoteles</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0,28</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0,03</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0,27</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0,03</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420486725"/>
                  </a:ext>
                </a:extLst>
              </a:tr>
              <a:tr h="164358">
                <a:tc>
                  <a:txBody>
                    <a:bodyPr/>
                    <a:lstStyle/>
                    <a:p>
                      <a:pPr algn="l" fontAlgn="ctr"/>
                      <a:r>
                        <a:rPr lang="es-CO" sz="900" b="0" i="0" u="none" strike="noStrike">
                          <a:solidFill>
                            <a:srgbClr val="000000"/>
                          </a:solidFill>
                          <a:effectLst/>
                          <a:latin typeface="Segoe UI" panose="020B0502040204020203" pitchFamily="34" charset="0"/>
                        </a:rPr>
                        <a:t>Bienes y servicios diversos</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0,68</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0,04</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0,51</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0,03</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292588231"/>
                  </a:ext>
                </a:extLst>
              </a:tr>
              <a:tr h="164358">
                <a:tc>
                  <a:txBody>
                    <a:bodyPr/>
                    <a:lstStyle/>
                    <a:p>
                      <a:pPr algn="l" fontAlgn="ctr"/>
                      <a:r>
                        <a:rPr lang="es-CO" sz="900" b="0" i="0" u="none" strike="noStrike">
                          <a:solidFill>
                            <a:srgbClr val="000000"/>
                          </a:solidFill>
                          <a:effectLst/>
                          <a:latin typeface="Segoe UI" panose="020B0502040204020203" pitchFamily="34" charset="0"/>
                        </a:rPr>
                        <a:t>Recreación y cultura</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0,19</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0,01</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0,55</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0,02</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2184942349"/>
                  </a:ext>
                </a:extLst>
              </a:tr>
              <a:tr h="164358">
                <a:tc>
                  <a:txBody>
                    <a:bodyPr/>
                    <a:lstStyle/>
                    <a:p>
                      <a:pPr algn="l" fontAlgn="ctr"/>
                      <a:r>
                        <a:rPr lang="es-CO" sz="900" b="0" i="0" u="none" strike="noStrike">
                          <a:solidFill>
                            <a:srgbClr val="000000"/>
                          </a:solidFill>
                          <a:effectLst/>
                          <a:latin typeface="Segoe UI" panose="020B0502040204020203" pitchFamily="34" charset="0"/>
                        </a:rPr>
                        <a:t>Bebidas alcohólicas y tabaco</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0,82</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0,01</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0,51</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0,01</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3640457215"/>
                  </a:ext>
                </a:extLst>
              </a:tr>
              <a:tr h="164358">
                <a:tc>
                  <a:txBody>
                    <a:bodyPr/>
                    <a:lstStyle/>
                    <a:p>
                      <a:pPr algn="l" fontAlgn="ctr"/>
                      <a:r>
                        <a:rPr lang="es-CO" sz="900" b="0" i="0" u="none" strike="noStrike">
                          <a:solidFill>
                            <a:srgbClr val="000000"/>
                          </a:solidFill>
                          <a:effectLst/>
                          <a:latin typeface="Segoe UI" panose="020B0502040204020203" pitchFamily="34" charset="0"/>
                        </a:rPr>
                        <a:t>Salud</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0,46</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0,01</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0,45</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0,01</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406570908"/>
                  </a:ext>
                </a:extLst>
              </a:tr>
              <a:tr h="164358">
                <a:tc>
                  <a:txBody>
                    <a:bodyPr/>
                    <a:lstStyle/>
                    <a:p>
                      <a:pPr algn="l" fontAlgn="ctr"/>
                      <a:r>
                        <a:rPr lang="es-MX" sz="900" b="0" i="0" u="none" strike="noStrike">
                          <a:solidFill>
                            <a:srgbClr val="000000"/>
                          </a:solidFill>
                          <a:effectLst/>
                          <a:latin typeface="Segoe UI" panose="020B0502040204020203" pitchFamily="34" charset="0"/>
                        </a:rPr>
                        <a:t>Prendas de vestir y calzado</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0,20</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0,01</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0,20</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0,01</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1373009539"/>
                  </a:ext>
                </a:extLst>
              </a:tr>
              <a:tr h="164358">
                <a:tc>
                  <a:txBody>
                    <a:bodyPr/>
                    <a:lstStyle/>
                    <a:p>
                      <a:pPr algn="l" fontAlgn="ctr"/>
                      <a:r>
                        <a:rPr lang="es-CO" sz="900" b="1" i="0" u="none" strike="noStrike">
                          <a:solidFill>
                            <a:srgbClr val="FF0000"/>
                          </a:solidFill>
                          <a:effectLst/>
                          <a:latin typeface="Segoe UI" panose="020B0502040204020203" pitchFamily="34" charset="0"/>
                        </a:rPr>
                        <a:t>Educación</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1" i="0" u="none" strike="noStrike">
                          <a:solidFill>
                            <a:srgbClr val="FF0000"/>
                          </a:solidFill>
                          <a:effectLst/>
                          <a:latin typeface="Segoe UI" panose="020B0502040204020203" pitchFamily="34" charset="0"/>
                        </a:rPr>
                        <a:t>1,79</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1" i="0" u="none" strike="noStrike">
                          <a:solidFill>
                            <a:srgbClr val="FF0000"/>
                          </a:solidFill>
                          <a:effectLst/>
                          <a:latin typeface="Segoe UI" panose="020B0502040204020203" pitchFamily="34" charset="0"/>
                        </a:rPr>
                        <a:t>0,07</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1" i="0" u="none" strike="noStrike">
                          <a:solidFill>
                            <a:srgbClr val="FF0000"/>
                          </a:solidFill>
                          <a:effectLst/>
                          <a:latin typeface="Segoe UI" panose="020B0502040204020203" pitchFamily="34" charset="0"/>
                        </a:rPr>
                        <a:t>0,12</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1" i="0" u="none" strike="noStrike" dirty="0">
                          <a:solidFill>
                            <a:srgbClr val="FF0000"/>
                          </a:solidFill>
                          <a:effectLst/>
                          <a:latin typeface="Segoe UI" panose="020B0502040204020203" pitchFamily="34" charset="0"/>
                        </a:rPr>
                        <a:t>0,00</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3581467215"/>
                  </a:ext>
                </a:extLst>
              </a:tr>
              <a:tr h="308975">
                <a:tc>
                  <a:txBody>
                    <a:bodyPr/>
                    <a:lstStyle/>
                    <a:p>
                      <a:pPr algn="l" fontAlgn="ctr"/>
                      <a:r>
                        <a:rPr lang="es-MX" sz="900" b="0" i="0" u="none" strike="noStrike">
                          <a:solidFill>
                            <a:srgbClr val="000000"/>
                          </a:solidFill>
                          <a:effectLst/>
                          <a:latin typeface="Segoe UI" panose="020B0502040204020203" pitchFamily="34" charset="0"/>
                        </a:rPr>
                        <a:t>Bienes y servicios para el hogar y para la conservación ordinaria del hogar</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0,32</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0,01</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0,04</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0,00</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206440065"/>
                  </a:ext>
                </a:extLst>
              </a:tr>
              <a:tr h="164358">
                <a:tc>
                  <a:txBody>
                    <a:bodyPr/>
                    <a:lstStyle/>
                    <a:p>
                      <a:pPr algn="l" fontAlgn="ctr"/>
                      <a:r>
                        <a:rPr lang="es-CO" sz="900" b="0" i="0" u="none" strike="noStrike">
                          <a:solidFill>
                            <a:srgbClr val="000000"/>
                          </a:solidFill>
                          <a:effectLst/>
                          <a:latin typeface="Segoe UI" panose="020B0502040204020203" pitchFamily="34" charset="0"/>
                        </a:rPr>
                        <a:t>Información y comunicación</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0,07</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0,00</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0,06</a:t>
                      </a:r>
                    </a:p>
                  </a:txBody>
                  <a:tcPr marL="9434" marR="9434" marT="9434"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a:txBody>
                    <a:bodyPr/>
                    <a:lstStyle/>
                    <a:p>
                      <a:pPr algn="ctr" fontAlgn="ctr"/>
                      <a:r>
                        <a:rPr lang="es-CO" sz="900" b="0" i="0" u="none" strike="noStrike">
                          <a:solidFill>
                            <a:srgbClr val="000000"/>
                          </a:solidFill>
                          <a:effectLst/>
                          <a:latin typeface="Segoe UI" panose="020B0502040204020203" pitchFamily="34" charset="0"/>
                        </a:rPr>
                        <a:t>0,00</a:t>
                      </a:r>
                    </a:p>
                  </a:txBody>
                  <a:tcPr marL="9434" marR="9434" marT="9434"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3708255967"/>
                  </a:ext>
                </a:extLst>
              </a:tr>
              <a:tr h="164358">
                <a:tc>
                  <a:txBody>
                    <a:bodyPr/>
                    <a:lstStyle/>
                    <a:p>
                      <a:pPr algn="l" fontAlgn="ctr"/>
                      <a:r>
                        <a:rPr lang="es-CO" sz="900" b="1" i="0" u="none" strike="noStrike">
                          <a:solidFill>
                            <a:srgbClr val="FF0000"/>
                          </a:solidFill>
                          <a:effectLst/>
                          <a:latin typeface="Segoe UI" panose="020B0502040204020203" pitchFamily="34" charset="0"/>
                        </a:rPr>
                        <a:t>Transporte</a:t>
                      </a:r>
                    </a:p>
                  </a:txBody>
                  <a:tcPr marL="9434" marR="9434" marT="9434"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900" b="1" i="0" u="none" strike="noStrike">
                          <a:solidFill>
                            <a:srgbClr val="FF0000"/>
                          </a:solidFill>
                          <a:effectLst/>
                          <a:latin typeface="Segoe UI" panose="020B0502040204020203" pitchFamily="34" charset="0"/>
                        </a:rPr>
                        <a:t>0,67</a:t>
                      </a:r>
                    </a:p>
                  </a:txBody>
                  <a:tcPr marL="9434" marR="9434" marT="9434"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900" b="1" i="0" u="none" strike="noStrike">
                          <a:solidFill>
                            <a:srgbClr val="FF0000"/>
                          </a:solidFill>
                          <a:effectLst/>
                          <a:latin typeface="Segoe UI" panose="020B0502040204020203" pitchFamily="34" charset="0"/>
                        </a:rPr>
                        <a:t>0,09</a:t>
                      </a:r>
                    </a:p>
                  </a:txBody>
                  <a:tcPr marL="9434" marR="9434" marT="9434"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900" b="1" i="0" u="none" strike="noStrike">
                          <a:solidFill>
                            <a:srgbClr val="FF0000"/>
                          </a:solidFill>
                          <a:effectLst/>
                          <a:latin typeface="Segoe UI" panose="020B0502040204020203" pitchFamily="34" charset="0"/>
                        </a:rPr>
                        <a:t>-0,02</a:t>
                      </a:r>
                    </a:p>
                  </a:txBody>
                  <a:tcPr marL="9434" marR="9434" marT="9434"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900" b="1" i="0" u="none" strike="noStrike" dirty="0">
                          <a:solidFill>
                            <a:srgbClr val="FF0000"/>
                          </a:solidFill>
                          <a:effectLst/>
                          <a:latin typeface="Segoe UI" panose="020B0502040204020203" pitchFamily="34" charset="0"/>
                        </a:rPr>
                        <a:t>0,00</a:t>
                      </a:r>
                    </a:p>
                  </a:txBody>
                  <a:tcPr marL="9434" marR="9434" marT="9434"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1437563"/>
                  </a:ext>
                </a:extLst>
              </a:tr>
              <a:tr h="164358">
                <a:tc>
                  <a:txBody>
                    <a:bodyPr/>
                    <a:lstStyle/>
                    <a:p>
                      <a:pPr algn="l" fontAlgn="ctr"/>
                      <a:r>
                        <a:rPr lang="es-CO" sz="900" b="1" i="0" u="none" strike="noStrike">
                          <a:solidFill>
                            <a:srgbClr val="000000"/>
                          </a:solidFill>
                          <a:effectLst/>
                          <a:latin typeface="Segoe UI" panose="020B0502040204020203" pitchFamily="34" charset="0"/>
                        </a:rPr>
                        <a:t>Total</a:t>
                      </a:r>
                    </a:p>
                  </a:txBody>
                  <a:tcPr marL="9434" marR="9434" marT="943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 </a:t>
                      </a:r>
                    </a:p>
                  </a:txBody>
                  <a:tcPr marL="9434" marR="9434" marT="943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900" b="1" i="0" u="none" strike="noStrike">
                          <a:solidFill>
                            <a:srgbClr val="000000"/>
                          </a:solidFill>
                          <a:effectLst/>
                          <a:latin typeface="Segoe UI" panose="020B0502040204020203" pitchFamily="34" charset="0"/>
                        </a:rPr>
                        <a:t>0,54</a:t>
                      </a:r>
                    </a:p>
                  </a:txBody>
                  <a:tcPr marL="9434" marR="9434" marT="943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 </a:t>
                      </a:r>
                    </a:p>
                  </a:txBody>
                  <a:tcPr marL="9434" marR="9434" marT="943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900" b="1" i="0" u="none" strike="noStrike" dirty="0">
                          <a:solidFill>
                            <a:srgbClr val="000000"/>
                          </a:solidFill>
                          <a:effectLst/>
                          <a:latin typeface="Segoe UI" panose="020B0502040204020203" pitchFamily="34" charset="0"/>
                        </a:rPr>
                        <a:t>0,25</a:t>
                      </a:r>
                    </a:p>
                  </a:txBody>
                  <a:tcPr marL="9434" marR="9434" marT="943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31396684"/>
                  </a:ext>
                </a:extLst>
              </a:tr>
            </a:tbl>
          </a:graphicData>
        </a:graphic>
      </p:graphicFrame>
      <p:sp>
        <p:nvSpPr>
          <p:cNvPr id="3" name="object 2">
            <a:extLst>
              <a:ext uri="{FF2B5EF4-FFF2-40B4-BE49-F238E27FC236}">
                <a16:creationId xmlns:a16="http://schemas.microsoft.com/office/drawing/2014/main" id="{6A0A373C-0690-4815-B67B-96D7888D44FC}"/>
              </a:ext>
            </a:extLst>
          </p:cNvPr>
          <p:cNvSpPr txBox="1"/>
          <p:nvPr/>
        </p:nvSpPr>
        <p:spPr>
          <a:xfrm>
            <a:off x="767303" y="366044"/>
            <a:ext cx="7731237" cy="430887"/>
          </a:xfrm>
          <a:prstGeom prst="rect">
            <a:avLst/>
          </a:prstGeom>
        </p:spPr>
        <p:txBody>
          <a:bodyPr vert="horz" wrap="square" lIns="0" tIns="0" rIns="0" bIns="0" rtlCol="0">
            <a:spAutoFit/>
          </a:bodyPr>
          <a:lstStyle/>
          <a:p>
            <a:r>
              <a:rPr lang="es-ES" sz="1400" b="1" dirty="0">
                <a:solidFill>
                  <a:srgbClr val="B6004C"/>
                </a:solidFill>
                <a:latin typeface="+mj-lt"/>
                <a:cs typeface="Arial"/>
              </a:rPr>
              <a:t>Variaciones y contribuciones mensuales según divisiones de gasto para total ingresos</a:t>
            </a:r>
          </a:p>
          <a:p>
            <a:r>
              <a:rPr lang="es-ES" sz="1400" b="1" dirty="0">
                <a:solidFill>
                  <a:srgbClr val="000000"/>
                </a:solidFill>
                <a:latin typeface="Segoe UI" panose="020B0502040204020203" pitchFamily="34" charset="0"/>
              </a:rPr>
              <a:t>Octubre 2023</a:t>
            </a:r>
            <a:endParaRPr lang="es-ES" sz="1400" dirty="0"/>
          </a:p>
        </p:txBody>
      </p:sp>
      <p:cxnSp>
        <p:nvCxnSpPr>
          <p:cNvPr id="4" name="Conector recto 3">
            <a:extLst>
              <a:ext uri="{FF2B5EF4-FFF2-40B4-BE49-F238E27FC236}">
                <a16:creationId xmlns:a16="http://schemas.microsoft.com/office/drawing/2014/main" id="{BCD3FDAA-75A8-48F4-B4DE-97F8A81ADB89}"/>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5" name="TextBox 3">
            <a:extLst>
              <a:ext uri="{FF2B5EF4-FFF2-40B4-BE49-F238E27FC236}">
                <a16:creationId xmlns:a16="http://schemas.microsoft.com/office/drawing/2014/main" id="{C945358E-7388-433F-B22E-818A5834D2A1}"/>
              </a:ext>
            </a:extLst>
          </p:cNvPr>
          <p:cNvSpPr txBox="1"/>
          <p:nvPr/>
        </p:nvSpPr>
        <p:spPr>
          <a:xfrm>
            <a:off x="767303" y="4832275"/>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1943385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FFF06E-8786-74F4-EB01-F196D32776F8}"/>
              </a:ext>
            </a:extLst>
          </p:cNvPr>
          <p:cNvSpPr txBox="1">
            <a:spLocks/>
          </p:cNvSpPr>
          <p:nvPr/>
        </p:nvSpPr>
        <p:spPr>
          <a:xfrm>
            <a:off x="5400445" y="2064123"/>
            <a:ext cx="3555115" cy="1015253"/>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s-CO" sz="2400" b="1" i="0" u="none" strike="noStrike" kern="1200" cap="none" spc="0" normalizeH="0" baseline="0" noProof="0" dirty="0">
                <a:ln>
                  <a:noFill/>
                </a:ln>
                <a:solidFill>
                  <a:srgbClr val="B6004C"/>
                </a:solidFill>
                <a:effectLst/>
                <a:uLnTx/>
                <a:uFillTx/>
                <a:latin typeface="Segoe UI"/>
                <a:ea typeface="Open Sans" panose="020B0606030504020204" pitchFamily="34" charset="0"/>
                <a:cs typeface="Open Sans" panose="020B0606030504020204" pitchFamily="34" charset="0"/>
              </a:rPr>
              <a:t>Transporte</a:t>
            </a:r>
          </a:p>
        </p:txBody>
      </p:sp>
      <p:sp>
        <p:nvSpPr>
          <p:cNvPr id="7" name="CuadroTexto 6">
            <a:extLst>
              <a:ext uri="{FF2B5EF4-FFF2-40B4-BE49-F238E27FC236}">
                <a16:creationId xmlns:a16="http://schemas.microsoft.com/office/drawing/2014/main" id="{566DF922-0B81-437D-810E-5E5896F27B18}"/>
              </a:ext>
            </a:extLst>
          </p:cNvPr>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8" name="Conector recto 7">
            <a:extLst>
              <a:ext uri="{FF2B5EF4-FFF2-40B4-BE49-F238E27FC236}">
                <a16:creationId xmlns:a16="http://schemas.microsoft.com/office/drawing/2014/main" id="{9EBE7E48-FFF8-40C7-9B47-CC4645B1C69A}"/>
              </a:ext>
            </a:extLst>
          </p:cNvPr>
          <p:cNvCxnSpPr>
            <a:cxnSpLocks/>
          </p:cNvCxnSpPr>
          <p:nvPr/>
        </p:nvCxnSpPr>
        <p:spPr>
          <a:xfrm flipH="1" flipV="1">
            <a:off x="7120328" y="2803808"/>
            <a:ext cx="1710720" cy="1"/>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0" name="CuadroTexto 9">
            <a:extLst>
              <a:ext uri="{FF2B5EF4-FFF2-40B4-BE49-F238E27FC236}">
                <a16:creationId xmlns:a16="http://schemas.microsoft.com/office/drawing/2014/main" id="{07358F07-A6A8-4B56-A452-4A9452A72A2E}"/>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Tree>
    <p:extLst>
      <p:ext uri="{BB962C8B-B14F-4D97-AF65-F5344CB8AC3E}">
        <p14:creationId xmlns:p14="http://schemas.microsoft.com/office/powerpoint/2010/main" val="3059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E485C991-2191-E27D-A01D-4060B8CFEFE5}"/>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graphicFrame>
        <p:nvGraphicFramePr>
          <p:cNvPr id="5" name="1 Gráfico">
            <a:extLst>
              <a:ext uri="{FF2B5EF4-FFF2-40B4-BE49-F238E27FC236}">
                <a16:creationId xmlns:a16="http://schemas.microsoft.com/office/drawing/2014/main" id="{00000000-0008-0000-3D00-000004000000}"/>
              </a:ext>
            </a:extLst>
          </p:cNvPr>
          <p:cNvGraphicFramePr>
            <a:graphicFrameLocks/>
          </p:cNvGraphicFramePr>
          <p:nvPr>
            <p:extLst>
              <p:ext uri="{D42A27DB-BD31-4B8C-83A1-F6EECF244321}">
                <p14:modId xmlns:p14="http://schemas.microsoft.com/office/powerpoint/2010/main" val="337258787"/>
              </p:ext>
            </p:extLst>
          </p:nvPr>
        </p:nvGraphicFramePr>
        <p:xfrm>
          <a:off x="779489" y="1164045"/>
          <a:ext cx="7981863" cy="3450410"/>
        </p:xfrm>
        <a:graphic>
          <a:graphicData uri="http://schemas.openxmlformats.org/drawingml/2006/chart">
            <c:chart xmlns:c="http://schemas.openxmlformats.org/drawingml/2006/chart" xmlns:r="http://schemas.openxmlformats.org/officeDocument/2006/relationships" r:id="rId2"/>
          </a:graphicData>
        </a:graphic>
      </p:graphicFrame>
      <p:sp>
        <p:nvSpPr>
          <p:cNvPr id="6" name="object 2">
            <a:extLst>
              <a:ext uri="{FF2B5EF4-FFF2-40B4-BE49-F238E27FC236}">
                <a16:creationId xmlns:a16="http://schemas.microsoft.com/office/drawing/2014/main" id="{7EADD495-EF6D-40D4-AED9-4899098CE2C4}"/>
              </a:ext>
            </a:extLst>
          </p:cNvPr>
          <p:cNvSpPr txBox="1"/>
          <p:nvPr/>
        </p:nvSpPr>
        <p:spPr>
          <a:xfrm>
            <a:off x="767303" y="366044"/>
            <a:ext cx="7731237" cy="430887"/>
          </a:xfrm>
          <a:prstGeom prst="rect">
            <a:avLst/>
          </a:prstGeom>
        </p:spPr>
        <p:txBody>
          <a:bodyPr vert="horz" wrap="square" lIns="0" tIns="0" rIns="0" bIns="0" rtlCol="0">
            <a:spAutoFit/>
          </a:bodyPr>
          <a:lstStyle/>
          <a:p>
            <a:r>
              <a:rPr lang="es-CO" sz="1400" b="1" dirty="0">
                <a:solidFill>
                  <a:srgbClr val="B6004C"/>
                </a:solidFill>
                <a:cs typeface="Arial"/>
              </a:rPr>
              <a:t>Variación anual del IPC Compra de vehículo</a:t>
            </a:r>
          </a:p>
          <a:p>
            <a:r>
              <a:rPr lang="es-CO" sz="1400" b="1" dirty="0">
                <a:cs typeface="Arial"/>
              </a:rPr>
              <a:t>Enero 2016 </a:t>
            </a:r>
            <a:r>
              <a:rPr lang="en-US" sz="1400" b="1" dirty="0">
                <a:cs typeface="Arial"/>
              </a:rPr>
              <a:t>- </a:t>
            </a:r>
            <a:r>
              <a:rPr lang="es-ES" sz="1400" b="1" dirty="0">
                <a:solidFill>
                  <a:srgbClr val="000000"/>
                </a:solidFill>
                <a:latin typeface="Segoe UI" panose="020B0502040204020203" pitchFamily="34" charset="0"/>
              </a:rPr>
              <a:t> Octubre 2023</a:t>
            </a:r>
            <a:endParaRPr lang="es-ES" sz="1400" dirty="0"/>
          </a:p>
        </p:txBody>
      </p:sp>
      <p:cxnSp>
        <p:nvCxnSpPr>
          <p:cNvPr id="7" name="Conector recto 6">
            <a:extLst>
              <a:ext uri="{FF2B5EF4-FFF2-40B4-BE49-F238E27FC236}">
                <a16:creationId xmlns:a16="http://schemas.microsoft.com/office/drawing/2014/main" id="{4698D611-CE9F-4746-932B-9C47A2DBB9A3}"/>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7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1 Gráfico">
            <a:extLst>
              <a:ext uri="{FF2B5EF4-FFF2-40B4-BE49-F238E27FC236}">
                <a16:creationId xmlns:a16="http://schemas.microsoft.com/office/drawing/2014/main" id="{00000000-0008-0000-3E00-000004000000}"/>
              </a:ext>
            </a:extLst>
          </p:cNvPr>
          <p:cNvGraphicFramePr>
            <a:graphicFrameLocks/>
          </p:cNvGraphicFramePr>
          <p:nvPr>
            <p:extLst>
              <p:ext uri="{D42A27DB-BD31-4B8C-83A1-F6EECF244321}">
                <p14:modId xmlns:p14="http://schemas.microsoft.com/office/powerpoint/2010/main" val="3262998260"/>
              </p:ext>
            </p:extLst>
          </p:nvPr>
        </p:nvGraphicFramePr>
        <p:xfrm>
          <a:off x="767303" y="1135189"/>
          <a:ext cx="8112231" cy="3386910"/>
        </p:xfrm>
        <a:graphic>
          <a:graphicData uri="http://schemas.openxmlformats.org/drawingml/2006/chart">
            <c:chart xmlns:c="http://schemas.openxmlformats.org/drawingml/2006/chart" xmlns:r="http://schemas.openxmlformats.org/officeDocument/2006/relationships" r:id="rId2"/>
          </a:graphicData>
        </a:graphic>
      </p:graphicFrame>
      <p:sp>
        <p:nvSpPr>
          <p:cNvPr id="6" name="object 2">
            <a:extLst>
              <a:ext uri="{FF2B5EF4-FFF2-40B4-BE49-F238E27FC236}">
                <a16:creationId xmlns:a16="http://schemas.microsoft.com/office/drawing/2014/main" id="{EA4E9546-DC53-48B5-B39C-6C8FC7375AC6}"/>
              </a:ext>
            </a:extLst>
          </p:cNvPr>
          <p:cNvSpPr txBox="1"/>
          <p:nvPr/>
        </p:nvSpPr>
        <p:spPr>
          <a:xfrm>
            <a:off x="767303" y="366044"/>
            <a:ext cx="7731237" cy="430887"/>
          </a:xfrm>
          <a:prstGeom prst="rect">
            <a:avLst/>
          </a:prstGeom>
        </p:spPr>
        <p:txBody>
          <a:bodyPr vert="horz" wrap="square" lIns="0" tIns="0" rIns="0" bIns="0" rtlCol="0">
            <a:spAutoFit/>
          </a:bodyPr>
          <a:lstStyle/>
          <a:p>
            <a:r>
              <a:rPr lang="es-CO" sz="1400" b="1" dirty="0">
                <a:solidFill>
                  <a:srgbClr val="B6004C"/>
                </a:solidFill>
                <a:cs typeface="Arial"/>
              </a:rPr>
              <a:t>Variación anual del IPC Combustibles para el vehículo</a:t>
            </a:r>
          </a:p>
          <a:p>
            <a:r>
              <a:rPr lang="es-CO" sz="1400" b="1" dirty="0">
                <a:cs typeface="Arial"/>
              </a:rPr>
              <a:t>Enero 2016 </a:t>
            </a:r>
            <a:r>
              <a:rPr lang="en-US" sz="1400" b="1" dirty="0">
                <a:cs typeface="Arial"/>
              </a:rPr>
              <a:t>- </a:t>
            </a:r>
            <a:r>
              <a:rPr lang="es-ES" sz="1400" b="1" dirty="0">
                <a:solidFill>
                  <a:srgbClr val="000000"/>
                </a:solidFill>
                <a:latin typeface="Segoe UI" panose="020B0502040204020203" pitchFamily="34" charset="0"/>
              </a:rPr>
              <a:t> Octubre 2023</a:t>
            </a:r>
            <a:endParaRPr lang="es-ES" sz="1400" dirty="0"/>
          </a:p>
        </p:txBody>
      </p:sp>
      <p:cxnSp>
        <p:nvCxnSpPr>
          <p:cNvPr id="10" name="Conector recto 9">
            <a:extLst>
              <a:ext uri="{FF2B5EF4-FFF2-40B4-BE49-F238E27FC236}">
                <a16:creationId xmlns:a16="http://schemas.microsoft.com/office/drawing/2014/main" id="{3F20D336-4328-4652-BEAA-28FB8269AB8D}"/>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1" name="TextBox 3">
            <a:extLst>
              <a:ext uri="{FF2B5EF4-FFF2-40B4-BE49-F238E27FC236}">
                <a16:creationId xmlns:a16="http://schemas.microsoft.com/office/drawing/2014/main" id="{5B9C16ED-CB92-4C84-8BE3-49DD35A11208}"/>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3122839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6 Gráfico">
            <a:extLst>
              <a:ext uri="{FF2B5EF4-FFF2-40B4-BE49-F238E27FC236}">
                <a16:creationId xmlns:a16="http://schemas.microsoft.com/office/drawing/2014/main" id="{00000000-0008-0000-4000-000003000000}"/>
              </a:ext>
            </a:extLst>
          </p:cNvPr>
          <p:cNvGraphicFramePr>
            <a:graphicFrameLocks/>
          </p:cNvGraphicFramePr>
          <p:nvPr>
            <p:extLst>
              <p:ext uri="{D42A27DB-BD31-4B8C-83A1-F6EECF244321}">
                <p14:modId xmlns:p14="http://schemas.microsoft.com/office/powerpoint/2010/main" val="2107613578"/>
              </p:ext>
            </p:extLst>
          </p:nvPr>
        </p:nvGraphicFramePr>
        <p:xfrm>
          <a:off x="779489" y="1213641"/>
          <a:ext cx="8072911" cy="3458014"/>
        </p:xfrm>
        <a:graphic>
          <a:graphicData uri="http://schemas.openxmlformats.org/drawingml/2006/chart">
            <c:chart xmlns:c="http://schemas.openxmlformats.org/drawingml/2006/chart" xmlns:r="http://schemas.openxmlformats.org/officeDocument/2006/relationships" r:id="rId3"/>
          </a:graphicData>
        </a:graphic>
      </p:graphicFrame>
      <p:sp>
        <p:nvSpPr>
          <p:cNvPr id="7" name="object 2">
            <a:extLst>
              <a:ext uri="{FF2B5EF4-FFF2-40B4-BE49-F238E27FC236}">
                <a16:creationId xmlns:a16="http://schemas.microsoft.com/office/drawing/2014/main" id="{E059E6D5-71DD-46D1-B4F4-A7926CE26BD2}"/>
              </a:ext>
            </a:extLst>
          </p:cNvPr>
          <p:cNvSpPr txBox="1"/>
          <p:nvPr/>
        </p:nvSpPr>
        <p:spPr>
          <a:xfrm>
            <a:off x="767303" y="366044"/>
            <a:ext cx="7731237" cy="430887"/>
          </a:xfrm>
          <a:prstGeom prst="rect">
            <a:avLst/>
          </a:prstGeom>
        </p:spPr>
        <p:txBody>
          <a:bodyPr vert="horz" wrap="square" lIns="0" tIns="0" rIns="0" bIns="0" rtlCol="0">
            <a:spAutoFit/>
          </a:bodyPr>
          <a:lstStyle/>
          <a:p>
            <a:r>
              <a:rPr lang="es-CO" sz="1400" b="1" dirty="0">
                <a:solidFill>
                  <a:srgbClr val="B6004C"/>
                </a:solidFill>
                <a:cs typeface="Arial"/>
              </a:rPr>
              <a:t>Variación </a:t>
            </a:r>
            <a:r>
              <a:rPr lang="es-CO" sz="1400" b="1" u="sng" dirty="0">
                <a:solidFill>
                  <a:srgbClr val="B6004C"/>
                </a:solidFill>
                <a:cs typeface="Arial"/>
              </a:rPr>
              <a:t>anual </a:t>
            </a:r>
            <a:r>
              <a:rPr lang="es-CO" sz="1400" b="1" dirty="0">
                <a:solidFill>
                  <a:srgbClr val="B6004C"/>
                </a:solidFill>
                <a:cs typeface="Arial"/>
              </a:rPr>
              <a:t>del IPC de transporte urbano</a:t>
            </a:r>
            <a:endParaRPr lang="es-MX" sz="1400" b="1" dirty="0">
              <a:solidFill>
                <a:srgbClr val="B6004C"/>
              </a:solidFill>
              <a:cs typeface="Arial"/>
            </a:endParaRPr>
          </a:p>
          <a:p>
            <a:r>
              <a:rPr lang="es-ES" sz="1400" b="1" dirty="0">
                <a:cs typeface="Arial"/>
              </a:rPr>
              <a:t>Enero 2016 – </a:t>
            </a:r>
            <a:r>
              <a:rPr lang="es-ES" sz="1400" b="1" dirty="0">
                <a:solidFill>
                  <a:srgbClr val="000000"/>
                </a:solidFill>
                <a:latin typeface="Segoe UI" panose="020B0502040204020203" pitchFamily="34" charset="0"/>
              </a:rPr>
              <a:t>Octubre 2023</a:t>
            </a:r>
            <a:endParaRPr lang="es-ES" sz="1400" dirty="0"/>
          </a:p>
        </p:txBody>
      </p:sp>
      <p:cxnSp>
        <p:nvCxnSpPr>
          <p:cNvPr id="10" name="Conector recto 9">
            <a:extLst>
              <a:ext uri="{FF2B5EF4-FFF2-40B4-BE49-F238E27FC236}">
                <a16:creationId xmlns:a16="http://schemas.microsoft.com/office/drawing/2014/main" id="{BC530A38-DF2A-4A5A-BF7C-620FB498F68E}"/>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1" name="TextBox 3">
            <a:extLst>
              <a:ext uri="{FF2B5EF4-FFF2-40B4-BE49-F238E27FC236}">
                <a16:creationId xmlns:a16="http://schemas.microsoft.com/office/drawing/2014/main" id="{7757CACC-0AD0-4821-9C99-7FDE979AF41E}"/>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1113541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 Gráfico">
            <a:extLst>
              <a:ext uri="{FF2B5EF4-FFF2-40B4-BE49-F238E27FC236}">
                <a16:creationId xmlns:a16="http://schemas.microsoft.com/office/drawing/2014/main" id="{00000000-0008-0000-3F00-000004000000}"/>
              </a:ext>
            </a:extLst>
          </p:cNvPr>
          <p:cNvGraphicFramePr>
            <a:graphicFrameLocks/>
          </p:cNvGraphicFramePr>
          <p:nvPr>
            <p:extLst>
              <p:ext uri="{D42A27DB-BD31-4B8C-83A1-F6EECF244321}">
                <p14:modId xmlns:p14="http://schemas.microsoft.com/office/powerpoint/2010/main" val="3338127214"/>
              </p:ext>
            </p:extLst>
          </p:nvPr>
        </p:nvGraphicFramePr>
        <p:xfrm>
          <a:off x="767305" y="1141823"/>
          <a:ext cx="8196814" cy="3450396"/>
        </p:xfrm>
        <a:graphic>
          <a:graphicData uri="http://schemas.openxmlformats.org/drawingml/2006/chart">
            <c:chart xmlns:c="http://schemas.openxmlformats.org/drawingml/2006/chart" xmlns:r="http://schemas.openxmlformats.org/officeDocument/2006/relationships" r:id="rId3"/>
          </a:graphicData>
        </a:graphic>
      </p:graphicFrame>
      <p:sp>
        <p:nvSpPr>
          <p:cNvPr id="6" name="object 2">
            <a:extLst>
              <a:ext uri="{FF2B5EF4-FFF2-40B4-BE49-F238E27FC236}">
                <a16:creationId xmlns:a16="http://schemas.microsoft.com/office/drawing/2014/main" id="{20D92733-A4EF-45BA-A55D-3F95AF05F895}"/>
              </a:ext>
            </a:extLst>
          </p:cNvPr>
          <p:cNvSpPr txBox="1"/>
          <p:nvPr/>
        </p:nvSpPr>
        <p:spPr>
          <a:xfrm>
            <a:off x="767303" y="366044"/>
            <a:ext cx="7731237" cy="430887"/>
          </a:xfrm>
          <a:prstGeom prst="rect">
            <a:avLst/>
          </a:prstGeom>
        </p:spPr>
        <p:txBody>
          <a:bodyPr vert="horz" wrap="square" lIns="0" tIns="0" rIns="0" bIns="0" rtlCol="0">
            <a:spAutoFit/>
          </a:bodyPr>
          <a:lstStyle/>
          <a:p>
            <a:r>
              <a:rPr lang="es-CO" sz="1400" b="1" dirty="0">
                <a:solidFill>
                  <a:srgbClr val="B6004C"/>
                </a:solidFill>
                <a:cs typeface="Arial"/>
              </a:rPr>
              <a:t>Variación </a:t>
            </a:r>
            <a:r>
              <a:rPr lang="es-CO" sz="1400" b="1" u="sng" dirty="0">
                <a:solidFill>
                  <a:srgbClr val="B6004C"/>
                </a:solidFill>
                <a:cs typeface="Arial"/>
              </a:rPr>
              <a:t>anual </a:t>
            </a:r>
            <a:r>
              <a:rPr lang="es-CO" sz="1400" b="1" dirty="0">
                <a:solidFill>
                  <a:srgbClr val="B6004C"/>
                </a:solidFill>
                <a:cs typeface="Arial"/>
              </a:rPr>
              <a:t>del IPC de transporte aéreo</a:t>
            </a:r>
            <a:endParaRPr lang="es-MX" sz="1400" b="1" dirty="0">
              <a:solidFill>
                <a:srgbClr val="B6004C"/>
              </a:solidFill>
              <a:cs typeface="Arial"/>
            </a:endParaRPr>
          </a:p>
          <a:p>
            <a:r>
              <a:rPr lang="es-ES" sz="1400" b="1" dirty="0">
                <a:cs typeface="Arial"/>
              </a:rPr>
              <a:t>Enero 2016 – </a:t>
            </a:r>
            <a:r>
              <a:rPr lang="es-ES" sz="1400" b="1" dirty="0">
                <a:solidFill>
                  <a:srgbClr val="000000"/>
                </a:solidFill>
                <a:latin typeface="Segoe UI" panose="020B0502040204020203" pitchFamily="34" charset="0"/>
              </a:rPr>
              <a:t>Octubre 2023</a:t>
            </a:r>
            <a:endParaRPr lang="es-ES" sz="1400" dirty="0"/>
          </a:p>
        </p:txBody>
      </p:sp>
      <p:cxnSp>
        <p:nvCxnSpPr>
          <p:cNvPr id="7" name="Conector recto 6">
            <a:extLst>
              <a:ext uri="{FF2B5EF4-FFF2-40B4-BE49-F238E27FC236}">
                <a16:creationId xmlns:a16="http://schemas.microsoft.com/office/drawing/2014/main" id="{B1057780-CF48-4AF4-A57F-12087CA4C3DC}"/>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0" name="TextBox 3">
            <a:extLst>
              <a:ext uri="{FF2B5EF4-FFF2-40B4-BE49-F238E27FC236}">
                <a16:creationId xmlns:a16="http://schemas.microsoft.com/office/drawing/2014/main" id="{5AD8014D-8A4F-4E4E-8103-8F1B4D96C878}"/>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2977212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9DB3213-7425-6035-3C09-FFEF2A52492A}"/>
              </a:ext>
            </a:extLst>
          </p:cNvPr>
          <p:cNvSpPr txBox="1">
            <a:spLocks/>
          </p:cNvSpPr>
          <p:nvPr/>
        </p:nvSpPr>
        <p:spPr>
          <a:xfrm>
            <a:off x="5203195" y="1346832"/>
            <a:ext cx="3752365" cy="1015253"/>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s-CO" sz="2400" b="1" i="0" u="none" strike="noStrike" kern="1200" cap="none" spc="0" normalizeH="0" baseline="0" noProof="0" dirty="0">
                <a:ln>
                  <a:noFill/>
                </a:ln>
                <a:solidFill>
                  <a:srgbClr val="B6004C"/>
                </a:solidFill>
                <a:effectLst/>
                <a:uLnTx/>
                <a:uFillTx/>
                <a:latin typeface="Segoe UI"/>
                <a:ea typeface="Open Sans" panose="020B0606030504020204" pitchFamily="34" charset="0"/>
                <a:cs typeface="Open Sans" panose="020B0606030504020204" pitchFamily="34" charset="0"/>
              </a:rPr>
              <a:t>ICTC</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lang="es-CO" sz="2400" b="1" dirty="0">
                <a:solidFill>
                  <a:srgbClr val="B6004C"/>
                </a:solidFill>
                <a:latin typeface="Segoe UI"/>
                <a:ea typeface="Open Sans" panose="020B0606030504020204" pitchFamily="34" charset="0"/>
                <a:cs typeface="Open Sans" panose="020B0606030504020204" pitchFamily="34" charset="0"/>
              </a:rPr>
              <a:t>Índice de costos del transporte de carga por carretera</a:t>
            </a:r>
            <a:endParaRPr kumimoji="0" lang="es-CO" sz="2400" b="1" i="0" u="none" strike="noStrike" kern="1200" cap="none" spc="0" normalizeH="0" baseline="0" noProof="0" dirty="0">
              <a:ln>
                <a:noFill/>
              </a:ln>
              <a:solidFill>
                <a:srgbClr val="B6004C"/>
              </a:solidFill>
              <a:effectLst/>
              <a:uLnTx/>
              <a:uFillTx/>
              <a:latin typeface="Segoe UI"/>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292A878-4BDE-4FE2-9203-3637B5A6FE41}"/>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cxnSp>
        <p:nvCxnSpPr>
          <p:cNvPr id="7" name="Conector recto 6">
            <a:extLst>
              <a:ext uri="{FF2B5EF4-FFF2-40B4-BE49-F238E27FC236}">
                <a16:creationId xmlns:a16="http://schemas.microsoft.com/office/drawing/2014/main" id="{5FAF9147-4979-43A6-9817-9A8CFA14BE93}"/>
              </a:ext>
            </a:extLst>
          </p:cNvPr>
          <p:cNvCxnSpPr>
            <a:cxnSpLocks/>
          </p:cNvCxnSpPr>
          <p:nvPr/>
        </p:nvCxnSpPr>
        <p:spPr>
          <a:xfrm flipH="1">
            <a:off x="5561351" y="3388425"/>
            <a:ext cx="3269697"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090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A0FEBB41-4101-0C40-83CE-891EC589C996}"/>
              </a:ext>
            </a:extLst>
          </p:cNvPr>
          <p:cNvCxnSpPr>
            <a:cxnSpLocks/>
          </p:cNvCxnSpPr>
          <p:nvPr/>
        </p:nvCxnSpPr>
        <p:spPr>
          <a:xfrm flipH="1">
            <a:off x="5439335" y="2803808"/>
            <a:ext cx="3391713"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339E7E83-4624-6265-6EB0-8FD8E241AC87}"/>
              </a:ext>
            </a:extLst>
          </p:cNvPr>
          <p:cNvSpPr txBox="1"/>
          <p:nvPr/>
        </p:nvSpPr>
        <p:spPr>
          <a:xfrm>
            <a:off x="4901658" y="3063440"/>
            <a:ext cx="4020829"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Sector transporte</a:t>
            </a:r>
            <a:endParaRPr kumimoji="0" lang="es-ES" sz="4000" b="1"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sp>
        <p:nvSpPr>
          <p:cNvPr id="7" name="CuadroTexto 6">
            <a:extLst>
              <a:ext uri="{FF2B5EF4-FFF2-40B4-BE49-F238E27FC236}">
                <a16:creationId xmlns:a16="http://schemas.microsoft.com/office/drawing/2014/main" id="{FC103E1E-684F-2255-A25C-2463921D1FE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
        <p:nvSpPr>
          <p:cNvPr id="3" name="object 553">
            <a:extLst>
              <a:ext uri="{FF2B5EF4-FFF2-40B4-BE49-F238E27FC236}">
                <a16:creationId xmlns:a16="http://schemas.microsoft.com/office/drawing/2014/main" id="{64168B22-10AD-1B0E-B32F-373CD319E306}"/>
              </a:ext>
            </a:extLst>
          </p:cNvPr>
          <p:cNvSpPr txBox="1">
            <a:spLocks/>
          </p:cNvSpPr>
          <p:nvPr/>
        </p:nvSpPr>
        <p:spPr>
          <a:xfrm>
            <a:off x="4787886" y="1164781"/>
            <a:ext cx="4020829" cy="1308692"/>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ES" sz="2800" b="1" dirty="0">
                <a:solidFill>
                  <a:srgbClr val="B6004C"/>
                </a:solidFill>
                <a:latin typeface="+mj-lt"/>
              </a:rPr>
              <a:t>Censo Económico Nacional Urbano - CENU </a:t>
            </a:r>
          </a:p>
        </p:txBody>
      </p:sp>
    </p:spTree>
    <p:extLst>
      <p:ext uri="{BB962C8B-B14F-4D97-AF65-F5344CB8AC3E}">
        <p14:creationId xmlns:p14="http://schemas.microsoft.com/office/powerpoint/2010/main" val="186767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
            <a:extLst>
              <a:ext uri="{FF2B5EF4-FFF2-40B4-BE49-F238E27FC236}">
                <a16:creationId xmlns:a16="http://schemas.microsoft.com/office/drawing/2014/main" id="{2738D271-12CB-7B5F-7D65-23104247D34E}"/>
              </a:ext>
            </a:extLst>
          </p:cNvPr>
          <p:cNvSpPr/>
          <p:nvPr/>
        </p:nvSpPr>
        <p:spPr>
          <a:xfrm>
            <a:off x="541428" y="591766"/>
            <a:ext cx="8015274" cy="355648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CO" sz="1600" b="1" dirty="0">
                <a:solidFill>
                  <a:schemeClr val="tx1"/>
                </a:solidFill>
              </a:rPr>
              <a:t>El ICTC mide el cambio promedio de los precios para una canasta de bienes y servicios que representa los insumos necesarios para conservar en condiciones de movilidad, un vehículo prestador del servicio de carga por carretera.</a:t>
            </a:r>
          </a:p>
          <a:p>
            <a:pPr algn="ctr"/>
            <a:endParaRPr lang="es-CO" sz="1600" b="1" dirty="0">
              <a:solidFill>
                <a:schemeClr val="tx1"/>
              </a:solidFill>
            </a:endParaRPr>
          </a:p>
          <a:p>
            <a:pPr algn="ctr"/>
            <a:r>
              <a:rPr lang="es-CO" sz="1600" dirty="0">
                <a:solidFill>
                  <a:schemeClr val="tx1"/>
                </a:solidFill>
              </a:rPr>
              <a:t>(En razón a lo anterior y el peso que tiene dentro de la estructura promedio de los costos los diferentes combustibles, el índice debe gran parte de su variación total al comportamiento del ACPM (Diésel)</a:t>
            </a:r>
          </a:p>
        </p:txBody>
      </p:sp>
      <p:sp>
        <p:nvSpPr>
          <p:cNvPr id="5" name="TextBox 3">
            <a:extLst>
              <a:ext uri="{FF2B5EF4-FFF2-40B4-BE49-F238E27FC236}">
                <a16:creationId xmlns:a16="http://schemas.microsoft.com/office/drawing/2014/main" id="{AB3DF0C0-414D-4502-BC6B-D36AB50AA1DE}"/>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852353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620193901"/>
              </p:ext>
            </p:extLst>
          </p:nvPr>
        </p:nvGraphicFramePr>
        <p:xfrm>
          <a:off x="767304" y="1745301"/>
          <a:ext cx="7886697" cy="1652898"/>
        </p:xfrm>
        <a:graphic>
          <a:graphicData uri="http://schemas.openxmlformats.org/drawingml/2006/table">
            <a:tbl>
              <a:tblPr/>
              <a:tblGrid>
                <a:gridCol w="1126671">
                  <a:extLst>
                    <a:ext uri="{9D8B030D-6E8A-4147-A177-3AD203B41FA5}">
                      <a16:colId xmlns:a16="http://schemas.microsoft.com/office/drawing/2014/main" val="1552251762"/>
                    </a:ext>
                  </a:extLst>
                </a:gridCol>
                <a:gridCol w="1126671">
                  <a:extLst>
                    <a:ext uri="{9D8B030D-6E8A-4147-A177-3AD203B41FA5}">
                      <a16:colId xmlns:a16="http://schemas.microsoft.com/office/drawing/2014/main" val="2104631504"/>
                    </a:ext>
                  </a:extLst>
                </a:gridCol>
                <a:gridCol w="1126671">
                  <a:extLst>
                    <a:ext uri="{9D8B030D-6E8A-4147-A177-3AD203B41FA5}">
                      <a16:colId xmlns:a16="http://schemas.microsoft.com/office/drawing/2014/main" val="324343349"/>
                    </a:ext>
                  </a:extLst>
                </a:gridCol>
                <a:gridCol w="1126671">
                  <a:extLst>
                    <a:ext uri="{9D8B030D-6E8A-4147-A177-3AD203B41FA5}">
                      <a16:colId xmlns:a16="http://schemas.microsoft.com/office/drawing/2014/main" val="2858347415"/>
                    </a:ext>
                  </a:extLst>
                </a:gridCol>
                <a:gridCol w="1126671">
                  <a:extLst>
                    <a:ext uri="{9D8B030D-6E8A-4147-A177-3AD203B41FA5}">
                      <a16:colId xmlns:a16="http://schemas.microsoft.com/office/drawing/2014/main" val="2631922717"/>
                    </a:ext>
                  </a:extLst>
                </a:gridCol>
                <a:gridCol w="1126671">
                  <a:extLst>
                    <a:ext uri="{9D8B030D-6E8A-4147-A177-3AD203B41FA5}">
                      <a16:colId xmlns:a16="http://schemas.microsoft.com/office/drawing/2014/main" val="3819837476"/>
                    </a:ext>
                  </a:extLst>
                </a:gridCol>
                <a:gridCol w="1126671">
                  <a:extLst>
                    <a:ext uri="{9D8B030D-6E8A-4147-A177-3AD203B41FA5}">
                      <a16:colId xmlns:a16="http://schemas.microsoft.com/office/drawing/2014/main" val="647994809"/>
                    </a:ext>
                  </a:extLst>
                </a:gridCol>
              </a:tblGrid>
              <a:tr h="322973">
                <a:tc rowSpan="3">
                  <a:txBody>
                    <a:bodyPr/>
                    <a:lstStyle/>
                    <a:p>
                      <a:pPr algn="ctr" rtl="0" fontAlgn="ctr"/>
                      <a:r>
                        <a:rPr lang="es-CO" sz="1400" b="1" i="0" u="none" strike="noStrike" dirty="0">
                          <a:solidFill>
                            <a:srgbClr val="FFFFFF"/>
                          </a:solidFill>
                          <a:effectLst/>
                          <a:latin typeface="Segoe UI" panose="020B0502040204020203" pitchFamily="34" charset="0"/>
                        </a:rPr>
                        <a:t> ICTC</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A7B"/>
                    </a:solidFill>
                  </a:tcPr>
                </a:tc>
                <a:tc gridSpan="6">
                  <a:txBody>
                    <a:bodyPr/>
                    <a:lstStyle/>
                    <a:p>
                      <a:pPr algn="ctr" fontAlgn="ctr"/>
                      <a:r>
                        <a:rPr lang="es-CO" sz="1700" b="1" i="0" u="none" strike="noStrike">
                          <a:solidFill>
                            <a:srgbClr val="000000"/>
                          </a:solidFill>
                          <a:effectLst/>
                          <a:latin typeface="Segoe UI" panose="020B0502040204020203" pitchFamily="34" charset="0"/>
                        </a:rPr>
                        <a:t>Octubre</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1A0C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97037308"/>
                  </a:ext>
                </a:extLst>
              </a:tr>
              <a:tr h="442935">
                <a:tc vMerge="1">
                  <a:txBody>
                    <a:bodyPr/>
                    <a:lstStyle/>
                    <a:p>
                      <a:endParaRPr lang="es-CO"/>
                    </a:p>
                  </a:txBody>
                  <a:tcPr/>
                </a:tc>
                <a:tc gridSpan="2">
                  <a:txBody>
                    <a:bodyPr/>
                    <a:lstStyle/>
                    <a:p>
                      <a:pPr algn="ctr" rtl="0" fontAlgn="ctr"/>
                      <a:r>
                        <a:rPr lang="es-CO" sz="1200" b="1" i="0" u="none" strike="noStrike">
                          <a:solidFill>
                            <a:srgbClr val="000000"/>
                          </a:solidFill>
                          <a:effectLst/>
                          <a:latin typeface="Segoe UI" panose="020B0502040204020203" pitchFamily="34" charset="0"/>
                        </a:rPr>
                        <a:t>Variación Mensual</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1DA"/>
                    </a:solidFill>
                  </a:tcPr>
                </a:tc>
                <a:tc hMerge="1">
                  <a:txBody>
                    <a:bodyPr/>
                    <a:lstStyle/>
                    <a:p>
                      <a:endParaRPr lang="es-CO"/>
                    </a:p>
                  </a:txBody>
                  <a:tcPr/>
                </a:tc>
                <a:tc gridSpan="2">
                  <a:txBody>
                    <a:bodyPr/>
                    <a:lstStyle/>
                    <a:p>
                      <a:pPr algn="ctr" rtl="0" fontAlgn="ctr"/>
                      <a:r>
                        <a:rPr lang="es-CO" sz="1200" b="1" i="0" u="none" strike="noStrike">
                          <a:solidFill>
                            <a:srgbClr val="000000"/>
                          </a:solidFill>
                          <a:effectLst/>
                          <a:latin typeface="Segoe UI" panose="020B0502040204020203" pitchFamily="34" charset="0"/>
                        </a:rPr>
                        <a:t>Variación Año corrido</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1DA"/>
                    </a:solidFill>
                  </a:tcPr>
                </a:tc>
                <a:tc hMerge="1">
                  <a:txBody>
                    <a:bodyPr/>
                    <a:lstStyle/>
                    <a:p>
                      <a:endParaRPr lang="es-CO"/>
                    </a:p>
                  </a:txBody>
                  <a:tcPr/>
                </a:tc>
                <a:tc gridSpan="2">
                  <a:txBody>
                    <a:bodyPr/>
                    <a:lstStyle/>
                    <a:p>
                      <a:pPr algn="ctr" rtl="0" fontAlgn="ctr"/>
                      <a:r>
                        <a:rPr lang="es-CO" sz="1200" b="1" i="0" u="none" strike="noStrike">
                          <a:solidFill>
                            <a:srgbClr val="000000"/>
                          </a:solidFill>
                          <a:effectLst/>
                          <a:latin typeface="Segoe UI" panose="020B0502040204020203" pitchFamily="34" charset="0"/>
                        </a:rPr>
                        <a:t>Variación Anual</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C1DA"/>
                    </a:solidFill>
                  </a:tcPr>
                </a:tc>
                <a:tc hMerge="1">
                  <a:txBody>
                    <a:bodyPr/>
                    <a:lstStyle/>
                    <a:p>
                      <a:endParaRPr lang="es-CO"/>
                    </a:p>
                  </a:txBody>
                  <a:tcPr/>
                </a:tc>
                <a:extLst>
                  <a:ext uri="{0D108BD9-81ED-4DB2-BD59-A6C34878D82A}">
                    <a16:rowId xmlns:a16="http://schemas.microsoft.com/office/drawing/2014/main" val="1220840335"/>
                  </a:ext>
                </a:extLst>
              </a:tr>
              <a:tr h="215931">
                <a:tc vMerge="1">
                  <a:txBody>
                    <a:bodyPr/>
                    <a:lstStyle/>
                    <a:p>
                      <a:endParaRPr lang="es-CO"/>
                    </a:p>
                  </a:txBody>
                  <a:tcPr/>
                </a:tc>
                <a:tc>
                  <a:txBody>
                    <a:bodyPr/>
                    <a:lstStyle/>
                    <a:p>
                      <a:pPr algn="ctr" rtl="0" fontAlgn="ctr"/>
                      <a:r>
                        <a:rPr lang="es-CO" sz="1400" b="1" i="0" u="none" strike="noStrike">
                          <a:solidFill>
                            <a:srgbClr val="000000"/>
                          </a:solidFill>
                          <a:effectLst/>
                          <a:latin typeface="Segoe UI" panose="020B0502040204020203" pitchFamily="34" charset="0"/>
                        </a:rPr>
                        <a:t>2022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3A3C6"/>
                    </a:solidFill>
                  </a:tcPr>
                </a:tc>
                <a:tc>
                  <a:txBody>
                    <a:bodyPr/>
                    <a:lstStyle/>
                    <a:p>
                      <a:pPr algn="ctr" rtl="0" fontAlgn="ctr"/>
                      <a:r>
                        <a:rPr lang="es-CO" sz="1400" b="1" i="0" u="none" strike="noStrike">
                          <a:solidFill>
                            <a:srgbClr val="FFFFFF"/>
                          </a:solidFill>
                          <a:effectLst/>
                          <a:latin typeface="Segoe UI" panose="020B0502040204020203" pitchFamily="34" charset="0"/>
                        </a:rPr>
                        <a:t>2023</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A7B"/>
                    </a:solidFill>
                  </a:tcPr>
                </a:tc>
                <a:tc>
                  <a:txBody>
                    <a:bodyPr/>
                    <a:lstStyle/>
                    <a:p>
                      <a:pPr algn="ctr" rtl="0" fontAlgn="ctr"/>
                      <a:r>
                        <a:rPr lang="es-CO" sz="1400" b="1" i="0" u="none" strike="noStrike">
                          <a:solidFill>
                            <a:srgbClr val="000000"/>
                          </a:solidFill>
                          <a:effectLst/>
                          <a:latin typeface="Segoe UI" panose="020B0502040204020203" pitchFamily="34" charset="0"/>
                        </a:rPr>
                        <a:t>2022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3A3C6"/>
                    </a:solidFill>
                  </a:tcPr>
                </a:tc>
                <a:tc>
                  <a:txBody>
                    <a:bodyPr/>
                    <a:lstStyle/>
                    <a:p>
                      <a:pPr algn="ctr" rtl="0" fontAlgn="ctr"/>
                      <a:r>
                        <a:rPr lang="es-CO" sz="1400" b="1" i="0" u="none" strike="noStrike">
                          <a:solidFill>
                            <a:srgbClr val="FFFFFF"/>
                          </a:solidFill>
                          <a:effectLst/>
                          <a:latin typeface="Segoe UI" panose="020B0502040204020203" pitchFamily="34" charset="0"/>
                        </a:rPr>
                        <a:t>2023</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A7B"/>
                    </a:solidFill>
                  </a:tcPr>
                </a:tc>
                <a:tc>
                  <a:txBody>
                    <a:bodyPr/>
                    <a:lstStyle/>
                    <a:p>
                      <a:pPr algn="ctr" rtl="0" fontAlgn="ctr"/>
                      <a:r>
                        <a:rPr lang="es-CO" sz="1400" b="1" i="0" u="none" strike="noStrike">
                          <a:solidFill>
                            <a:srgbClr val="000000"/>
                          </a:solidFill>
                          <a:effectLst/>
                          <a:latin typeface="Segoe UI" panose="020B0502040204020203" pitchFamily="34" charset="0"/>
                        </a:rPr>
                        <a:t>2022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3A3C6"/>
                    </a:solidFill>
                  </a:tcPr>
                </a:tc>
                <a:tc>
                  <a:txBody>
                    <a:bodyPr/>
                    <a:lstStyle/>
                    <a:p>
                      <a:pPr algn="ctr" rtl="0" fontAlgn="ctr"/>
                      <a:r>
                        <a:rPr lang="es-CO" sz="1400" b="1" i="0" u="none" strike="noStrike">
                          <a:solidFill>
                            <a:srgbClr val="FFFFFF"/>
                          </a:solidFill>
                          <a:effectLst/>
                          <a:latin typeface="Segoe UI" panose="020B0502040204020203" pitchFamily="34" charset="0"/>
                        </a:rPr>
                        <a:t>2023</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604A7B"/>
                    </a:solidFill>
                  </a:tcPr>
                </a:tc>
                <a:extLst>
                  <a:ext uri="{0D108BD9-81ED-4DB2-BD59-A6C34878D82A}">
                    <a16:rowId xmlns:a16="http://schemas.microsoft.com/office/drawing/2014/main" val="3427546753"/>
                  </a:ext>
                </a:extLst>
              </a:tr>
              <a:tr h="664402">
                <a:tc>
                  <a:txBody>
                    <a:bodyPr/>
                    <a:lstStyle/>
                    <a:p>
                      <a:pPr algn="ctr" rtl="0" fontAlgn="ctr"/>
                      <a:r>
                        <a:rPr lang="es-CO" sz="1400" b="1" i="0" u="none" strike="noStrike" dirty="0">
                          <a:solidFill>
                            <a:srgbClr val="340350"/>
                          </a:solidFill>
                          <a:effectLst/>
                          <a:latin typeface="Segoe UI" panose="020B0502040204020203" pitchFamily="34" charset="0"/>
                        </a:rPr>
                        <a:t>ICTC total </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340350"/>
                          </a:solidFill>
                          <a:effectLst/>
                          <a:latin typeface="Segoe UI" panose="020B0502040204020203" pitchFamily="34" charset="0"/>
                        </a:rPr>
                        <a:t>0,76</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2300" b="1" i="0" u="none" strike="noStrike" dirty="0">
                          <a:solidFill>
                            <a:srgbClr val="340350"/>
                          </a:solidFill>
                          <a:effectLst/>
                          <a:latin typeface="Segoe UI" panose="020B0502040204020203" pitchFamily="34" charset="0"/>
                        </a:rPr>
                        <a:t>0,12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340350"/>
                          </a:solidFill>
                          <a:effectLst/>
                          <a:latin typeface="Segoe UI" panose="020B0502040204020203" pitchFamily="34" charset="0"/>
                        </a:rPr>
                        <a:t>9,67</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2300" b="1" i="0" u="none" strike="noStrike" dirty="0">
                          <a:solidFill>
                            <a:srgbClr val="340350"/>
                          </a:solidFill>
                          <a:effectLst/>
                          <a:latin typeface="Segoe UI" panose="020B0502040204020203" pitchFamily="34" charset="0"/>
                        </a:rPr>
                        <a:t>2,83</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340350"/>
                          </a:solidFill>
                          <a:effectLst/>
                          <a:latin typeface="Segoe UI" panose="020B0502040204020203" pitchFamily="34" charset="0"/>
                        </a:rPr>
                        <a:t>11,22</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s-CO" sz="2300" b="1" i="0" u="none" strike="noStrike" dirty="0">
                          <a:solidFill>
                            <a:srgbClr val="340350"/>
                          </a:solidFill>
                          <a:effectLst/>
                          <a:latin typeface="Segoe UI" panose="020B0502040204020203" pitchFamily="34" charset="0"/>
                        </a:rPr>
                        <a:t>4,27</a:t>
                      </a:r>
                    </a:p>
                  </a:txBody>
                  <a:tcPr marL="9228" marR="9228" marT="9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747038713"/>
                  </a:ext>
                </a:extLst>
              </a:tr>
            </a:tbl>
          </a:graphicData>
        </a:graphic>
      </p:graphicFrame>
      <p:sp>
        <p:nvSpPr>
          <p:cNvPr id="6" name="object 2">
            <a:extLst>
              <a:ext uri="{FF2B5EF4-FFF2-40B4-BE49-F238E27FC236}">
                <a16:creationId xmlns:a16="http://schemas.microsoft.com/office/drawing/2014/main" id="{F4B8AFC8-36C7-403A-A144-B6070B757109}"/>
              </a:ext>
            </a:extLst>
          </p:cNvPr>
          <p:cNvSpPr txBox="1"/>
          <p:nvPr/>
        </p:nvSpPr>
        <p:spPr>
          <a:xfrm>
            <a:off x="767303" y="366044"/>
            <a:ext cx="7731237" cy="430887"/>
          </a:xfrm>
          <a:prstGeom prst="rect">
            <a:avLst/>
          </a:prstGeom>
        </p:spPr>
        <p:txBody>
          <a:bodyPr vert="horz" wrap="square" lIns="0" tIns="0" rIns="0" bIns="0" rtlCol="0">
            <a:spAutoFit/>
          </a:bodyPr>
          <a:lstStyle/>
          <a:p>
            <a:r>
              <a:rPr lang="es-ES" sz="1400" b="1" dirty="0">
                <a:solidFill>
                  <a:srgbClr val="B6004C"/>
                </a:solidFill>
                <a:cs typeface="Arial"/>
              </a:rPr>
              <a:t>Variación Total ICTC</a:t>
            </a:r>
          </a:p>
          <a:p>
            <a:r>
              <a:rPr lang="es-ES" sz="1400" b="1" dirty="0">
                <a:solidFill>
                  <a:srgbClr val="000000"/>
                </a:solidFill>
                <a:latin typeface="Segoe UI" panose="020B0502040204020203" pitchFamily="34" charset="0"/>
              </a:rPr>
              <a:t>Octubre 2023</a:t>
            </a:r>
            <a:endParaRPr lang="es-ES" sz="1400" dirty="0"/>
          </a:p>
        </p:txBody>
      </p:sp>
      <p:cxnSp>
        <p:nvCxnSpPr>
          <p:cNvPr id="8" name="Conector recto 7">
            <a:extLst>
              <a:ext uri="{FF2B5EF4-FFF2-40B4-BE49-F238E27FC236}">
                <a16:creationId xmlns:a16="http://schemas.microsoft.com/office/drawing/2014/main" id="{6CA7B54D-32ED-4F83-AE85-33B1C4B0F980}"/>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9" name="TextBox 3">
            <a:extLst>
              <a:ext uri="{FF2B5EF4-FFF2-40B4-BE49-F238E27FC236}">
                <a16:creationId xmlns:a16="http://schemas.microsoft.com/office/drawing/2014/main" id="{A4E01FFC-CBE7-4C5E-997F-F3DDC1B7C553}"/>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4075614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2 Gráfico">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1307380207"/>
              </p:ext>
            </p:extLst>
          </p:nvPr>
        </p:nvGraphicFramePr>
        <p:xfrm>
          <a:off x="779489" y="1361642"/>
          <a:ext cx="8131598" cy="2934003"/>
        </p:xfrm>
        <a:graphic>
          <a:graphicData uri="http://schemas.openxmlformats.org/drawingml/2006/chart">
            <c:chart xmlns:c="http://schemas.openxmlformats.org/drawingml/2006/chart" xmlns:r="http://schemas.openxmlformats.org/officeDocument/2006/relationships" r:id="rId3"/>
          </a:graphicData>
        </a:graphic>
      </p:graphicFrame>
      <p:sp>
        <p:nvSpPr>
          <p:cNvPr id="5" name="object 2">
            <a:extLst>
              <a:ext uri="{FF2B5EF4-FFF2-40B4-BE49-F238E27FC236}">
                <a16:creationId xmlns:a16="http://schemas.microsoft.com/office/drawing/2014/main" id="{9CE5486F-E650-4AD9-A58A-7A5F276F1432}"/>
              </a:ext>
            </a:extLst>
          </p:cNvPr>
          <p:cNvSpPr txBox="1"/>
          <p:nvPr/>
        </p:nvSpPr>
        <p:spPr>
          <a:xfrm>
            <a:off x="767303" y="366044"/>
            <a:ext cx="7731237" cy="430887"/>
          </a:xfrm>
          <a:prstGeom prst="rect">
            <a:avLst/>
          </a:prstGeom>
        </p:spPr>
        <p:txBody>
          <a:bodyPr vert="horz" wrap="square" lIns="0" tIns="0" rIns="0" bIns="0" rtlCol="0">
            <a:spAutoFit/>
          </a:bodyPr>
          <a:lstStyle/>
          <a:p>
            <a:r>
              <a:rPr lang="es-CO" sz="1400" b="1" dirty="0">
                <a:solidFill>
                  <a:srgbClr val="B6004C"/>
                </a:solidFill>
                <a:cs typeface="Arial"/>
              </a:rPr>
              <a:t>Variación </a:t>
            </a:r>
            <a:r>
              <a:rPr lang="es-CO" sz="1400" b="1" u="sng" dirty="0">
                <a:solidFill>
                  <a:srgbClr val="B6004C"/>
                </a:solidFill>
                <a:cs typeface="Arial"/>
              </a:rPr>
              <a:t>mensual del </a:t>
            </a:r>
            <a:r>
              <a:rPr lang="es-CO" sz="1400" b="1" dirty="0">
                <a:solidFill>
                  <a:srgbClr val="B6004C"/>
                </a:solidFill>
                <a:cs typeface="Arial"/>
              </a:rPr>
              <a:t>ICTC</a:t>
            </a:r>
            <a:r>
              <a:rPr lang="es-CO" sz="1400" b="1" dirty="0">
                <a:solidFill>
                  <a:srgbClr val="604A7B"/>
                </a:solidFill>
                <a:cs typeface="Arial"/>
              </a:rPr>
              <a:t> </a:t>
            </a:r>
          </a:p>
          <a:p>
            <a:r>
              <a:rPr lang="es-ES" sz="1400" b="1" dirty="0">
                <a:cs typeface="Arial"/>
              </a:rPr>
              <a:t>Enero 2016 – </a:t>
            </a:r>
            <a:r>
              <a:rPr lang="es-ES" sz="1400" b="1" dirty="0">
                <a:solidFill>
                  <a:srgbClr val="000000"/>
                </a:solidFill>
                <a:latin typeface="Segoe UI" panose="020B0502040204020203" pitchFamily="34" charset="0"/>
              </a:rPr>
              <a:t>Octubre 2023</a:t>
            </a:r>
            <a:endParaRPr lang="es-ES" sz="1400" dirty="0"/>
          </a:p>
        </p:txBody>
      </p:sp>
      <p:cxnSp>
        <p:nvCxnSpPr>
          <p:cNvPr id="6" name="Conector recto 5">
            <a:extLst>
              <a:ext uri="{FF2B5EF4-FFF2-40B4-BE49-F238E27FC236}">
                <a16:creationId xmlns:a16="http://schemas.microsoft.com/office/drawing/2014/main" id="{C71C0C1B-66B9-4B43-8482-CA9D37FB9E73}"/>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TextBox 3">
            <a:extLst>
              <a:ext uri="{FF2B5EF4-FFF2-40B4-BE49-F238E27FC236}">
                <a16:creationId xmlns:a16="http://schemas.microsoft.com/office/drawing/2014/main" id="{5873F77B-0DA5-4B3B-A7D2-3D1F92758139}"/>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3452964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7 Gráfico">
            <a:extLst>
              <a:ext uri="{FF2B5EF4-FFF2-40B4-BE49-F238E27FC236}">
                <a16:creationId xmlns:a16="http://schemas.microsoft.com/office/drawing/2014/main" id="{00000000-0008-0000-0100-000012000000}"/>
              </a:ext>
            </a:extLst>
          </p:cNvPr>
          <p:cNvGraphicFramePr>
            <a:graphicFrameLocks/>
          </p:cNvGraphicFramePr>
          <p:nvPr>
            <p:extLst>
              <p:ext uri="{D42A27DB-BD31-4B8C-83A1-F6EECF244321}">
                <p14:modId xmlns:p14="http://schemas.microsoft.com/office/powerpoint/2010/main" val="2710657568"/>
              </p:ext>
            </p:extLst>
          </p:nvPr>
        </p:nvGraphicFramePr>
        <p:xfrm>
          <a:off x="779489" y="1444643"/>
          <a:ext cx="7982263" cy="2579299"/>
        </p:xfrm>
        <a:graphic>
          <a:graphicData uri="http://schemas.openxmlformats.org/drawingml/2006/chart">
            <c:chart xmlns:c="http://schemas.openxmlformats.org/drawingml/2006/chart" xmlns:r="http://schemas.openxmlformats.org/officeDocument/2006/relationships" r:id="rId3"/>
          </a:graphicData>
        </a:graphic>
      </p:graphicFrame>
      <p:sp>
        <p:nvSpPr>
          <p:cNvPr id="6" name="object 2">
            <a:extLst>
              <a:ext uri="{FF2B5EF4-FFF2-40B4-BE49-F238E27FC236}">
                <a16:creationId xmlns:a16="http://schemas.microsoft.com/office/drawing/2014/main" id="{37FA3722-F672-420D-B8E6-AE1443BED4D5}"/>
              </a:ext>
            </a:extLst>
          </p:cNvPr>
          <p:cNvSpPr txBox="1"/>
          <p:nvPr/>
        </p:nvSpPr>
        <p:spPr>
          <a:xfrm>
            <a:off x="767303" y="366044"/>
            <a:ext cx="7731237" cy="430887"/>
          </a:xfrm>
          <a:prstGeom prst="rect">
            <a:avLst/>
          </a:prstGeom>
        </p:spPr>
        <p:txBody>
          <a:bodyPr vert="horz" wrap="square" lIns="0" tIns="0" rIns="0" bIns="0" rtlCol="0">
            <a:spAutoFit/>
          </a:bodyPr>
          <a:lstStyle/>
          <a:p>
            <a:r>
              <a:rPr lang="es-CO" sz="1400" b="1" dirty="0">
                <a:solidFill>
                  <a:srgbClr val="B6004C"/>
                </a:solidFill>
                <a:cs typeface="Arial"/>
              </a:rPr>
              <a:t>Variación </a:t>
            </a:r>
            <a:r>
              <a:rPr lang="es-CO" sz="1400" b="1" u="sng" dirty="0">
                <a:solidFill>
                  <a:srgbClr val="B6004C"/>
                </a:solidFill>
                <a:cs typeface="Arial"/>
              </a:rPr>
              <a:t>anual del </a:t>
            </a:r>
            <a:r>
              <a:rPr lang="es-CO" sz="1400" b="1" dirty="0">
                <a:solidFill>
                  <a:srgbClr val="B6004C"/>
                </a:solidFill>
                <a:cs typeface="Arial"/>
              </a:rPr>
              <a:t>ICTC </a:t>
            </a:r>
          </a:p>
          <a:p>
            <a:r>
              <a:rPr lang="es-ES" sz="1400" b="1" dirty="0">
                <a:cs typeface="Arial"/>
              </a:rPr>
              <a:t>Enero 2017 – </a:t>
            </a:r>
            <a:r>
              <a:rPr lang="es-ES" sz="1400" b="1" dirty="0">
                <a:solidFill>
                  <a:srgbClr val="000000"/>
                </a:solidFill>
                <a:latin typeface="Segoe UI" panose="020B0502040204020203" pitchFamily="34" charset="0"/>
              </a:rPr>
              <a:t>Octubre 2023a</a:t>
            </a:r>
            <a:endParaRPr lang="es-ES" sz="1400" dirty="0"/>
          </a:p>
        </p:txBody>
      </p:sp>
      <p:cxnSp>
        <p:nvCxnSpPr>
          <p:cNvPr id="7" name="Conector recto 6">
            <a:extLst>
              <a:ext uri="{FF2B5EF4-FFF2-40B4-BE49-F238E27FC236}">
                <a16:creationId xmlns:a16="http://schemas.microsoft.com/office/drawing/2014/main" id="{8FE24FD0-0BE2-4105-B05D-FAACC2961050}"/>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9" name="TextBox 3">
            <a:extLst>
              <a:ext uri="{FF2B5EF4-FFF2-40B4-BE49-F238E27FC236}">
                <a16:creationId xmlns:a16="http://schemas.microsoft.com/office/drawing/2014/main" id="{D2BFFCCF-1BD1-41A1-92C9-345D54AF7865}"/>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3209579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7 Gráfico">
            <a:extLst>
              <a:ext uri="{FF2B5EF4-FFF2-40B4-BE49-F238E27FC236}">
                <a16:creationId xmlns:a16="http://schemas.microsoft.com/office/drawing/2014/main" id="{00000000-0008-0000-0200-000008000000}"/>
              </a:ext>
            </a:extLst>
          </p:cNvPr>
          <p:cNvGraphicFramePr>
            <a:graphicFrameLocks/>
          </p:cNvGraphicFramePr>
          <p:nvPr>
            <p:extLst>
              <p:ext uri="{D42A27DB-BD31-4B8C-83A1-F6EECF244321}">
                <p14:modId xmlns:p14="http://schemas.microsoft.com/office/powerpoint/2010/main" val="846792391"/>
              </p:ext>
            </p:extLst>
          </p:nvPr>
        </p:nvGraphicFramePr>
        <p:xfrm>
          <a:off x="767303" y="1359174"/>
          <a:ext cx="3517796" cy="31926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8 Gráfico">
            <a:extLst>
              <a:ext uri="{FF2B5EF4-FFF2-40B4-BE49-F238E27FC236}">
                <a16:creationId xmlns:a16="http://schemas.microsoft.com/office/drawing/2014/main" id="{00000000-0008-0000-0200-000009000000}"/>
              </a:ext>
            </a:extLst>
          </p:cNvPr>
          <p:cNvGraphicFramePr>
            <a:graphicFrameLocks/>
          </p:cNvGraphicFramePr>
          <p:nvPr>
            <p:extLst>
              <p:ext uri="{D42A27DB-BD31-4B8C-83A1-F6EECF244321}">
                <p14:modId xmlns:p14="http://schemas.microsoft.com/office/powerpoint/2010/main" val="3708784108"/>
              </p:ext>
            </p:extLst>
          </p:nvPr>
        </p:nvGraphicFramePr>
        <p:xfrm>
          <a:off x="4507374" y="1415802"/>
          <a:ext cx="4122068" cy="3138550"/>
        </p:xfrm>
        <a:graphic>
          <a:graphicData uri="http://schemas.openxmlformats.org/drawingml/2006/chart">
            <c:chart xmlns:c="http://schemas.openxmlformats.org/drawingml/2006/chart" xmlns:r="http://schemas.openxmlformats.org/officeDocument/2006/relationships" r:id="rId4"/>
          </a:graphicData>
        </a:graphic>
      </p:graphicFrame>
      <p:sp>
        <p:nvSpPr>
          <p:cNvPr id="11" name="object 2">
            <a:extLst>
              <a:ext uri="{FF2B5EF4-FFF2-40B4-BE49-F238E27FC236}">
                <a16:creationId xmlns:a16="http://schemas.microsoft.com/office/drawing/2014/main" id="{2D14CD84-7D3F-9D47-89DD-5D218B645BAF}"/>
              </a:ext>
            </a:extLst>
          </p:cNvPr>
          <p:cNvSpPr txBox="1"/>
          <p:nvPr/>
        </p:nvSpPr>
        <p:spPr>
          <a:xfrm>
            <a:off x="3911690" y="989842"/>
            <a:ext cx="1651089" cy="369332"/>
          </a:xfrm>
          <a:prstGeom prst="rect">
            <a:avLst/>
          </a:prstGeom>
          <a:solidFill>
            <a:srgbClr val="3E111B"/>
          </a:solidFill>
        </p:spPr>
        <p:txBody>
          <a:bodyPr vert="horz" wrap="square" lIns="0" tIns="0" rIns="0" bIns="0" rtlCol="0">
            <a:spAutoFit/>
          </a:bodyPr>
          <a:lstStyle/>
          <a:p>
            <a:pPr marL="12700" algn="ctr"/>
            <a:r>
              <a:rPr lang="es-CO" sz="1200" b="1" dirty="0">
                <a:solidFill>
                  <a:schemeClr val="bg1"/>
                </a:solidFill>
                <a:latin typeface="Segoe UI" panose="020B0502040204020203" pitchFamily="34" charset="0"/>
                <a:cs typeface="Segoe UI" panose="020B0502040204020203" pitchFamily="34" charset="0"/>
              </a:rPr>
              <a:t>Octubre 2023</a:t>
            </a:r>
          </a:p>
          <a:p>
            <a:pPr marL="12700" algn="ctr"/>
            <a:r>
              <a:rPr lang="es-CO" sz="1200" b="1" dirty="0">
                <a:solidFill>
                  <a:schemeClr val="bg1"/>
                </a:solidFill>
                <a:latin typeface="Segoe UI" panose="020B0502040204020203" pitchFamily="34" charset="0"/>
                <a:cs typeface="Segoe UI" panose="020B0502040204020203" pitchFamily="34" charset="0"/>
              </a:rPr>
              <a:t>Variación 4,27%</a:t>
            </a:r>
          </a:p>
        </p:txBody>
      </p:sp>
      <p:sp>
        <p:nvSpPr>
          <p:cNvPr id="7" name="object 2">
            <a:extLst>
              <a:ext uri="{FF2B5EF4-FFF2-40B4-BE49-F238E27FC236}">
                <a16:creationId xmlns:a16="http://schemas.microsoft.com/office/drawing/2014/main" id="{A8B9A73C-322A-45BE-AD97-0F9678FA4E7F}"/>
              </a:ext>
            </a:extLst>
          </p:cNvPr>
          <p:cNvSpPr txBox="1"/>
          <p:nvPr/>
        </p:nvSpPr>
        <p:spPr>
          <a:xfrm>
            <a:off x="767303" y="366044"/>
            <a:ext cx="7731237" cy="430887"/>
          </a:xfrm>
          <a:prstGeom prst="rect">
            <a:avLst/>
          </a:prstGeom>
        </p:spPr>
        <p:txBody>
          <a:bodyPr vert="horz" wrap="square" lIns="0" tIns="0" rIns="0" bIns="0" rtlCol="0">
            <a:spAutoFit/>
          </a:bodyPr>
          <a:lstStyle/>
          <a:p>
            <a:r>
              <a:rPr lang="es-CO" sz="1400" b="1" dirty="0">
                <a:solidFill>
                  <a:srgbClr val="B6004C"/>
                </a:solidFill>
                <a:cs typeface="Arial"/>
              </a:rPr>
              <a:t>Variación y contribución anual del ICTC por grupos de costo</a:t>
            </a:r>
          </a:p>
          <a:p>
            <a:r>
              <a:rPr lang="es-CO" sz="1400" b="1" dirty="0">
                <a:solidFill>
                  <a:srgbClr val="604A7B"/>
                </a:solidFill>
                <a:cs typeface="Arial"/>
              </a:rPr>
              <a:t> </a:t>
            </a:r>
            <a:r>
              <a:rPr lang="es-ES" sz="1400" b="1" dirty="0">
                <a:solidFill>
                  <a:srgbClr val="000000"/>
                </a:solidFill>
                <a:latin typeface="Segoe UI" panose="020B0502040204020203" pitchFamily="34" charset="0"/>
              </a:rPr>
              <a:t>Octubre 2023</a:t>
            </a:r>
            <a:endParaRPr lang="es-ES" sz="1400" dirty="0"/>
          </a:p>
        </p:txBody>
      </p:sp>
      <p:cxnSp>
        <p:nvCxnSpPr>
          <p:cNvPr id="10" name="Conector recto 9">
            <a:extLst>
              <a:ext uri="{FF2B5EF4-FFF2-40B4-BE49-F238E27FC236}">
                <a16:creationId xmlns:a16="http://schemas.microsoft.com/office/drawing/2014/main" id="{0CFB87E7-1BC0-41CE-A278-F470F6E3C9E4}"/>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2" name="TextBox 3">
            <a:extLst>
              <a:ext uri="{FF2B5EF4-FFF2-40B4-BE49-F238E27FC236}">
                <a16:creationId xmlns:a16="http://schemas.microsoft.com/office/drawing/2014/main" id="{5C52D4DC-7894-44FC-B395-7A92B570CB69}"/>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1497462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Gráfico">
            <a:extLst>
              <a:ext uri="{FF2B5EF4-FFF2-40B4-BE49-F238E27FC236}">
                <a16:creationId xmlns:a16="http://schemas.microsoft.com/office/drawing/2014/main" id="{00000000-0008-0000-0500-000007000000}"/>
              </a:ext>
            </a:extLst>
          </p:cNvPr>
          <p:cNvGraphicFramePr>
            <a:graphicFrameLocks/>
          </p:cNvGraphicFramePr>
          <p:nvPr>
            <p:extLst>
              <p:ext uri="{D42A27DB-BD31-4B8C-83A1-F6EECF244321}">
                <p14:modId xmlns:p14="http://schemas.microsoft.com/office/powerpoint/2010/main" val="1646497722"/>
              </p:ext>
            </p:extLst>
          </p:nvPr>
        </p:nvGraphicFramePr>
        <p:xfrm>
          <a:off x="629588" y="1403968"/>
          <a:ext cx="8304550" cy="2660650"/>
        </p:xfrm>
        <a:graphic>
          <a:graphicData uri="http://schemas.openxmlformats.org/drawingml/2006/chart">
            <c:chart xmlns:c="http://schemas.openxmlformats.org/drawingml/2006/chart" xmlns:r="http://schemas.openxmlformats.org/officeDocument/2006/relationships" r:id="rId3"/>
          </a:graphicData>
        </a:graphic>
      </p:graphicFrame>
      <p:sp>
        <p:nvSpPr>
          <p:cNvPr id="5" name="object 2">
            <a:extLst>
              <a:ext uri="{FF2B5EF4-FFF2-40B4-BE49-F238E27FC236}">
                <a16:creationId xmlns:a16="http://schemas.microsoft.com/office/drawing/2014/main" id="{8C123130-CEF4-4D40-94B0-FB237FFB5208}"/>
              </a:ext>
            </a:extLst>
          </p:cNvPr>
          <p:cNvSpPr txBox="1"/>
          <p:nvPr/>
        </p:nvSpPr>
        <p:spPr>
          <a:xfrm>
            <a:off x="767303" y="366044"/>
            <a:ext cx="7731237" cy="430887"/>
          </a:xfrm>
          <a:prstGeom prst="rect">
            <a:avLst/>
          </a:prstGeom>
        </p:spPr>
        <p:txBody>
          <a:bodyPr vert="horz" wrap="square" lIns="0" tIns="0" rIns="0" bIns="0" rtlCol="0">
            <a:spAutoFit/>
          </a:bodyPr>
          <a:lstStyle/>
          <a:p>
            <a:r>
              <a:rPr lang="es-CO" sz="1400" b="1" dirty="0">
                <a:solidFill>
                  <a:srgbClr val="B6004C"/>
                </a:solidFill>
                <a:cs typeface="Arial"/>
              </a:rPr>
              <a:t>Variación </a:t>
            </a:r>
            <a:r>
              <a:rPr lang="es-CO" sz="1400" b="1" u="sng" dirty="0">
                <a:solidFill>
                  <a:srgbClr val="B6004C"/>
                </a:solidFill>
                <a:cs typeface="Arial"/>
              </a:rPr>
              <a:t>anual del </a:t>
            </a:r>
            <a:r>
              <a:rPr lang="es-CO" sz="1400" b="1" dirty="0">
                <a:solidFill>
                  <a:srgbClr val="B6004C"/>
                </a:solidFill>
                <a:cs typeface="Arial"/>
              </a:rPr>
              <a:t>ICTC de costos fijos y peajes</a:t>
            </a:r>
            <a:r>
              <a:rPr lang="es-CO" sz="1400" b="1" dirty="0">
                <a:solidFill>
                  <a:srgbClr val="604A7B"/>
                </a:solidFill>
                <a:cs typeface="Arial"/>
              </a:rPr>
              <a:t> </a:t>
            </a:r>
          </a:p>
          <a:p>
            <a:r>
              <a:rPr lang="es-ES" sz="1400" b="1" dirty="0">
                <a:cs typeface="Arial"/>
              </a:rPr>
              <a:t>Enero 2017– </a:t>
            </a:r>
            <a:r>
              <a:rPr lang="es-ES" sz="1400" b="1" dirty="0">
                <a:solidFill>
                  <a:srgbClr val="000000"/>
                </a:solidFill>
                <a:latin typeface="Segoe UI" panose="020B0502040204020203" pitchFamily="34" charset="0"/>
              </a:rPr>
              <a:t>Octubre 2023</a:t>
            </a:r>
            <a:endParaRPr lang="es-ES" sz="1400" dirty="0"/>
          </a:p>
        </p:txBody>
      </p:sp>
      <p:cxnSp>
        <p:nvCxnSpPr>
          <p:cNvPr id="6" name="Conector recto 5">
            <a:extLst>
              <a:ext uri="{FF2B5EF4-FFF2-40B4-BE49-F238E27FC236}">
                <a16:creationId xmlns:a16="http://schemas.microsoft.com/office/drawing/2014/main" id="{F9B6A6C1-510A-4D72-9376-0F285831B591}"/>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9" name="TextBox 3">
            <a:extLst>
              <a:ext uri="{FF2B5EF4-FFF2-40B4-BE49-F238E27FC236}">
                <a16:creationId xmlns:a16="http://schemas.microsoft.com/office/drawing/2014/main" id="{BF3A7A77-6254-4FDE-B055-647393F430FC}"/>
              </a:ext>
            </a:extLst>
          </p:cNvPr>
          <p:cNvSpPr txBox="1"/>
          <p:nvPr/>
        </p:nvSpPr>
        <p:spPr>
          <a:xfrm>
            <a:off x="779489" y="4766006"/>
            <a:ext cx="928614" cy="181697"/>
          </a:xfrm>
          <a:prstGeom prst="rect">
            <a:avLst/>
          </a:prstGeom>
          <a:noFill/>
        </p:spPr>
        <p:txBody>
          <a:bodyPr wrap="none" lIns="73260" tIns="36630" rIns="73260" bIns="36630" rtlCol="0">
            <a:spAutoFit/>
          </a:bodyPr>
          <a:lstStyle/>
          <a:p>
            <a:r>
              <a:rPr lang="en-US" sz="700" b="1" dirty="0" err="1">
                <a:cs typeface="Arial"/>
              </a:rPr>
              <a:t>Fuente</a:t>
            </a:r>
            <a:r>
              <a:rPr lang="en-US" sz="700" b="1" dirty="0">
                <a:cs typeface="Arial"/>
              </a:rPr>
              <a:t>: </a:t>
            </a:r>
            <a:r>
              <a:rPr lang="en-US" sz="700" dirty="0">
                <a:cs typeface="Arial"/>
              </a:rPr>
              <a:t>DANE - IPC</a:t>
            </a:r>
            <a:endParaRPr lang="en-US" dirty="0"/>
          </a:p>
        </p:txBody>
      </p:sp>
    </p:spTree>
    <p:extLst>
      <p:ext uri="{BB962C8B-B14F-4D97-AF65-F5344CB8AC3E}">
        <p14:creationId xmlns:p14="http://schemas.microsoft.com/office/powerpoint/2010/main" val="459112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A0FEBB41-4101-0C40-83CE-891EC589C996}"/>
              </a:ext>
            </a:extLst>
          </p:cNvPr>
          <p:cNvCxnSpPr>
            <a:cxnSpLocks/>
          </p:cNvCxnSpPr>
          <p:nvPr/>
        </p:nvCxnSpPr>
        <p:spPr>
          <a:xfrm flipH="1">
            <a:off x="4572000" y="2923728"/>
            <a:ext cx="4259049"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339E7E83-4624-6265-6EB0-8FD8E241AC87}"/>
              </a:ext>
            </a:extLst>
          </p:cNvPr>
          <p:cNvSpPr txBox="1"/>
          <p:nvPr/>
        </p:nvSpPr>
        <p:spPr>
          <a:xfrm>
            <a:off x="4901658" y="3466528"/>
            <a:ext cx="4020829"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Tercer trimestre 2023</a:t>
            </a:r>
            <a:endParaRPr kumimoji="0" lang="es-ES" sz="4000" b="1"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sp>
        <p:nvSpPr>
          <p:cNvPr id="7" name="CuadroTexto 6">
            <a:extLst>
              <a:ext uri="{FF2B5EF4-FFF2-40B4-BE49-F238E27FC236}">
                <a16:creationId xmlns:a16="http://schemas.microsoft.com/office/drawing/2014/main" id="{FC103E1E-684F-2255-A25C-2463921D1FE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
        <p:nvSpPr>
          <p:cNvPr id="3" name="object 553">
            <a:extLst>
              <a:ext uri="{FF2B5EF4-FFF2-40B4-BE49-F238E27FC236}">
                <a16:creationId xmlns:a16="http://schemas.microsoft.com/office/drawing/2014/main" id="{64168B22-10AD-1B0E-B32F-373CD319E306}"/>
              </a:ext>
            </a:extLst>
          </p:cNvPr>
          <p:cNvSpPr txBox="1">
            <a:spLocks/>
          </p:cNvSpPr>
          <p:nvPr/>
        </p:nvSpPr>
        <p:spPr>
          <a:xfrm>
            <a:off x="4219732" y="1164781"/>
            <a:ext cx="4588984" cy="1308692"/>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MX" sz="2800" b="1" dirty="0">
                <a:solidFill>
                  <a:srgbClr val="B6004C"/>
                </a:solidFill>
              </a:rPr>
              <a:t>Índice de Costos del Transporte Intermunicipal de Pasajeros</a:t>
            </a:r>
            <a:r>
              <a:rPr lang="es-MX" sz="2800" dirty="0"/>
              <a:t> </a:t>
            </a:r>
            <a:r>
              <a:rPr lang="es-ES" sz="2800" b="1" dirty="0">
                <a:solidFill>
                  <a:srgbClr val="B6004C"/>
                </a:solidFill>
                <a:latin typeface="+mj-lt"/>
              </a:rPr>
              <a:t>- ICTIP </a:t>
            </a:r>
          </a:p>
        </p:txBody>
      </p:sp>
    </p:spTree>
    <p:extLst>
      <p:ext uri="{BB962C8B-B14F-4D97-AF65-F5344CB8AC3E}">
        <p14:creationId xmlns:p14="http://schemas.microsoft.com/office/powerpoint/2010/main" val="65250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B0035ED-B35F-4D40-80E6-D6F61F9C0972}"/>
              </a:ext>
            </a:extLst>
          </p:cNvPr>
          <p:cNvPicPr>
            <a:picLocks noChangeAspect="1"/>
          </p:cNvPicPr>
          <p:nvPr/>
        </p:nvPicPr>
        <p:blipFill>
          <a:blip r:embed="rId2"/>
          <a:stretch>
            <a:fillRect/>
          </a:stretch>
        </p:blipFill>
        <p:spPr>
          <a:xfrm>
            <a:off x="970609" y="1021784"/>
            <a:ext cx="7202782" cy="3714880"/>
          </a:xfrm>
          <a:prstGeom prst="rect">
            <a:avLst/>
          </a:prstGeom>
        </p:spPr>
      </p:pic>
      <p:sp>
        <p:nvSpPr>
          <p:cNvPr id="3" name="object 898">
            <a:extLst>
              <a:ext uri="{FF2B5EF4-FFF2-40B4-BE49-F238E27FC236}">
                <a16:creationId xmlns:a16="http://schemas.microsoft.com/office/drawing/2014/main" id="{67187757-AB9B-4DFD-BDD2-BCD19FC27F07}"/>
              </a:ext>
            </a:extLst>
          </p:cNvPr>
          <p:cNvSpPr txBox="1"/>
          <p:nvPr/>
        </p:nvSpPr>
        <p:spPr>
          <a:xfrm>
            <a:off x="765906" y="204248"/>
            <a:ext cx="8063354" cy="646331"/>
          </a:xfrm>
          <a:prstGeom prst="rect">
            <a:avLst/>
          </a:prstGeom>
        </p:spPr>
        <p:txBody>
          <a:bodyPr vert="horz" wrap="square" lIns="0" tIns="0" rIns="0" bIns="0" rtlCol="0">
            <a:spAutoFit/>
          </a:bodyPr>
          <a:lstStyle/>
          <a:p>
            <a:pPr marL="12700">
              <a:defRPr/>
            </a:pPr>
            <a:r>
              <a:rPr lang="es-MX" sz="1400" b="1" dirty="0">
                <a:solidFill>
                  <a:srgbClr val="B6004C"/>
                </a:solidFill>
              </a:rPr>
              <a:t>Variación trimestral del ICTIP, según grupos de costos </a:t>
            </a:r>
          </a:p>
          <a:p>
            <a:pPr marL="12700">
              <a:defRPr/>
            </a:pPr>
            <a:r>
              <a:rPr lang="es-MX" sz="1400" b="1" dirty="0"/>
              <a:t>Total nacional </a:t>
            </a:r>
            <a:endParaRPr lang="es-MX" sz="1400" dirty="0"/>
          </a:p>
          <a:p>
            <a:pPr marL="12700">
              <a:defRPr/>
            </a:pPr>
            <a:r>
              <a:rPr lang="es-MX" sz="1400" dirty="0"/>
              <a:t>Tercer trimestre 2023 </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4" name="Conector recto 3">
            <a:extLst>
              <a:ext uri="{FF2B5EF4-FFF2-40B4-BE49-F238E27FC236}">
                <a16:creationId xmlns:a16="http://schemas.microsoft.com/office/drawing/2014/main" id="{995D874C-23D4-48C0-B9AB-8E06B0F0267D}"/>
              </a:ext>
            </a:extLst>
          </p:cNvPr>
          <p:cNvCxnSpPr>
            <a:cxnSpLocks/>
          </p:cNvCxnSpPr>
          <p:nvPr/>
        </p:nvCxnSpPr>
        <p:spPr>
          <a:xfrm flipH="1">
            <a:off x="79728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6" name="TextBox 3">
            <a:extLst>
              <a:ext uri="{FF2B5EF4-FFF2-40B4-BE49-F238E27FC236}">
                <a16:creationId xmlns:a16="http://schemas.microsoft.com/office/drawing/2014/main" id="{4B0EF395-72BA-4C9C-AD06-8A44349FBC9F}"/>
              </a:ext>
            </a:extLst>
          </p:cNvPr>
          <p:cNvSpPr txBox="1"/>
          <p:nvPr/>
        </p:nvSpPr>
        <p:spPr>
          <a:xfrm>
            <a:off x="779489" y="4766006"/>
            <a:ext cx="999146" cy="181697"/>
          </a:xfrm>
          <a:prstGeom prst="rect">
            <a:avLst/>
          </a:prstGeom>
          <a:noFill/>
        </p:spPr>
        <p:txBody>
          <a:bodyPr wrap="none" lIns="73260" tIns="36630" rIns="73260" bIns="36630" rtlCol="0">
            <a:spAutoFit/>
          </a:bodyPr>
          <a:lstStyle/>
          <a:p>
            <a:r>
              <a:rPr lang="en-US" sz="700" b="1" dirty="0">
                <a:cs typeface="Arial"/>
              </a:rPr>
              <a:t>Fuente: </a:t>
            </a:r>
            <a:r>
              <a:rPr lang="en-US" sz="700" dirty="0">
                <a:cs typeface="Arial"/>
              </a:rPr>
              <a:t>DANE - ICTIP</a:t>
            </a:r>
            <a:endParaRPr lang="en-US" dirty="0"/>
          </a:p>
        </p:txBody>
      </p:sp>
    </p:spTree>
    <p:extLst>
      <p:ext uri="{BB962C8B-B14F-4D97-AF65-F5344CB8AC3E}">
        <p14:creationId xmlns:p14="http://schemas.microsoft.com/office/powerpoint/2010/main" val="1932149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898">
            <a:extLst>
              <a:ext uri="{FF2B5EF4-FFF2-40B4-BE49-F238E27FC236}">
                <a16:creationId xmlns:a16="http://schemas.microsoft.com/office/drawing/2014/main" id="{304BD5EE-F700-4176-A23B-BE2FDE525C9F}"/>
              </a:ext>
            </a:extLst>
          </p:cNvPr>
          <p:cNvSpPr txBox="1"/>
          <p:nvPr/>
        </p:nvSpPr>
        <p:spPr>
          <a:xfrm>
            <a:off x="765906" y="204248"/>
            <a:ext cx="8063354" cy="646331"/>
          </a:xfrm>
          <a:prstGeom prst="rect">
            <a:avLst/>
          </a:prstGeom>
        </p:spPr>
        <p:txBody>
          <a:bodyPr vert="horz" wrap="square" lIns="0" tIns="0" rIns="0" bIns="0" rtlCol="0">
            <a:spAutoFit/>
          </a:bodyPr>
          <a:lstStyle/>
          <a:p>
            <a:pPr marL="12700">
              <a:defRPr/>
            </a:pPr>
            <a:r>
              <a:rPr lang="es-MX" sz="1400" b="1" dirty="0">
                <a:solidFill>
                  <a:srgbClr val="B6004C"/>
                </a:solidFill>
              </a:rPr>
              <a:t>Variación trimestral según grupos de costos </a:t>
            </a:r>
          </a:p>
          <a:p>
            <a:pPr marL="12700">
              <a:defRPr/>
            </a:pPr>
            <a:r>
              <a:rPr lang="es-MX" sz="1400" b="1" dirty="0"/>
              <a:t>Tercer trimestre (julio-septiembre) </a:t>
            </a:r>
          </a:p>
          <a:p>
            <a:pPr marL="12700">
              <a:defRPr/>
            </a:pPr>
            <a:r>
              <a:rPr lang="es-MX" sz="1400" dirty="0"/>
              <a:t>2022 - 2023</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6" name="Conector recto 5">
            <a:extLst>
              <a:ext uri="{FF2B5EF4-FFF2-40B4-BE49-F238E27FC236}">
                <a16:creationId xmlns:a16="http://schemas.microsoft.com/office/drawing/2014/main" id="{1241C368-113A-4DA1-B67E-F366443BAE1B}"/>
              </a:ext>
            </a:extLst>
          </p:cNvPr>
          <p:cNvCxnSpPr>
            <a:cxnSpLocks/>
          </p:cNvCxnSpPr>
          <p:nvPr/>
        </p:nvCxnSpPr>
        <p:spPr>
          <a:xfrm flipH="1">
            <a:off x="79728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TextBox 3">
            <a:extLst>
              <a:ext uri="{FF2B5EF4-FFF2-40B4-BE49-F238E27FC236}">
                <a16:creationId xmlns:a16="http://schemas.microsoft.com/office/drawing/2014/main" id="{437CBD76-026D-4888-A4F9-3FD29F8F813E}"/>
              </a:ext>
            </a:extLst>
          </p:cNvPr>
          <p:cNvSpPr txBox="1"/>
          <p:nvPr/>
        </p:nvSpPr>
        <p:spPr>
          <a:xfrm>
            <a:off x="779489" y="4766006"/>
            <a:ext cx="999146" cy="181697"/>
          </a:xfrm>
          <a:prstGeom prst="rect">
            <a:avLst/>
          </a:prstGeom>
          <a:noFill/>
        </p:spPr>
        <p:txBody>
          <a:bodyPr wrap="none" lIns="73260" tIns="36630" rIns="73260" bIns="36630" rtlCol="0">
            <a:spAutoFit/>
          </a:bodyPr>
          <a:lstStyle/>
          <a:p>
            <a:r>
              <a:rPr lang="en-US" sz="700" b="1" dirty="0">
                <a:cs typeface="Arial"/>
              </a:rPr>
              <a:t>Fuente: </a:t>
            </a:r>
            <a:r>
              <a:rPr lang="en-US" sz="700" dirty="0">
                <a:cs typeface="Arial"/>
              </a:rPr>
              <a:t>DANE - ICTIP</a:t>
            </a:r>
            <a:endParaRPr lang="en-US" dirty="0"/>
          </a:p>
        </p:txBody>
      </p:sp>
      <p:pic>
        <p:nvPicPr>
          <p:cNvPr id="2" name="Imagen 1">
            <a:extLst>
              <a:ext uri="{FF2B5EF4-FFF2-40B4-BE49-F238E27FC236}">
                <a16:creationId xmlns:a16="http://schemas.microsoft.com/office/drawing/2014/main" id="{8F2A732B-3179-476F-8CCE-D538FEF80F7F}"/>
              </a:ext>
            </a:extLst>
          </p:cNvPr>
          <p:cNvPicPr>
            <a:picLocks noChangeAspect="1"/>
          </p:cNvPicPr>
          <p:nvPr/>
        </p:nvPicPr>
        <p:blipFill rotWithShape="1">
          <a:blip r:embed="rId2"/>
          <a:srcRect t="1640" b="-1"/>
          <a:stretch/>
        </p:blipFill>
        <p:spPr>
          <a:xfrm>
            <a:off x="797284" y="1536491"/>
            <a:ext cx="8286755" cy="2377941"/>
          </a:xfrm>
          <a:prstGeom prst="rect">
            <a:avLst/>
          </a:prstGeom>
        </p:spPr>
      </p:pic>
    </p:spTree>
    <p:extLst>
      <p:ext uri="{BB962C8B-B14F-4D97-AF65-F5344CB8AC3E}">
        <p14:creationId xmlns:p14="http://schemas.microsoft.com/office/powerpoint/2010/main" val="2259117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898">
            <a:extLst>
              <a:ext uri="{FF2B5EF4-FFF2-40B4-BE49-F238E27FC236}">
                <a16:creationId xmlns:a16="http://schemas.microsoft.com/office/drawing/2014/main" id="{304BD5EE-F700-4176-A23B-BE2FDE525C9F}"/>
              </a:ext>
            </a:extLst>
          </p:cNvPr>
          <p:cNvSpPr txBox="1"/>
          <p:nvPr/>
        </p:nvSpPr>
        <p:spPr>
          <a:xfrm>
            <a:off x="765906" y="204248"/>
            <a:ext cx="8063354" cy="646331"/>
          </a:xfrm>
          <a:prstGeom prst="rect">
            <a:avLst/>
          </a:prstGeom>
        </p:spPr>
        <p:txBody>
          <a:bodyPr vert="horz" wrap="square" lIns="0" tIns="0" rIns="0" bIns="0" rtlCol="0">
            <a:spAutoFit/>
          </a:bodyPr>
          <a:lstStyle/>
          <a:p>
            <a:pPr marL="12700">
              <a:defRPr/>
            </a:pPr>
            <a:r>
              <a:rPr lang="es-MX" sz="1400" b="1" dirty="0">
                <a:solidFill>
                  <a:srgbClr val="B6004C"/>
                </a:solidFill>
              </a:rPr>
              <a:t>Variación y contribución trimestral según principales clases de costos</a:t>
            </a:r>
          </a:p>
          <a:p>
            <a:pPr marL="12700">
              <a:defRPr/>
            </a:pPr>
            <a:r>
              <a:rPr lang="es-MX" sz="1400" b="1" dirty="0"/>
              <a:t>Tercer trimestre (julio-septiembre) </a:t>
            </a:r>
          </a:p>
          <a:p>
            <a:pPr marL="12700">
              <a:defRPr/>
            </a:pPr>
            <a:r>
              <a:rPr lang="es-MX" sz="1400" dirty="0"/>
              <a:t>2022 - 2023</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6" name="Conector recto 5">
            <a:extLst>
              <a:ext uri="{FF2B5EF4-FFF2-40B4-BE49-F238E27FC236}">
                <a16:creationId xmlns:a16="http://schemas.microsoft.com/office/drawing/2014/main" id="{1241C368-113A-4DA1-B67E-F366443BAE1B}"/>
              </a:ext>
            </a:extLst>
          </p:cNvPr>
          <p:cNvCxnSpPr>
            <a:cxnSpLocks/>
          </p:cNvCxnSpPr>
          <p:nvPr/>
        </p:nvCxnSpPr>
        <p:spPr>
          <a:xfrm flipH="1">
            <a:off x="79728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TextBox 3">
            <a:extLst>
              <a:ext uri="{FF2B5EF4-FFF2-40B4-BE49-F238E27FC236}">
                <a16:creationId xmlns:a16="http://schemas.microsoft.com/office/drawing/2014/main" id="{437CBD76-026D-4888-A4F9-3FD29F8F813E}"/>
              </a:ext>
            </a:extLst>
          </p:cNvPr>
          <p:cNvSpPr txBox="1"/>
          <p:nvPr/>
        </p:nvSpPr>
        <p:spPr>
          <a:xfrm>
            <a:off x="779489" y="4766006"/>
            <a:ext cx="999146" cy="181697"/>
          </a:xfrm>
          <a:prstGeom prst="rect">
            <a:avLst/>
          </a:prstGeom>
          <a:noFill/>
        </p:spPr>
        <p:txBody>
          <a:bodyPr wrap="none" lIns="73260" tIns="36630" rIns="73260" bIns="36630" rtlCol="0">
            <a:spAutoFit/>
          </a:bodyPr>
          <a:lstStyle/>
          <a:p>
            <a:r>
              <a:rPr lang="en-US" sz="700" b="1" dirty="0">
                <a:cs typeface="Arial"/>
              </a:rPr>
              <a:t>Fuente: </a:t>
            </a:r>
            <a:r>
              <a:rPr lang="en-US" sz="700" dirty="0">
                <a:cs typeface="Arial"/>
              </a:rPr>
              <a:t>DANE - ICTIP</a:t>
            </a:r>
            <a:endParaRPr lang="en-US" dirty="0"/>
          </a:p>
        </p:txBody>
      </p:sp>
      <p:pic>
        <p:nvPicPr>
          <p:cNvPr id="3" name="Imagen 2">
            <a:extLst>
              <a:ext uri="{FF2B5EF4-FFF2-40B4-BE49-F238E27FC236}">
                <a16:creationId xmlns:a16="http://schemas.microsoft.com/office/drawing/2014/main" id="{49258DA8-345A-4CF8-AA67-7FB7BC65C2D0}"/>
              </a:ext>
            </a:extLst>
          </p:cNvPr>
          <p:cNvPicPr>
            <a:picLocks noChangeAspect="1"/>
          </p:cNvPicPr>
          <p:nvPr/>
        </p:nvPicPr>
        <p:blipFill rotWithShape="1">
          <a:blip r:embed="rId2"/>
          <a:srcRect t="1070"/>
          <a:stretch/>
        </p:blipFill>
        <p:spPr>
          <a:xfrm>
            <a:off x="797284" y="1112597"/>
            <a:ext cx="7793478" cy="3338950"/>
          </a:xfrm>
          <a:prstGeom prst="rect">
            <a:avLst/>
          </a:prstGeom>
        </p:spPr>
      </p:pic>
    </p:spTree>
    <p:extLst>
      <p:ext uri="{BB962C8B-B14F-4D97-AF65-F5344CB8AC3E}">
        <p14:creationId xmlns:p14="http://schemas.microsoft.com/office/powerpoint/2010/main" val="251513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453447F-59DB-EC53-EF12-8DB30E27A3B7}"/>
              </a:ext>
            </a:extLst>
          </p:cNvPr>
          <p:cNvSpPr/>
          <p:nvPr/>
        </p:nvSpPr>
        <p:spPr>
          <a:xfrm>
            <a:off x="5218545" y="0"/>
            <a:ext cx="3925455"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11788CBF-5FE0-C7E2-F5DD-DB94E257BB44}"/>
              </a:ext>
            </a:extLst>
          </p:cNvPr>
          <p:cNvSpPr/>
          <p:nvPr/>
        </p:nvSpPr>
        <p:spPr>
          <a:xfrm>
            <a:off x="670035" y="1142725"/>
            <a:ext cx="4342532" cy="863891"/>
          </a:xfrm>
          <a:prstGeom prst="rect">
            <a:avLst/>
          </a:prstGeom>
        </p:spPr>
        <p:txBody>
          <a:bodyPr wrap="square">
            <a:spAutoFit/>
          </a:bodyPr>
          <a:lstStyle/>
          <a:p>
            <a:pPr marL="183515" marR="5080" indent="-171450" algn="just" defTabSz="914378">
              <a:spcBef>
                <a:spcPts val="95"/>
              </a:spcBef>
              <a:buClr>
                <a:srgbClr val="8D143D"/>
              </a:buClr>
              <a:buFont typeface="Wingdings" panose="05000000000000000000" pitchFamily="2" charset="2"/>
              <a:buChar char="¤"/>
              <a:defRPr/>
            </a:pPr>
            <a:r>
              <a:rPr lang="es-CO" sz="1000">
                <a:latin typeface="Segoe UI" panose="020B0502040204020203" pitchFamily="34" charset="0"/>
                <a:ea typeface="Segoe UI" panose="020B0502040204020203" pitchFamily="34" charset="0"/>
                <a:cs typeface="Segoe UI" panose="020B0502040204020203" pitchFamily="34" charset="0"/>
              </a:rPr>
              <a:t>Es una operación estadística periódica exhaustiva que se realiza sobre un  conjunto de unidades económicas (población objetivo)  pertenecientes al ámbito del sector  productivo, con el fin de establecer sus características principales.</a:t>
            </a:r>
          </a:p>
          <a:p>
            <a:pPr marL="184150" marR="62230" lvl="0" indent="-171450" defTabSz="914400">
              <a:lnSpc>
                <a:spcPct val="110000"/>
              </a:lnSpc>
              <a:buClr>
                <a:srgbClr val="8D143D"/>
              </a:buClr>
              <a:buFont typeface="Wingdings" panose="05000000000000000000" pitchFamily="2" charset="2"/>
              <a:buChar char="¤"/>
              <a:tabLst>
                <a:tab pos="748030" algn="l"/>
                <a:tab pos="1400810" algn="l"/>
                <a:tab pos="1989455" algn="l"/>
                <a:tab pos="2854960" algn="l"/>
                <a:tab pos="3393440" algn="l"/>
                <a:tab pos="4714240" algn="l"/>
                <a:tab pos="5149850" algn="l"/>
                <a:tab pos="5986780" algn="l"/>
                <a:tab pos="6576695" algn="l"/>
                <a:tab pos="7167245" algn="l"/>
              </a:tabLst>
              <a:defRPr/>
            </a:pPr>
            <a:endParaRPr lang="es-MX" sz="1000">
              <a:solidFill>
                <a:schemeClr val="tx1">
                  <a:lumMod val="75000"/>
                  <a:lumOff val="25000"/>
                </a:schemeClr>
              </a:solidFill>
              <a:cs typeface="Arial"/>
            </a:endParaRPr>
          </a:p>
        </p:txBody>
      </p:sp>
      <p:pic>
        <p:nvPicPr>
          <p:cNvPr id="6" name="Imagen 5">
            <a:extLst>
              <a:ext uri="{FF2B5EF4-FFF2-40B4-BE49-F238E27FC236}">
                <a16:creationId xmlns:a16="http://schemas.microsoft.com/office/drawing/2014/main" id="{349FB785-F1DD-BA45-E30B-26934B62481F}"/>
              </a:ext>
            </a:extLst>
          </p:cNvPr>
          <p:cNvPicPr>
            <a:picLocks noChangeAspect="1"/>
          </p:cNvPicPr>
          <p:nvPr/>
        </p:nvPicPr>
        <p:blipFill rotWithShape="1">
          <a:blip r:embed="rId2">
            <a:duotone>
              <a:schemeClr val="accent1">
                <a:shade val="45000"/>
                <a:satMod val="135000"/>
              </a:schemeClr>
              <a:prstClr val="white"/>
            </a:duotone>
          </a:blip>
          <a:srcRect r="6142"/>
          <a:stretch/>
        </p:blipFill>
        <p:spPr>
          <a:xfrm>
            <a:off x="1256294" y="2460252"/>
            <a:ext cx="3062437" cy="2281361"/>
          </a:xfrm>
          <a:prstGeom prst="rect">
            <a:avLst/>
          </a:prstGeom>
        </p:spPr>
      </p:pic>
      <p:sp>
        <p:nvSpPr>
          <p:cNvPr id="8" name="CuadroTexto 7">
            <a:extLst>
              <a:ext uri="{FF2B5EF4-FFF2-40B4-BE49-F238E27FC236}">
                <a16:creationId xmlns:a16="http://schemas.microsoft.com/office/drawing/2014/main" id="{AD0C0D9B-3122-01FF-AA46-4C9D1C120D4F}"/>
              </a:ext>
            </a:extLst>
          </p:cNvPr>
          <p:cNvSpPr txBox="1"/>
          <p:nvPr/>
        </p:nvSpPr>
        <p:spPr>
          <a:xfrm>
            <a:off x="5354320" y="958647"/>
            <a:ext cx="3508479" cy="3477875"/>
          </a:xfrm>
          <a:prstGeom prst="rect">
            <a:avLst/>
          </a:prstGeom>
          <a:noFill/>
        </p:spPr>
        <p:txBody>
          <a:bodyPr wrap="square" lIns="91440" tIns="45720" rIns="91440" bIns="45720" anchor="t">
            <a:spAutoFit/>
          </a:bodyPr>
          <a:lstStyle/>
          <a:p>
            <a:pPr marL="342900" indent="-342900" algn="just">
              <a:buClr>
                <a:srgbClr val="8D143D"/>
              </a:buClr>
              <a:buFont typeface="Arial" panose="020B0604020202020204" pitchFamily="34" charset="0"/>
              <a:buChar char="•"/>
            </a:pPr>
            <a:r>
              <a:rPr lang="es-ES_tradnl" sz="1000" dirty="0">
                <a:latin typeface="Segoe UI"/>
                <a:cs typeface="Segoe UI"/>
              </a:rPr>
              <a:t>Los censos económicos, deben realizarse en intervalos máximo de diez años.</a:t>
            </a:r>
          </a:p>
          <a:p>
            <a:pPr marL="342900" indent="-342900" algn="just">
              <a:buClr>
                <a:srgbClr val="8D143D"/>
              </a:buClr>
              <a:buFont typeface="Arial" panose="020B0604020202020204" pitchFamily="34" charset="0"/>
              <a:buChar char="•"/>
            </a:pPr>
            <a:endParaRPr lang="es-ES_tradnl" sz="1000" dirty="0">
              <a:latin typeface="Segoe UI"/>
              <a:cs typeface="Segoe UI"/>
            </a:endParaRPr>
          </a:p>
          <a:p>
            <a:pPr marL="342900" indent="-342900" algn="just">
              <a:buClr>
                <a:srgbClr val="8D143D"/>
              </a:buClr>
              <a:buFont typeface="Arial" panose="020B0604020202020204" pitchFamily="34" charset="0"/>
              <a:buChar char="•"/>
            </a:pPr>
            <a:r>
              <a:rPr lang="es-ES_tradnl" sz="1000" dirty="0">
                <a:latin typeface="Segoe UI"/>
                <a:cs typeface="Segoe UI"/>
              </a:rPr>
              <a:t>La última operación de esta magnitud en Colombia se realizó en 1990.</a:t>
            </a:r>
          </a:p>
          <a:p>
            <a:pPr marL="342900" indent="-342900" algn="just">
              <a:buClr>
                <a:srgbClr val="8D143D"/>
              </a:buClr>
              <a:buFont typeface="Arial" panose="020B0604020202020204" pitchFamily="34" charset="0"/>
              <a:buChar char="•"/>
            </a:pPr>
            <a:endParaRPr lang="es-ES_tradnl" sz="1000" dirty="0">
              <a:latin typeface="Segoe UI"/>
              <a:cs typeface="Segoe UI"/>
            </a:endParaRPr>
          </a:p>
          <a:p>
            <a:pPr marL="342900" indent="-342900" algn="just">
              <a:buClr>
                <a:srgbClr val="8D143D"/>
              </a:buClr>
              <a:buFont typeface="Arial" panose="020B0604020202020204" pitchFamily="34" charset="0"/>
              <a:buChar char="•"/>
            </a:pPr>
            <a:r>
              <a:rPr lang="es-ES_tradnl" sz="1000" dirty="0">
                <a:latin typeface="Segoe UI"/>
                <a:cs typeface="Segoe UI"/>
              </a:rPr>
              <a:t>El censo económico nacional del 2024 es el segundo censo multisectorial que realiza el DANE.  </a:t>
            </a:r>
            <a:endParaRPr lang="es-ES_tradnl" sz="1000" dirty="0">
              <a:latin typeface="Segoe UI" panose="020B0502040204020203" pitchFamily="34" charset="0"/>
              <a:cs typeface="Segoe UI" panose="020B0502040204020203" pitchFamily="34" charset="0"/>
            </a:endParaRPr>
          </a:p>
          <a:p>
            <a:pPr marL="342900" indent="-342900" algn="just">
              <a:buClr>
                <a:srgbClr val="8D143D"/>
              </a:buClr>
              <a:buFont typeface="Arial" panose="020B0604020202020204" pitchFamily="34" charset="0"/>
              <a:buChar char="•"/>
            </a:pPr>
            <a:endParaRPr lang="es-ES_tradnl" sz="1000" dirty="0">
              <a:latin typeface="Segoe UI" panose="020B0502040204020203" pitchFamily="34" charset="0"/>
              <a:cs typeface="Segoe UI" panose="020B0502040204020203" pitchFamily="34" charset="0"/>
            </a:endParaRPr>
          </a:p>
          <a:p>
            <a:pPr marL="342900" indent="-342900" algn="just">
              <a:buClr>
                <a:srgbClr val="8D143D"/>
              </a:buClr>
              <a:buFont typeface="Arial,Sans-Serif" panose="020B0604020202020204" pitchFamily="34" charset="0"/>
              <a:buChar char="•"/>
            </a:pPr>
            <a:endParaRPr lang="es-MX" sz="1000" dirty="0">
              <a:latin typeface="Segoe UI"/>
              <a:cs typeface="Segoe UI"/>
            </a:endParaRPr>
          </a:p>
          <a:p>
            <a:pPr marL="342900" indent="-342900" algn="just">
              <a:buClr>
                <a:srgbClr val="8D143D"/>
              </a:buClr>
              <a:buFont typeface="Arial,Sans-Serif" panose="020B0604020202020204" pitchFamily="34" charset="0"/>
              <a:buChar char="•"/>
            </a:pPr>
            <a:r>
              <a:rPr lang="es-MX" sz="1000" dirty="0">
                <a:latin typeface="Segoe UI"/>
                <a:cs typeface="Segoe UI"/>
              </a:rPr>
              <a:t>La información recolectada permite una mejor delimitación nacional y territorial del universo de las actividades económicas. </a:t>
            </a:r>
            <a:endParaRPr lang="es-ES" sz="1000" dirty="0"/>
          </a:p>
          <a:p>
            <a:pPr marL="342900" indent="-342900" algn="just">
              <a:buClr>
                <a:srgbClr val="8D143D"/>
              </a:buClr>
              <a:buFont typeface="Arial" panose="020B0604020202020204" pitchFamily="34" charset="0"/>
              <a:buChar char="•"/>
            </a:pPr>
            <a:endParaRPr lang="es-ES" sz="1000" dirty="0">
              <a:latin typeface="Segoe UI"/>
              <a:cs typeface="Segoe UI"/>
            </a:endParaRPr>
          </a:p>
          <a:p>
            <a:pPr marL="342900" indent="-342900" algn="just">
              <a:buClr>
                <a:srgbClr val="8D143D"/>
              </a:buClr>
              <a:buFont typeface="Arial" panose="020B0604020202020204" pitchFamily="34" charset="0"/>
              <a:buChar char="•"/>
            </a:pPr>
            <a:endParaRPr lang="es-ES" sz="1000" dirty="0">
              <a:latin typeface="Segoe UI"/>
              <a:cs typeface="Segoe UI"/>
            </a:endParaRPr>
          </a:p>
          <a:p>
            <a:pPr marL="342900" indent="-342900" algn="just">
              <a:buClr>
                <a:srgbClr val="8D143D"/>
              </a:buClr>
              <a:buFont typeface="Arial" panose="020B0604020202020204" pitchFamily="34" charset="0"/>
              <a:buChar char="•"/>
            </a:pPr>
            <a:r>
              <a:rPr lang="es-ES" sz="1000" dirty="0">
                <a:latin typeface="Segoe UI"/>
                <a:cs typeface="Segoe UI"/>
              </a:rPr>
              <a:t>En el PND se estableció que el Censo Económico Nacional será el insumo principal para la medición de la  Economía Popular. </a:t>
            </a:r>
            <a:endParaRPr lang="es-ES_tradnl" sz="1000" dirty="0">
              <a:latin typeface="Segoe UI"/>
              <a:cs typeface="Segoe UI"/>
            </a:endParaRPr>
          </a:p>
          <a:p>
            <a:pPr marL="342900" indent="-342900" algn="just">
              <a:buClr>
                <a:srgbClr val="8D143D"/>
              </a:buClr>
              <a:buFont typeface="Arial" panose="020B0604020202020204" pitchFamily="34" charset="0"/>
              <a:buChar char="•"/>
            </a:pPr>
            <a:endParaRPr lang="es-ES" sz="1000" dirty="0">
              <a:latin typeface="Segoe UI"/>
              <a:cs typeface="Segoe UI"/>
            </a:endParaRPr>
          </a:p>
          <a:p>
            <a:pPr marL="342900" indent="-342900" algn="just">
              <a:buClr>
                <a:srgbClr val="8D143D"/>
              </a:buClr>
              <a:buFont typeface="Arial" panose="020B0604020202020204" pitchFamily="34" charset="0"/>
              <a:buChar char="•"/>
            </a:pPr>
            <a:endParaRPr lang="es-ES_tradnl" sz="1000" dirty="0">
              <a:latin typeface="Segoe UI"/>
              <a:cs typeface="Segoe UI"/>
            </a:endParaRPr>
          </a:p>
          <a:p>
            <a:pPr marL="342900" indent="-342900" algn="just">
              <a:buClr>
                <a:srgbClr val="8D143D"/>
              </a:buClr>
              <a:buFont typeface="Arial" panose="020B0604020202020204" pitchFamily="34" charset="0"/>
              <a:buChar char="•"/>
            </a:pPr>
            <a:r>
              <a:rPr lang="es-ES_tradnl" sz="1000" dirty="0">
                <a:latin typeface="Segoe UI"/>
                <a:cs typeface="Segoe UI"/>
              </a:rPr>
              <a:t>El censo económico ayuda para la medición sobre formalidad empresarial y laboral.</a:t>
            </a:r>
            <a:endParaRPr lang="es-ES_tradnl" sz="1000" dirty="0"/>
          </a:p>
        </p:txBody>
      </p:sp>
      <p:sp>
        <p:nvSpPr>
          <p:cNvPr id="9" name="object 898">
            <a:extLst>
              <a:ext uri="{FF2B5EF4-FFF2-40B4-BE49-F238E27FC236}">
                <a16:creationId xmlns:a16="http://schemas.microsoft.com/office/drawing/2014/main" id="{78D6582F-B0C3-4A6D-9BA5-75ABC7FF41D5}"/>
              </a:ext>
            </a:extLst>
          </p:cNvPr>
          <p:cNvSpPr txBox="1"/>
          <p:nvPr/>
        </p:nvSpPr>
        <p:spPr>
          <a:xfrm>
            <a:off x="767304" y="197390"/>
            <a:ext cx="8136953" cy="430887"/>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Censo Económico Nacional Urbano</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¿Qué es?</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0" name="Conector recto 9">
            <a:extLst>
              <a:ext uri="{FF2B5EF4-FFF2-40B4-BE49-F238E27FC236}">
                <a16:creationId xmlns:a16="http://schemas.microsoft.com/office/drawing/2014/main" id="{E2C60B3E-D834-422F-BB68-5BB6DB1D109D}"/>
              </a:ext>
            </a:extLst>
          </p:cNvPr>
          <p:cNvCxnSpPr>
            <a:cxnSpLocks/>
          </p:cNvCxnSpPr>
          <p:nvPr/>
        </p:nvCxnSpPr>
        <p:spPr>
          <a:xfrm flipH="1">
            <a:off x="767304" y="696293"/>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1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898">
            <a:extLst>
              <a:ext uri="{FF2B5EF4-FFF2-40B4-BE49-F238E27FC236}">
                <a16:creationId xmlns:a16="http://schemas.microsoft.com/office/drawing/2014/main" id="{304BD5EE-F700-4176-A23B-BE2FDE525C9F}"/>
              </a:ext>
            </a:extLst>
          </p:cNvPr>
          <p:cNvSpPr txBox="1"/>
          <p:nvPr/>
        </p:nvSpPr>
        <p:spPr>
          <a:xfrm>
            <a:off x="765906" y="204248"/>
            <a:ext cx="8063354" cy="646331"/>
          </a:xfrm>
          <a:prstGeom prst="rect">
            <a:avLst/>
          </a:prstGeom>
        </p:spPr>
        <p:txBody>
          <a:bodyPr vert="horz" wrap="square" lIns="0" tIns="0" rIns="0" bIns="0" rtlCol="0">
            <a:spAutoFit/>
          </a:bodyPr>
          <a:lstStyle/>
          <a:p>
            <a:pPr marL="12700">
              <a:defRPr/>
            </a:pPr>
            <a:r>
              <a:rPr lang="es-MX" sz="1400" b="1" dirty="0">
                <a:solidFill>
                  <a:srgbClr val="B6004C"/>
                </a:solidFill>
              </a:rPr>
              <a:t>Variación anual según grupos de costos </a:t>
            </a:r>
          </a:p>
          <a:p>
            <a:pPr marL="12700">
              <a:defRPr/>
            </a:pPr>
            <a:r>
              <a:rPr lang="es-MX" sz="1400" b="1" dirty="0"/>
              <a:t>Tercer trimestre (julio-septiembre) </a:t>
            </a:r>
          </a:p>
          <a:p>
            <a:pPr marL="12700">
              <a:defRPr/>
            </a:pPr>
            <a:r>
              <a:rPr lang="es-MX" sz="1400" dirty="0"/>
              <a:t>2022 - 2023</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6" name="Conector recto 5">
            <a:extLst>
              <a:ext uri="{FF2B5EF4-FFF2-40B4-BE49-F238E27FC236}">
                <a16:creationId xmlns:a16="http://schemas.microsoft.com/office/drawing/2014/main" id="{1241C368-113A-4DA1-B67E-F366443BAE1B}"/>
              </a:ext>
            </a:extLst>
          </p:cNvPr>
          <p:cNvCxnSpPr>
            <a:cxnSpLocks/>
          </p:cNvCxnSpPr>
          <p:nvPr/>
        </p:nvCxnSpPr>
        <p:spPr>
          <a:xfrm flipH="1">
            <a:off x="79728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TextBox 3">
            <a:extLst>
              <a:ext uri="{FF2B5EF4-FFF2-40B4-BE49-F238E27FC236}">
                <a16:creationId xmlns:a16="http://schemas.microsoft.com/office/drawing/2014/main" id="{437CBD76-026D-4888-A4F9-3FD29F8F813E}"/>
              </a:ext>
            </a:extLst>
          </p:cNvPr>
          <p:cNvSpPr txBox="1"/>
          <p:nvPr/>
        </p:nvSpPr>
        <p:spPr>
          <a:xfrm>
            <a:off x="779489" y="4766006"/>
            <a:ext cx="999146" cy="181697"/>
          </a:xfrm>
          <a:prstGeom prst="rect">
            <a:avLst/>
          </a:prstGeom>
          <a:noFill/>
        </p:spPr>
        <p:txBody>
          <a:bodyPr wrap="none" lIns="73260" tIns="36630" rIns="73260" bIns="36630" rtlCol="0">
            <a:spAutoFit/>
          </a:bodyPr>
          <a:lstStyle/>
          <a:p>
            <a:r>
              <a:rPr lang="en-US" sz="700" b="1" dirty="0">
                <a:cs typeface="Arial"/>
              </a:rPr>
              <a:t>Fuente: </a:t>
            </a:r>
            <a:r>
              <a:rPr lang="en-US" sz="700" dirty="0">
                <a:cs typeface="Arial"/>
              </a:rPr>
              <a:t>DANE - ICTIP</a:t>
            </a:r>
            <a:endParaRPr lang="en-US" dirty="0"/>
          </a:p>
        </p:txBody>
      </p:sp>
      <p:pic>
        <p:nvPicPr>
          <p:cNvPr id="8" name="Imagen 7">
            <a:extLst>
              <a:ext uri="{FF2B5EF4-FFF2-40B4-BE49-F238E27FC236}">
                <a16:creationId xmlns:a16="http://schemas.microsoft.com/office/drawing/2014/main" id="{7015EB5B-B66D-4176-B017-7D16A06270BC}"/>
              </a:ext>
            </a:extLst>
          </p:cNvPr>
          <p:cNvPicPr>
            <a:picLocks noChangeAspect="1"/>
          </p:cNvPicPr>
          <p:nvPr/>
        </p:nvPicPr>
        <p:blipFill>
          <a:blip r:embed="rId2"/>
          <a:stretch>
            <a:fillRect/>
          </a:stretch>
        </p:blipFill>
        <p:spPr>
          <a:xfrm>
            <a:off x="797284" y="1569283"/>
            <a:ext cx="8063354" cy="2315220"/>
          </a:xfrm>
          <a:prstGeom prst="rect">
            <a:avLst/>
          </a:prstGeom>
        </p:spPr>
      </p:pic>
    </p:spTree>
    <p:extLst>
      <p:ext uri="{BB962C8B-B14F-4D97-AF65-F5344CB8AC3E}">
        <p14:creationId xmlns:p14="http://schemas.microsoft.com/office/powerpoint/2010/main" val="3209050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898">
            <a:extLst>
              <a:ext uri="{FF2B5EF4-FFF2-40B4-BE49-F238E27FC236}">
                <a16:creationId xmlns:a16="http://schemas.microsoft.com/office/drawing/2014/main" id="{304BD5EE-F700-4176-A23B-BE2FDE525C9F}"/>
              </a:ext>
            </a:extLst>
          </p:cNvPr>
          <p:cNvSpPr txBox="1"/>
          <p:nvPr/>
        </p:nvSpPr>
        <p:spPr>
          <a:xfrm>
            <a:off x="765906" y="204248"/>
            <a:ext cx="8063354" cy="646331"/>
          </a:xfrm>
          <a:prstGeom prst="rect">
            <a:avLst/>
          </a:prstGeom>
        </p:spPr>
        <p:txBody>
          <a:bodyPr vert="horz" wrap="square" lIns="0" tIns="0" rIns="0" bIns="0" rtlCol="0">
            <a:spAutoFit/>
          </a:bodyPr>
          <a:lstStyle/>
          <a:p>
            <a:pPr marL="12700">
              <a:defRPr/>
            </a:pPr>
            <a:r>
              <a:rPr lang="es-MX" sz="1400" b="1" dirty="0">
                <a:solidFill>
                  <a:srgbClr val="B6004C"/>
                </a:solidFill>
              </a:rPr>
              <a:t>Variación anual según las principales clases de costos </a:t>
            </a:r>
          </a:p>
          <a:p>
            <a:pPr marL="12700">
              <a:defRPr/>
            </a:pPr>
            <a:r>
              <a:rPr lang="es-MX" sz="1400" b="1" dirty="0"/>
              <a:t>Tercer trimestre (julio-septiembre) </a:t>
            </a:r>
          </a:p>
          <a:p>
            <a:pPr marL="12700">
              <a:defRPr/>
            </a:pPr>
            <a:r>
              <a:rPr lang="es-MX" sz="1400" dirty="0"/>
              <a:t>2022 - 2023</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6" name="Conector recto 5">
            <a:extLst>
              <a:ext uri="{FF2B5EF4-FFF2-40B4-BE49-F238E27FC236}">
                <a16:creationId xmlns:a16="http://schemas.microsoft.com/office/drawing/2014/main" id="{1241C368-113A-4DA1-B67E-F366443BAE1B}"/>
              </a:ext>
            </a:extLst>
          </p:cNvPr>
          <p:cNvCxnSpPr>
            <a:cxnSpLocks/>
          </p:cNvCxnSpPr>
          <p:nvPr/>
        </p:nvCxnSpPr>
        <p:spPr>
          <a:xfrm flipH="1">
            <a:off x="79728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TextBox 3">
            <a:extLst>
              <a:ext uri="{FF2B5EF4-FFF2-40B4-BE49-F238E27FC236}">
                <a16:creationId xmlns:a16="http://schemas.microsoft.com/office/drawing/2014/main" id="{437CBD76-026D-4888-A4F9-3FD29F8F813E}"/>
              </a:ext>
            </a:extLst>
          </p:cNvPr>
          <p:cNvSpPr txBox="1"/>
          <p:nvPr/>
        </p:nvSpPr>
        <p:spPr>
          <a:xfrm>
            <a:off x="779489" y="4766006"/>
            <a:ext cx="999146" cy="181697"/>
          </a:xfrm>
          <a:prstGeom prst="rect">
            <a:avLst/>
          </a:prstGeom>
          <a:noFill/>
        </p:spPr>
        <p:txBody>
          <a:bodyPr wrap="none" lIns="73260" tIns="36630" rIns="73260" bIns="36630" rtlCol="0">
            <a:spAutoFit/>
          </a:bodyPr>
          <a:lstStyle/>
          <a:p>
            <a:r>
              <a:rPr lang="en-US" sz="700" b="1" dirty="0">
                <a:cs typeface="Arial"/>
              </a:rPr>
              <a:t>Fuente: </a:t>
            </a:r>
            <a:r>
              <a:rPr lang="en-US" sz="700" dirty="0">
                <a:cs typeface="Arial"/>
              </a:rPr>
              <a:t>DANE - ICTIP</a:t>
            </a:r>
            <a:endParaRPr lang="en-US" dirty="0"/>
          </a:p>
        </p:txBody>
      </p:sp>
      <p:pic>
        <p:nvPicPr>
          <p:cNvPr id="2" name="Imagen 1">
            <a:extLst>
              <a:ext uri="{FF2B5EF4-FFF2-40B4-BE49-F238E27FC236}">
                <a16:creationId xmlns:a16="http://schemas.microsoft.com/office/drawing/2014/main" id="{A0E4AB67-9A8A-48DF-93E4-7813D5579C10}"/>
              </a:ext>
            </a:extLst>
          </p:cNvPr>
          <p:cNvPicPr>
            <a:picLocks noChangeAspect="1"/>
          </p:cNvPicPr>
          <p:nvPr/>
        </p:nvPicPr>
        <p:blipFill>
          <a:blip r:embed="rId2"/>
          <a:stretch>
            <a:fillRect/>
          </a:stretch>
        </p:blipFill>
        <p:spPr>
          <a:xfrm>
            <a:off x="797284" y="1120439"/>
            <a:ext cx="7935884" cy="3219205"/>
          </a:xfrm>
          <a:prstGeom prst="rect">
            <a:avLst/>
          </a:prstGeom>
        </p:spPr>
      </p:pic>
    </p:spTree>
    <p:extLst>
      <p:ext uri="{BB962C8B-B14F-4D97-AF65-F5344CB8AC3E}">
        <p14:creationId xmlns:p14="http://schemas.microsoft.com/office/powerpoint/2010/main" val="1982178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A0FEBB41-4101-0C40-83CE-891EC589C996}"/>
              </a:ext>
            </a:extLst>
          </p:cNvPr>
          <p:cNvCxnSpPr>
            <a:cxnSpLocks/>
          </p:cNvCxnSpPr>
          <p:nvPr/>
        </p:nvCxnSpPr>
        <p:spPr>
          <a:xfrm flipH="1">
            <a:off x="4901658" y="2803808"/>
            <a:ext cx="3929390"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339E7E83-4624-6265-6EB0-8FD8E241AC87}"/>
              </a:ext>
            </a:extLst>
          </p:cNvPr>
          <p:cNvSpPr txBox="1"/>
          <p:nvPr/>
        </p:nvSpPr>
        <p:spPr>
          <a:xfrm>
            <a:off x="4901658" y="3063440"/>
            <a:ext cx="4020829" cy="1015663"/>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Resultados tercer trimestre de 2023</a:t>
            </a:r>
            <a:endParaRPr kumimoji="0" lang="es-ES" sz="4000" b="1"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sp>
        <p:nvSpPr>
          <p:cNvPr id="7" name="CuadroTexto 6">
            <a:extLst>
              <a:ext uri="{FF2B5EF4-FFF2-40B4-BE49-F238E27FC236}">
                <a16:creationId xmlns:a16="http://schemas.microsoft.com/office/drawing/2014/main" id="{FC103E1E-684F-2255-A25C-2463921D1FE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
        <p:nvSpPr>
          <p:cNvPr id="3" name="object 553">
            <a:extLst>
              <a:ext uri="{FF2B5EF4-FFF2-40B4-BE49-F238E27FC236}">
                <a16:creationId xmlns:a16="http://schemas.microsoft.com/office/drawing/2014/main" id="{64168B22-10AD-1B0E-B32F-373CD319E306}"/>
              </a:ext>
            </a:extLst>
          </p:cNvPr>
          <p:cNvSpPr txBox="1">
            <a:spLocks/>
          </p:cNvSpPr>
          <p:nvPr/>
        </p:nvSpPr>
        <p:spPr>
          <a:xfrm>
            <a:off x="4093097" y="1812620"/>
            <a:ext cx="4737951" cy="446917"/>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ES" sz="2800" b="1" dirty="0">
                <a:solidFill>
                  <a:srgbClr val="B6004C"/>
                </a:solidFill>
                <a:latin typeface="+mj-lt"/>
              </a:rPr>
              <a:t>Producto Interno Bruto</a:t>
            </a:r>
          </a:p>
        </p:txBody>
      </p:sp>
    </p:spTree>
    <p:extLst>
      <p:ext uri="{BB962C8B-B14F-4D97-AF65-F5344CB8AC3E}">
        <p14:creationId xmlns:p14="http://schemas.microsoft.com/office/powerpoint/2010/main" val="283829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DB992F8E-A14A-4D16-BBD0-E39703CD59EC}"/>
              </a:ext>
            </a:extLst>
          </p:cNvPr>
          <p:cNvCxnSpPr>
            <a:cxnSpLocks/>
          </p:cNvCxnSpPr>
          <p:nvPr/>
        </p:nvCxnSpPr>
        <p:spPr>
          <a:xfrm flipH="1">
            <a:off x="744823" y="975516"/>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4" name="object 898">
            <a:extLst>
              <a:ext uri="{FF2B5EF4-FFF2-40B4-BE49-F238E27FC236}">
                <a16:creationId xmlns:a16="http://schemas.microsoft.com/office/drawing/2014/main" id="{D41B992C-0D8C-48F1-B206-0AE554B76C99}"/>
              </a:ext>
            </a:extLst>
          </p:cNvPr>
          <p:cNvSpPr txBox="1"/>
          <p:nvPr/>
        </p:nvSpPr>
        <p:spPr>
          <a:xfrm>
            <a:off x="741738" y="178931"/>
            <a:ext cx="7824037" cy="738664"/>
          </a:xfrm>
          <a:prstGeom prst="rect">
            <a:avLst/>
          </a:prstGeom>
        </p:spPr>
        <p:txBody>
          <a:bodyPr vert="horz" wrap="square" lIns="0" tIns="0" rIns="0" bIns="0" rtlCol="0">
            <a:spAutoFit/>
          </a:bodyPr>
          <a:lstStyle/>
          <a:p>
            <a:pPr marL="12700" defTabSz="457189">
              <a:defRPr/>
            </a:pPr>
            <a:r>
              <a:rPr lang="es-MX" sz="1200" b="1" dirty="0">
                <a:solidFill>
                  <a:srgbClr val="B6004C"/>
                </a:solidFill>
              </a:rPr>
              <a:t>Producto Interno Bruto (PIB) </a:t>
            </a:r>
          </a:p>
          <a:p>
            <a:pPr marL="12700" defTabSz="457189">
              <a:defRPr/>
            </a:pPr>
            <a:r>
              <a:rPr lang="es-MX" sz="1200" dirty="0">
                <a:solidFill>
                  <a:srgbClr val="B6004C"/>
                </a:solidFill>
              </a:rPr>
              <a:t>Enfoque de la producción </a:t>
            </a:r>
          </a:p>
          <a:p>
            <a:pPr marL="12700" defTabSz="457189">
              <a:defRPr/>
            </a:pPr>
            <a:r>
              <a:rPr lang="es-MX" sz="1200" b="1" dirty="0"/>
              <a:t>Tasas de crecimiento anual (%) en volumen</a:t>
            </a:r>
            <a:r>
              <a:rPr lang="es-MX" sz="1200" b="1" baseline="30000" dirty="0"/>
              <a:t>1</a:t>
            </a:r>
            <a:r>
              <a:rPr lang="es-MX" sz="1200" b="1" dirty="0"/>
              <a:t> y contribuciones al valor agregado por actividad económica </a:t>
            </a:r>
          </a:p>
          <a:p>
            <a:pPr marL="12700" defTabSz="457189">
              <a:defRPr/>
            </a:pPr>
            <a:r>
              <a:rPr lang="es-MX" sz="1200" dirty="0"/>
              <a:t>Tercer trimestre 2023pr</a:t>
            </a:r>
            <a:endParaRPr lang="es-CO" sz="1200"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Rectángulo 4">
            <a:extLst>
              <a:ext uri="{FF2B5EF4-FFF2-40B4-BE49-F238E27FC236}">
                <a16:creationId xmlns:a16="http://schemas.microsoft.com/office/drawing/2014/main" id="{BA8C83EE-13C5-4021-86B9-9489608BB594}"/>
              </a:ext>
            </a:extLst>
          </p:cNvPr>
          <p:cNvSpPr/>
          <p:nvPr/>
        </p:nvSpPr>
        <p:spPr>
          <a:xfrm>
            <a:off x="744823" y="4410826"/>
            <a:ext cx="4572000" cy="553998"/>
          </a:xfrm>
          <a:prstGeom prst="rect">
            <a:avLst/>
          </a:prstGeom>
        </p:spPr>
        <p:txBody>
          <a:bodyPr>
            <a:spAutoFit/>
          </a:bodyPr>
          <a:lstStyle/>
          <a:p>
            <a:r>
              <a:rPr lang="es-MX" sz="600" dirty="0"/>
              <a:t>1Series originales encadenadas de volumen con año de referencia 2015.</a:t>
            </a:r>
          </a:p>
          <a:p>
            <a:r>
              <a:rPr lang="es-MX" sz="600" dirty="0"/>
              <a:t> *Por efecto del redondeo, la suma de las contribuciones puede no coincidir con el valor agregado. </a:t>
            </a:r>
          </a:p>
          <a:p>
            <a:r>
              <a:rPr lang="es-MX" sz="600" dirty="0"/>
              <a:t>Pr preliminar </a:t>
            </a:r>
          </a:p>
          <a:p>
            <a:r>
              <a:rPr lang="es-MX" sz="600" dirty="0"/>
              <a:t>p.p.: puntos porcentuales </a:t>
            </a:r>
          </a:p>
          <a:p>
            <a:r>
              <a:rPr lang="es-MX" sz="600" b="1" dirty="0"/>
              <a:t>Fuente:</a:t>
            </a:r>
            <a:r>
              <a:rPr lang="es-MX" sz="600" dirty="0"/>
              <a:t> DANE, Cuentas nacionales </a:t>
            </a:r>
            <a:endParaRPr lang="es-CO" sz="600" dirty="0"/>
          </a:p>
        </p:txBody>
      </p:sp>
      <p:pic>
        <p:nvPicPr>
          <p:cNvPr id="6" name="Imagen 5">
            <a:extLst>
              <a:ext uri="{FF2B5EF4-FFF2-40B4-BE49-F238E27FC236}">
                <a16:creationId xmlns:a16="http://schemas.microsoft.com/office/drawing/2014/main" id="{E1C40B47-6F88-4B59-9C4D-B0133EF7145A}"/>
              </a:ext>
            </a:extLst>
          </p:cNvPr>
          <p:cNvPicPr>
            <a:picLocks noChangeAspect="1"/>
          </p:cNvPicPr>
          <p:nvPr/>
        </p:nvPicPr>
        <p:blipFill>
          <a:blip r:embed="rId2"/>
          <a:stretch>
            <a:fillRect/>
          </a:stretch>
        </p:blipFill>
        <p:spPr>
          <a:xfrm>
            <a:off x="744823" y="1148627"/>
            <a:ext cx="8224365" cy="3165702"/>
          </a:xfrm>
          <a:prstGeom prst="rect">
            <a:avLst/>
          </a:prstGeom>
        </p:spPr>
      </p:pic>
    </p:spTree>
    <p:extLst>
      <p:ext uri="{BB962C8B-B14F-4D97-AF65-F5344CB8AC3E}">
        <p14:creationId xmlns:p14="http://schemas.microsoft.com/office/powerpoint/2010/main" val="316591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8629F45-4830-4883-BD24-7AD619578F22}"/>
              </a:ext>
            </a:extLst>
          </p:cNvPr>
          <p:cNvPicPr>
            <a:picLocks noChangeAspect="1"/>
          </p:cNvPicPr>
          <p:nvPr/>
        </p:nvPicPr>
        <p:blipFill>
          <a:blip r:embed="rId2"/>
          <a:stretch>
            <a:fillRect/>
          </a:stretch>
        </p:blipFill>
        <p:spPr>
          <a:xfrm>
            <a:off x="741739" y="1381985"/>
            <a:ext cx="8402262" cy="2966462"/>
          </a:xfrm>
          <a:prstGeom prst="rect">
            <a:avLst/>
          </a:prstGeom>
        </p:spPr>
      </p:pic>
      <p:cxnSp>
        <p:nvCxnSpPr>
          <p:cNvPr id="3" name="Conector recto 2">
            <a:extLst>
              <a:ext uri="{FF2B5EF4-FFF2-40B4-BE49-F238E27FC236}">
                <a16:creationId xmlns:a16="http://schemas.microsoft.com/office/drawing/2014/main" id="{20F441E1-1D7C-4F9F-B10D-BB8145EFC6F3}"/>
              </a:ext>
            </a:extLst>
          </p:cNvPr>
          <p:cNvCxnSpPr>
            <a:cxnSpLocks/>
          </p:cNvCxnSpPr>
          <p:nvPr/>
        </p:nvCxnSpPr>
        <p:spPr>
          <a:xfrm flipH="1">
            <a:off x="744823" y="975516"/>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4" name="object 898">
            <a:extLst>
              <a:ext uri="{FF2B5EF4-FFF2-40B4-BE49-F238E27FC236}">
                <a16:creationId xmlns:a16="http://schemas.microsoft.com/office/drawing/2014/main" id="{057973CE-508E-4318-8A03-DAE77F37F95B}"/>
              </a:ext>
            </a:extLst>
          </p:cNvPr>
          <p:cNvSpPr txBox="1"/>
          <p:nvPr/>
        </p:nvSpPr>
        <p:spPr>
          <a:xfrm>
            <a:off x="741738" y="178931"/>
            <a:ext cx="7824037" cy="738664"/>
          </a:xfrm>
          <a:prstGeom prst="rect">
            <a:avLst/>
          </a:prstGeom>
        </p:spPr>
        <p:txBody>
          <a:bodyPr vert="horz" wrap="square" lIns="0" tIns="0" rIns="0" bIns="0" rtlCol="0">
            <a:spAutoFit/>
          </a:bodyPr>
          <a:lstStyle/>
          <a:p>
            <a:pPr marL="12700" defTabSz="457189">
              <a:defRPr/>
            </a:pPr>
            <a:r>
              <a:rPr lang="es-MX" sz="1200" b="1" dirty="0">
                <a:solidFill>
                  <a:srgbClr val="B6004C"/>
                </a:solidFill>
              </a:rPr>
              <a:t>Producto Interno Bruto (PIB) </a:t>
            </a:r>
          </a:p>
          <a:p>
            <a:pPr marL="12700" defTabSz="457189">
              <a:defRPr/>
            </a:pPr>
            <a:r>
              <a:rPr lang="es-MX" sz="1200" dirty="0">
                <a:solidFill>
                  <a:srgbClr val="B6004C"/>
                </a:solidFill>
              </a:rPr>
              <a:t>Enfoque de la producción; series ajustadas por efecto estacional y calendario</a:t>
            </a:r>
          </a:p>
          <a:p>
            <a:pPr marL="12700" defTabSz="457189">
              <a:defRPr/>
            </a:pPr>
            <a:r>
              <a:rPr lang="es-MX" sz="1200" b="1" dirty="0"/>
              <a:t>Tasas de crecimiento anual (%) en volumen</a:t>
            </a:r>
            <a:r>
              <a:rPr lang="es-MX" sz="1200" b="1" baseline="30000" dirty="0"/>
              <a:t>1</a:t>
            </a:r>
            <a:endParaRPr lang="es-MX" sz="1200" b="1" dirty="0"/>
          </a:p>
          <a:p>
            <a:pPr marL="12700" defTabSz="457189">
              <a:defRPr/>
            </a:pPr>
            <a:r>
              <a:rPr lang="es-CO" sz="1200" dirty="0"/>
              <a:t>2022pr – 2023pr (tercer trimestre)</a:t>
            </a:r>
            <a:endParaRPr lang="es-CO" sz="1200"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Rectángulo 4">
            <a:extLst>
              <a:ext uri="{FF2B5EF4-FFF2-40B4-BE49-F238E27FC236}">
                <a16:creationId xmlns:a16="http://schemas.microsoft.com/office/drawing/2014/main" id="{A63AE4C0-2559-4A95-A5D6-333D191B48F7}"/>
              </a:ext>
            </a:extLst>
          </p:cNvPr>
          <p:cNvSpPr/>
          <p:nvPr/>
        </p:nvSpPr>
        <p:spPr>
          <a:xfrm>
            <a:off x="712695" y="4602151"/>
            <a:ext cx="4572000" cy="369332"/>
          </a:xfrm>
          <a:prstGeom prst="rect">
            <a:avLst/>
          </a:prstGeom>
        </p:spPr>
        <p:txBody>
          <a:bodyPr>
            <a:spAutoFit/>
          </a:bodyPr>
          <a:lstStyle/>
          <a:p>
            <a:r>
              <a:rPr lang="es-MX" sz="600" dirty="0"/>
              <a:t>1Series originales encadenadas de volumen con año de referencia 2015.</a:t>
            </a:r>
          </a:p>
          <a:p>
            <a:r>
              <a:rPr lang="es-MX" sz="600" dirty="0"/>
              <a:t>Pr preliminar </a:t>
            </a:r>
          </a:p>
          <a:p>
            <a:r>
              <a:rPr lang="es-MX" sz="600" b="1" dirty="0"/>
              <a:t>Fuente:</a:t>
            </a:r>
            <a:r>
              <a:rPr lang="es-MX" sz="600" dirty="0"/>
              <a:t> DANE, Cuentas nacionales </a:t>
            </a:r>
            <a:endParaRPr lang="es-CO" sz="600" dirty="0"/>
          </a:p>
        </p:txBody>
      </p:sp>
    </p:spTree>
    <p:extLst>
      <p:ext uri="{BB962C8B-B14F-4D97-AF65-F5344CB8AC3E}">
        <p14:creationId xmlns:p14="http://schemas.microsoft.com/office/powerpoint/2010/main" val="4101797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A0FEBB41-4101-0C40-83CE-891EC589C996}"/>
              </a:ext>
            </a:extLst>
          </p:cNvPr>
          <p:cNvCxnSpPr>
            <a:cxnSpLocks/>
          </p:cNvCxnSpPr>
          <p:nvPr/>
        </p:nvCxnSpPr>
        <p:spPr>
          <a:xfrm flipH="1">
            <a:off x="5251076" y="2803808"/>
            <a:ext cx="3579972"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339E7E83-4624-6265-6EB0-8FD8E241AC87}"/>
              </a:ext>
            </a:extLst>
          </p:cNvPr>
          <p:cNvSpPr txBox="1"/>
          <p:nvPr/>
        </p:nvSpPr>
        <p:spPr>
          <a:xfrm>
            <a:off x="4901658" y="3063440"/>
            <a:ext cx="4020829"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Resultados julio-septiembre 2023</a:t>
            </a:r>
            <a:endParaRPr kumimoji="0" lang="es-ES" sz="4000" b="1"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sp>
        <p:nvSpPr>
          <p:cNvPr id="7" name="CuadroTexto 6">
            <a:extLst>
              <a:ext uri="{FF2B5EF4-FFF2-40B4-BE49-F238E27FC236}">
                <a16:creationId xmlns:a16="http://schemas.microsoft.com/office/drawing/2014/main" id="{FC103E1E-684F-2255-A25C-2463921D1FE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
        <p:nvSpPr>
          <p:cNvPr id="3" name="object 553">
            <a:extLst>
              <a:ext uri="{FF2B5EF4-FFF2-40B4-BE49-F238E27FC236}">
                <a16:creationId xmlns:a16="http://schemas.microsoft.com/office/drawing/2014/main" id="{64168B22-10AD-1B0E-B32F-373CD319E306}"/>
              </a:ext>
            </a:extLst>
          </p:cNvPr>
          <p:cNvSpPr txBox="1">
            <a:spLocks/>
          </p:cNvSpPr>
          <p:nvPr/>
        </p:nvSpPr>
        <p:spPr>
          <a:xfrm>
            <a:off x="4093097" y="1965531"/>
            <a:ext cx="4737951" cy="446917"/>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ES" sz="2800" b="1" dirty="0">
                <a:solidFill>
                  <a:srgbClr val="B6004C"/>
                </a:solidFill>
                <a:latin typeface="+mj-lt"/>
              </a:rPr>
              <a:t>Mercado laboral</a:t>
            </a:r>
          </a:p>
        </p:txBody>
      </p:sp>
    </p:spTree>
    <p:extLst>
      <p:ext uri="{BB962C8B-B14F-4D97-AF65-F5344CB8AC3E}">
        <p14:creationId xmlns:p14="http://schemas.microsoft.com/office/powerpoint/2010/main" val="38702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7140A384-0F50-4C15-85FA-696EEC63725F}"/>
              </a:ext>
            </a:extLst>
          </p:cNvPr>
          <p:cNvGraphicFramePr>
            <a:graphicFrameLocks noGrp="1"/>
          </p:cNvGraphicFramePr>
          <p:nvPr>
            <p:extLst>
              <p:ext uri="{D42A27DB-BD31-4B8C-83A1-F6EECF244321}">
                <p14:modId xmlns:p14="http://schemas.microsoft.com/office/powerpoint/2010/main" val="765615354"/>
              </p:ext>
            </p:extLst>
          </p:nvPr>
        </p:nvGraphicFramePr>
        <p:xfrm>
          <a:off x="767304" y="1053891"/>
          <a:ext cx="8060689" cy="3267635"/>
        </p:xfrm>
        <a:graphic>
          <a:graphicData uri="http://schemas.openxmlformats.org/drawingml/2006/table">
            <a:tbl>
              <a:tblPr/>
              <a:tblGrid>
                <a:gridCol w="2581860">
                  <a:extLst>
                    <a:ext uri="{9D8B030D-6E8A-4147-A177-3AD203B41FA5}">
                      <a16:colId xmlns:a16="http://schemas.microsoft.com/office/drawing/2014/main" val="2270962528"/>
                    </a:ext>
                  </a:extLst>
                </a:gridCol>
                <a:gridCol w="1301095">
                  <a:extLst>
                    <a:ext uri="{9D8B030D-6E8A-4147-A177-3AD203B41FA5}">
                      <a16:colId xmlns:a16="http://schemas.microsoft.com/office/drawing/2014/main" val="3807129571"/>
                    </a:ext>
                  </a:extLst>
                </a:gridCol>
                <a:gridCol w="1514556">
                  <a:extLst>
                    <a:ext uri="{9D8B030D-6E8A-4147-A177-3AD203B41FA5}">
                      <a16:colId xmlns:a16="http://schemas.microsoft.com/office/drawing/2014/main" val="1542707920"/>
                    </a:ext>
                  </a:extLst>
                </a:gridCol>
                <a:gridCol w="884338">
                  <a:extLst>
                    <a:ext uri="{9D8B030D-6E8A-4147-A177-3AD203B41FA5}">
                      <a16:colId xmlns:a16="http://schemas.microsoft.com/office/drawing/2014/main" val="4073849155"/>
                    </a:ext>
                  </a:extLst>
                </a:gridCol>
                <a:gridCol w="884338">
                  <a:extLst>
                    <a:ext uri="{9D8B030D-6E8A-4147-A177-3AD203B41FA5}">
                      <a16:colId xmlns:a16="http://schemas.microsoft.com/office/drawing/2014/main" val="406287842"/>
                    </a:ext>
                  </a:extLst>
                </a:gridCol>
                <a:gridCol w="894502">
                  <a:extLst>
                    <a:ext uri="{9D8B030D-6E8A-4147-A177-3AD203B41FA5}">
                      <a16:colId xmlns:a16="http://schemas.microsoft.com/office/drawing/2014/main" val="2479739184"/>
                    </a:ext>
                  </a:extLst>
                </a:gridCol>
              </a:tblGrid>
              <a:tr h="326763">
                <a:tc>
                  <a:txBody>
                    <a:bodyPr/>
                    <a:lstStyle/>
                    <a:p>
                      <a:pPr algn="ctr" fontAlgn="ctr"/>
                      <a:r>
                        <a:rPr lang="es-CO" sz="800" b="1" i="0" u="none" strike="noStrike">
                          <a:solidFill>
                            <a:srgbClr val="FFFFFF"/>
                          </a:solidFill>
                          <a:effectLst/>
                          <a:latin typeface="Segoe UI" panose="020B0502040204020203" pitchFamily="34" charset="0"/>
                        </a:rPr>
                        <a:t>Ramas de actividad</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800" b="1" i="0" u="none" strike="noStrike">
                          <a:solidFill>
                            <a:srgbClr val="FFFFFF"/>
                          </a:solidFill>
                          <a:effectLst/>
                          <a:latin typeface="Segoe UI" panose="020B0502040204020203" pitchFamily="34" charset="0"/>
                        </a:rPr>
                        <a:t>Jul-sep 2022</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800" b="1" i="0" u="none" strike="noStrike">
                          <a:solidFill>
                            <a:srgbClr val="FFFFFF"/>
                          </a:solidFill>
                          <a:effectLst/>
                          <a:latin typeface="Segoe UI" panose="020B0502040204020203" pitchFamily="34" charset="0"/>
                        </a:rPr>
                        <a:t>Jul-sep 2023</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800" b="1" i="0" u="none" strike="noStrike">
                          <a:solidFill>
                            <a:srgbClr val="FFFFFF"/>
                          </a:solidFill>
                          <a:effectLst/>
                          <a:latin typeface="Segoe UI" panose="020B0502040204020203" pitchFamily="34" charset="0"/>
                        </a:rPr>
                        <a:t>Distribución (%)</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800" b="1" i="0" u="none" strike="noStrike">
                          <a:solidFill>
                            <a:srgbClr val="FFFFFF"/>
                          </a:solidFill>
                          <a:effectLst/>
                          <a:latin typeface="Segoe UI" panose="020B0502040204020203" pitchFamily="34" charset="0"/>
                        </a:rPr>
                        <a:t>Variación Absoluta</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800" b="1" i="0" u="none" strike="noStrike">
                          <a:solidFill>
                            <a:srgbClr val="FFFFFF"/>
                          </a:solidFill>
                          <a:effectLst/>
                          <a:latin typeface="Segoe UI" panose="020B0502040204020203" pitchFamily="34" charset="0"/>
                        </a:rPr>
                        <a:t>Contribución en p.p</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extLst>
                  <a:ext uri="{0D108BD9-81ED-4DB2-BD59-A6C34878D82A}">
                    <a16:rowId xmlns:a16="http://schemas.microsoft.com/office/drawing/2014/main" val="1714585266"/>
                  </a:ext>
                </a:extLst>
              </a:tr>
              <a:tr h="163382">
                <a:tc>
                  <a:txBody>
                    <a:bodyPr/>
                    <a:lstStyle/>
                    <a:p>
                      <a:pPr algn="ctr" fontAlgn="ctr"/>
                      <a:r>
                        <a:rPr lang="es-CO" sz="800" b="1" i="0" u="none" strike="noStrike" dirty="0">
                          <a:solidFill>
                            <a:srgbClr val="000000"/>
                          </a:solidFill>
                          <a:effectLst/>
                          <a:latin typeface="Segoe UI" panose="020B0502040204020203" pitchFamily="34" charset="0"/>
                        </a:rPr>
                        <a:t>Población ocupada</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800" b="0" i="0" u="none" strike="noStrike">
                          <a:solidFill>
                            <a:srgbClr val="454551"/>
                          </a:solidFill>
                          <a:effectLst/>
                          <a:latin typeface="Segoe UI" panose="020B0502040204020203" pitchFamily="34" charset="0"/>
                        </a:rPr>
                        <a:t>22.201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800" b="0" i="0" u="none" strike="noStrike">
                          <a:solidFill>
                            <a:srgbClr val="000000"/>
                          </a:solidFill>
                          <a:effectLst/>
                          <a:latin typeface="Segoe UI" panose="020B0502040204020203" pitchFamily="34" charset="0"/>
                        </a:rPr>
                        <a:t>23.150</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800" b="0" i="0" u="none" strike="noStrike">
                          <a:solidFill>
                            <a:srgbClr val="000000"/>
                          </a:solidFill>
                          <a:effectLst/>
                          <a:latin typeface="Segoe UI" panose="020B0502040204020203" pitchFamily="34" charset="0"/>
                        </a:rPr>
                        <a:t>100,0</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800" b="0" i="0" u="none" strike="noStrike">
                          <a:solidFill>
                            <a:srgbClr val="000000"/>
                          </a:solidFill>
                          <a:effectLst/>
                          <a:latin typeface="Segoe UI" panose="020B0502040204020203" pitchFamily="34" charset="0"/>
                        </a:rPr>
                        <a:t>948</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800" b="0" i="0" u="none" strike="noStrike" dirty="0">
                          <a:solidFill>
                            <a:srgbClr val="000000"/>
                          </a:solidFill>
                          <a:effectLst/>
                          <a:latin typeface="Segoe UI" panose="020B0502040204020203" pitchFamily="34" charset="0"/>
                        </a:rPr>
                        <a:t> </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extLst>
                  <a:ext uri="{0D108BD9-81ED-4DB2-BD59-A6C34878D82A}">
                    <a16:rowId xmlns:a16="http://schemas.microsoft.com/office/drawing/2014/main" val="1449002785"/>
                  </a:ext>
                </a:extLst>
              </a:tr>
              <a:tr h="326763">
                <a:tc>
                  <a:txBody>
                    <a:bodyPr/>
                    <a:lstStyle/>
                    <a:p>
                      <a:pPr algn="ctr" fontAlgn="ctr"/>
                      <a:r>
                        <a:rPr lang="es-MX" sz="800" b="1" i="0" u="none" strike="noStrike">
                          <a:solidFill>
                            <a:srgbClr val="000000"/>
                          </a:solidFill>
                          <a:effectLst/>
                          <a:latin typeface="Segoe UI" panose="020B0502040204020203" pitchFamily="34" charset="0"/>
                        </a:rPr>
                        <a:t>Actividades artísticas, entretenimiento, recreación y otras actividades de servicios</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dirty="0">
                          <a:solidFill>
                            <a:srgbClr val="454551"/>
                          </a:solidFill>
                          <a:effectLst/>
                          <a:latin typeface="Segoe UI" panose="020B0502040204020203" pitchFamily="34" charset="0"/>
                        </a:rPr>
                        <a:t>1.800</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dirty="0">
                          <a:solidFill>
                            <a:srgbClr val="000000"/>
                          </a:solidFill>
                          <a:effectLst/>
                          <a:latin typeface="Segoe UI" panose="020B0502040204020203" pitchFamily="34" charset="0"/>
                        </a:rPr>
                        <a:t>1.966</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dirty="0">
                          <a:solidFill>
                            <a:srgbClr val="000000"/>
                          </a:solidFill>
                          <a:effectLst/>
                          <a:latin typeface="Segoe UI" panose="020B0502040204020203" pitchFamily="34" charset="0"/>
                        </a:rPr>
                        <a:t>8,5</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dirty="0">
                          <a:solidFill>
                            <a:srgbClr val="000000"/>
                          </a:solidFill>
                          <a:effectLst/>
                          <a:latin typeface="Segoe UI" panose="020B0502040204020203" pitchFamily="34" charset="0"/>
                        </a:rPr>
                        <a:t>166</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1" i="0" u="none" strike="noStrike" dirty="0">
                          <a:solidFill>
                            <a:srgbClr val="000000"/>
                          </a:solidFill>
                          <a:effectLst/>
                          <a:latin typeface="Segoe UI" panose="020B0502040204020203" pitchFamily="34" charset="0"/>
                        </a:rPr>
                        <a:t>0,7</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68946927"/>
                  </a:ext>
                </a:extLst>
              </a:tr>
              <a:tr h="326763">
                <a:tc>
                  <a:txBody>
                    <a:bodyPr/>
                    <a:lstStyle/>
                    <a:p>
                      <a:pPr algn="ctr" fontAlgn="ctr"/>
                      <a:r>
                        <a:rPr lang="es-MX" sz="800" b="1" i="0" u="none" strike="noStrike" dirty="0">
                          <a:solidFill>
                            <a:srgbClr val="000000"/>
                          </a:solidFill>
                          <a:effectLst/>
                          <a:latin typeface="Segoe UI" panose="020B0502040204020203" pitchFamily="34" charset="0"/>
                        </a:rPr>
                        <a:t>Administración pública y defensa, educación y atención de la salud humana</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454551"/>
                          </a:solidFill>
                          <a:effectLst/>
                          <a:latin typeface="Segoe UI" panose="020B0502040204020203" pitchFamily="34" charset="0"/>
                        </a:rPr>
                        <a:t>2.693</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2.841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12,3</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147</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1" i="0" u="none" strike="noStrike" dirty="0">
                          <a:solidFill>
                            <a:srgbClr val="000000"/>
                          </a:solidFill>
                          <a:effectLst/>
                          <a:latin typeface="Segoe UI" panose="020B0502040204020203" pitchFamily="34" charset="0"/>
                        </a:rPr>
                        <a:t>0,7</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10900437"/>
                  </a:ext>
                </a:extLst>
              </a:tr>
              <a:tr h="163382">
                <a:tc>
                  <a:txBody>
                    <a:bodyPr/>
                    <a:lstStyle/>
                    <a:p>
                      <a:pPr algn="ctr" fontAlgn="ctr"/>
                      <a:r>
                        <a:rPr lang="es-CO" sz="800" b="1" i="0" u="none" strike="noStrike" dirty="0">
                          <a:solidFill>
                            <a:srgbClr val="000000"/>
                          </a:solidFill>
                          <a:effectLst/>
                          <a:latin typeface="Segoe UI" panose="020B0502040204020203" pitchFamily="34" charset="0"/>
                        </a:rPr>
                        <a:t>Transporte y almacenamiento</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ctr"/>
                      <a:r>
                        <a:rPr lang="es-CO" sz="800" b="0" i="0" u="none" strike="noStrike">
                          <a:solidFill>
                            <a:srgbClr val="454551"/>
                          </a:solidFill>
                          <a:effectLst/>
                          <a:latin typeface="Segoe UI" panose="020B0502040204020203" pitchFamily="34" charset="0"/>
                        </a:rPr>
                        <a:t>1.635</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ctr"/>
                      <a:r>
                        <a:rPr lang="es-CO" sz="800" b="0" i="0" u="none" strike="noStrike" dirty="0">
                          <a:solidFill>
                            <a:srgbClr val="000000"/>
                          </a:solidFill>
                          <a:effectLst/>
                          <a:latin typeface="Segoe UI" panose="020B0502040204020203" pitchFamily="34" charset="0"/>
                        </a:rPr>
                        <a:t>1.780</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ctr"/>
                      <a:r>
                        <a:rPr lang="es-CO" sz="800" b="0" i="0" u="none" strike="noStrike" dirty="0">
                          <a:solidFill>
                            <a:srgbClr val="000000"/>
                          </a:solidFill>
                          <a:effectLst/>
                          <a:latin typeface="Segoe UI" panose="020B0502040204020203" pitchFamily="34" charset="0"/>
                        </a:rPr>
                        <a:t>7,7</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ctr"/>
                      <a:r>
                        <a:rPr lang="es-CO" sz="800" b="0" i="0" u="none" strike="noStrike" dirty="0">
                          <a:solidFill>
                            <a:srgbClr val="000000"/>
                          </a:solidFill>
                          <a:effectLst/>
                          <a:latin typeface="Segoe UI" panose="020B0502040204020203" pitchFamily="34" charset="0"/>
                        </a:rPr>
                        <a:t>145</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ctr"/>
                      <a:r>
                        <a:rPr lang="es-CO" sz="800" b="1" i="0" u="none" strike="noStrike" dirty="0">
                          <a:solidFill>
                            <a:srgbClr val="000000"/>
                          </a:solidFill>
                          <a:effectLst/>
                          <a:latin typeface="Segoe UI" panose="020B0502040204020203" pitchFamily="34" charset="0"/>
                        </a:rPr>
                        <a:t>0,7</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extLst>
                  <a:ext uri="{0D108BD9-81ED-4DB2-BD59-A6C34878D82A}">
                    <a16:rowId xmlns:a16="http://schemas.microsoft.com/office/drawing/2014/main" val="3560774287"/>
                  </a:ext>
                </a:extLst>
              </a:tr>
              <a:tr h="163382">
                <a:tc>
                  <a:txBody>
                    <a:bodyPr/>
                    <a:lstStyle/>
                    <a:p>
                      <a:pPr algn="ctr" fontAlgn="ctr"/>
                      <a:r>
                        <a:rPr lang="es-MX" sz="800" b="1" i="0" u="none" strike="noStrike" dirty="0">
                          <a:solidFill>
                            <a:srgbClr val="000000"/>
                          </a:solidFill>
                          <a:effectLst/>
                          <a:latin typeface="Segoe UI" panose="020B0502040204020203" pitchFamily="34" charset="0"/>
                        </a:rPr>
                        <a:t>Alojamiento y servicios de comida</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454551"/>
                          </a:solidFill>
                          <a:effectLst/>
                          <a:latin typeface="Segoe UI" panose="020B0502040204020203" pitchFamily="34" charset="0"/>
                        </a:rPr>
                        <a:t>1.547</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a:solidFill>
                            <a:srgbClr val="000000"/>
                          </a:solidFill>
                          <a:effectLst/>
                          <a:latin typeface="Segoe UI" panose="020B0502040204020203" pitchFamily="34" charset="0"/>
                        </a:rPr>
                        <a:t>1.648</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a:solidFill>
                            <a:srgbClr val="000000"/>
                          </a:solidFill>
                          <a:effectLst/>
                          <a:latin typeface="Segoe UI" panose="020B0502040204020203" pitchFamily="34" charset="0"/>
                        </a:rPr>
                        <a:t>7,1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a:solidFill>
                            <a:srgbClr val="000000"/>
                          </a:solidFill>
                          <a:effectLst/>
                          <a:latin typeface="Segoe UI" panose="020B0502040204020203" pitchFamily="34" charset="0"/>
                        </a:rPr>
                        <a:t>101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1" i="0" u="none" strike="noStrike" dirty="0">
                          <a:solidFill>
                            <a:srgbClr val="000000"/>
                          </a:solidFill>
                          <a:effectLst/>
                          <a:latin typeface="Segoe UI" panose="020B0502040204020203" pitchFamily="34" charset="0"/>
                        </a:rPr>
                        <a:t>0,5</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49486178"/>
                  </a:ext>
                </a:extLst>
              </a:tr>
              <a:tr h="163382">
                <a:tc>
                  <a:txBody>
                    <a:bodyPr/>
                    <a:lstStyle/>
                    <a:p>
                      <a:pPr algn="ctr" fontAlgn="ctr"/>
                      <a:r>
                        <a:rPr lang="es-CO" sz="800" b="1" i="0" u="none" strike="noStrike" dirty="0">
                          <a:solidFill>
                            <a:srgbClr val="000000"/>
                          </a:solidFill>
                          <a:effectLst/>
                          <a:latin typeface="Segoe UI" panose="020B0502040204020203" pitchFamily="34" charset="0"/>
                        </a:rPr>
                        <a:t>Industria manufacturera</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dirty="0">
                          <a:solidFill>
                            <a:srgbClr val="454551"/>
                          </a:solidFill>
                          <a:effectLst/>
                          <a:latin typeface="Segoe UI" panose="020B0502040204020203" pitchFamily="34" charset="0"/>
                        </a:rPr>
                        <a:t>2.375</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dirty="0">
                          <a:solidFill>
                            <a:srgbClr val="000000"/>
                          </a:solidFill>
                          <a:effectLst/>
                          <a:latin typeface="Segoe UI" panose="020B0502040204020203" pitchFamily="34" charset="0"/>
                        </a:rPr>
                        <a:t>2.469</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dirty="0">
                          <a:solidFill>
                            <a:srgbClr val="000000"/>
                          </a:solidFill>
                          <a:effectLst/>
                          <a:latin typeface="Segoe UI" panose="020B0502040204020203" pitchFamily="34" charset="0"/>
                        </a:rPr>
                        <a:t>10,7</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dirty="0">
                          <a:solidFill>
                            <a:srgbClr val="000000"/>
                          </a:solidFill>
                          <a:effectLst/>
                          <a:latin typeface="Segoe UI" panose="020B0502040204020203" pitchFamily="34" charset="0"/>
                        </a:rPr>
                        <a:t>94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1" i="0" u="none" strike="noStrike" dirty="0">
                          <a:solidFill>
                            <a:srgbClr val="000000"/>
                          </a:solidFill>
                          <a:effectLst/>
                          <a:latin typeface="Segoe UI" panose="020B0502040204020203" pitchFamily="34" charset="0"/>
                        </a:rPr>
                        <a:t>0,4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57202839"/>
                  </a:ext>
                </a:extLst>
              </a:tr>
              <a:tr h="163382">
                <a:tc>
                  <a:txBody>
                    <a:bodyPr/>
                    <a:lstStyle/>
                    <a:p>
                      <a:pPr algn="ctr" fontAlgn="ctr"/>
                      <a:r>
                        <a:rPr lang="es-CO" sz="800" b="1" i="0" u="none" strike="noStrike" dirty="0">
                          <a:solidFill>
                            <a:srgbClr val="000000"/>
                          </a:solidFill>
                          <a:effectLst/>
                          <a:latin typeface="Segoe UI" panose="020B0502040204020203" pitchFamily="34" charset="0"/>
                        </a:rPr>
                        <a:t>Actividades Inmobiliarias</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454551"/>
                          </a:solidFill>
                          <a:effectLst/>
                          <a:latin typeface="Segoe UI" panose="020B0502040204020203" pitchFamily="34" charset="0"/>
                        </a:rPr>
                        <a:t>239</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323</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1,4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84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1" i="0" u="none" strike="noStrike" dirty="0">
                          <a:solidFill>
                            <a:srgbClr val="000000"/>
                          </a:solidFill>
                          <a:effectLst/>
                          <a:latin typeface="Segoe UI" panose="020B0502040204020203" pitchFamily="34" charset="0"/>
                        </a:rPr>
                        <a:t>0,4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94864237"/>
                  </a:ext>
                </a:extLst>
              </a:tr>
              <a:tr h="163382">
                <a:tc>
                  <a:txBody>
                    <a:bodyPr/>
                    <a:lstStyle/>
                    <a:p>
                      <a:pPr algn="ctr" fontAlgn="ctr"/>
                      <a:r>
                        <a:rPr lang="es-CO" sz="800" b="1" i="0" u="none" strike="noStrike" dirty="0">
                          <a:solidFill>
                            <a:srgbClr val="000000"/>
                          </a:solidFill>
                          <a:effectLst/>
                          <a:latin typeface="Segoe UI" panose="020B0502040204020203" pitchFamily="34" charset="0"/>
                        </a:rPr>
                        <a:t>Construcción</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454551"/>
                          </a:solidFill>
                          <a:effectLst/>
                          <a:latin typeface="Segoe UI" panose="020B0502040204020203" pitchFamily="34" charset="0"/>
                        </a:rPr>
                        <a:t>1.544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1.617</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7,0</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74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1" i="0" u="none" strike="noStrike">
                          <a:solidFill>
                            <a:srgbClr val="000000"/>
                          </a:solidFill>
                          <a:effectLst/>
                          <a:latin typeface="Segoe UI" panose="020B0502040204020203" pitchFamily="34" charset="0"/>
                        </a:rPr>
                        <a:t>0,3</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12387419"/>
                  </a:ext>
                </a:extLst>
              </a:tr>
              <a:tr h="163382">
                <a:tc>
                  <a:txBody>
                    <a:bodyPr/>
                    <a:lstStyle/>
                    <a:p>
                      <a:pPr algn="ctr" fontAlgn="ctr"/>
                      <a:r>
                        <a:rPr lang="es-CO" sz="800" b="1" i="0" u="none" strike="noStrike" dirty="0">
                          <a:solidFill>
                            <a:srgbClr val="000000"/>
                          </a:solidFill>
                          <a:effectLst/>
                          <a:latin typeface="Segoe UI" panose="020B0502040204020203" pitchFamily="34" charset="0"/>
                        </a:rPr>
                        <a:t>Información y telecomunicaciones</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454551"/>
                          </a:solidFill>
                          <a:effectLst/>
                          <a:latin typeface="Segoe UI" panose="020B0502040204020203" pitchFamily="34" charset="0"/>
                        </a:rPr>
                        <a:t>359</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425</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1,8</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66</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1" i="0" u="none" strike="noStrike" dirty="0">
                          <a:solidFill>
                            <a:srgbClr val="000000"/>
                          </a:solidFill>
                          <a:effectLst/>
                          <a:latin typeface="Segoe UI" panose="020B0502040204020203" pitchFamily="34" charset="0"/>
                        </a:rPr>
                        <a:t>0,3</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85631669"/>
                  </a:ext>
                </a:extLst>
              </a:tr>
              <a:tr h="326763">
                <a:tc>
                  <a:txBody>
                    <a:bodyPr/>
                    <a:lstStyle/>
                    <a:p>
                      <a:pPr algn="ctr" fontAlgn="ctr"/>
                      <a:r>
                        <a:rPr lang="es-MX" sz="800" b="1" i="0" u="none" strike="noStrike" dirty="0">
                          <a:solidFill>
                            <a:srgbClr val="000000"/>
                          </a:solidFill>
                          <a:effectLst/>
                          <a:latin typeface="Segoe UI" panose="020B0502040204020203" pitchFamily="34" charset="0"/>
                        </a:rPr>
                        <a:t>Agricultura, pesca, ganadería, caza y silvicultura</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454551"/>
                          </a:solidFill>
                          <a:effectLst/>
                          <a:latin typeface="Segoe UI" panose="020B0502040204020203" pitchFamily="34" charset="0"/>
                        </a:rPr>
                        <a:t>3.224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3.271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14,1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47</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1" i="0" u="none" strike="noStrike" dirty="0">
                          <a:solidFill>
                            <a:srgbClr val="000000"/>
                          </a:solidFill>
                          <a:effectLst/>
                          <a:latin typeface="Segoe UI" panose="020B0502040204020203" pitchFamily="34" charset="0"/>
                        </a:rPr>
                        <a:t>0,2</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82887617"/>
                  </a:ext>
                </a:extLst>
              </a:tr>
              <a:tr h="163382">
                <a:tc>
                  <a:txBody>
                    <a:bodyPr/>
                    <a:lstStyle/>
                    <a:p>
                      <a:pPr algn="ctr" fontAlgn="ctr"/>
                      <a:r>
                        <a:rPr lang="es-MX" sz="800" b="1" i="0" u="none" strike="noStrike" dirty="0">
                          <a:solidFill>
                            <a:srgbClr val="000000"/>
                          </a:solidFill>
                          <a:effectLst/>
                          <a:latin typeface="Segoe UI" panose="020B0502040204020203" pitchFamily="34" charset="0"/>
                        </a:rPr>
                        <a:t>Comercio y reparación de vehículos</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454551"/>
                          </a:solidFill>
                          <a:effectLst/>
                          <a:latin typeface="Segoe UI" panose="020B0502040204020203" pitchFamily="34" charset="0"/>
                        </a:rPr>
                        <a:t>3.991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4.009</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17,3</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19</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1" i="0" u="none" strike="noStrike" dirty="0">
                          <a:solidFill>
                            <a:srgbClr val="000000"/>
                          </a:solidFill>
                          <a:effectLst/>
                          <a:latin typeface="Segoe UI" panose="020B0502040204020203" pitchFamily="34" charset="0"/>
                        </a:rPr>
                        <a:t>0,1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3963008"/>
                  </a:ext>
                </a:extLst>
              </a:tr>
              <a:tr h="326763">
                <a:tc>
                  <a:txBody>
                    <a:bodyPr/>
                    <a:lstStyle/>
                    <a:p>
                      <a:pPr algn="ctr" fontAlgn="ctr"/>
                      <a:r>
                        <a:rPr lang="es-MX" sz="800" b="1" i="0" u="none" strike="noStrike" dirty="0">
                          <a:solidFill>
                            <a:srgbClr val="000000"/>
                          </a:solidFill>
                          <a:effectLst/>
                          <a:latin typeface="Segoe UI" panose="020B0502040204020203" pitchFamily="34" charset="0"/>
                        </a:rPr>
                        <a:t>Actividades profesionales, científicas, técnicas y servicios administrativos</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454551"/>
                          </a:solidFill>
                          <a:effectLst/>
                          <a:latin typeface="Segoe UI" panose="020B0502040204020203" pitchFamily="34" charset="0"/>
                        </a:rPr>
                        <a:t>1.789</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1.801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7,8</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12</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1" i="0" u="none" strike="noStrike">
                          <a:solidFill>
                            <a:srgbClr val="000000"/>
                          </a:solidFill>
                          <a:effectLst/>
                          <a:latin typeface="Segoe UI" panose="020B0502040204020203" pitchFamily="34" charset="0"/>
                        </a:rPr>
                        <a:t>0,1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01140118"/>
                  </a:ext>
                </a:extLst>
              </a:tr>
              <a:tr h="163382">
                <a:tc>
                  <a:txBody>
                    <a:bodyPr/>
                    <a:lstStyle/>
                    <a:p>
                      <a:pPr algn="ctr" fontAlgn="ctr"/>
                      <a:r>
                        <a:rPr lang="es-MX" sz="800" b="1" i="0" u="none" strike="noStrike" dirty="0">
                          <a:solidFill>
                            <a:srgbClr val="000000"/>
                          </a:solidFill>
                          <a:effectLst/>
                          <a:latin typeface="Segoe UI" panose="020B0502040204020203" pitchFamily="34" charset="0"/>
                        </a:rPr>
                        <a:t>Actividades financieras y de seguros</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454551"/>
                          </a:solidFill>
                          <a:effectLst/>
                          <a:latin typeface="Segoe UI" panose="020B0502040204020203" pitchFamily="34" charset="0"/>
                        </a:rPr>
                        <a:t>435</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434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1,9</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0" i="0" u="none" strike="noStrike" dirty="0">
                          <a:solidFill>
                            <a:srgbClr val="000000"/>
                          </a:solidFill>
                          <a:effectLst/>
                          <a:latin typeface="Segoe UI" panose="020B0502040204020203" pitchFamily="34" charset="0"/>
                        </a:rPr>
                        <a:t>-1</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800" b="1" i="0" u="none" strike="noStrike" dirty="0">
                          <a:solidFill>
                            <a:srgbClr val="000000"/>
                          </a:solidFill>
                          <a:effectLst/>
                          <a:latin typeface="Segoe UI" panose="020B0502040204020203" pitchFamily="34" charset="0"/>
                        </a:rPr>
                        <a:t>0,0</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8635260"/>
                  </a:ext>
                </a:extLst>
              </a:tr>
              <a:tr h="163382">
                <a:tc>
                  <a:txBody>
                    <a:bodyPr/>
                    <a:lstStyle/>
                    <a:p>
                      <a:pPr algn="ctr" fontAlgn="ctr"/>
                      <a:r>
                        <a:rPr lang="es-MX" sz="800" b="1" i="0" u="none" strike="noStrike">
                          <a:solidFill>
                            <a:srgbClr val="000000"/>
                          </a:solidFill>
                          <a:effectLst/>
                          <a:latin typeface="Segoe UI" panose="020B0502040204020203" pitchFamily="34" charset="0"/>
                        </a:rPr>
                        <a:t>Suministro de Electricidad Gas y Agua*</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454551"/>
                          </a:solidFill>
                          <a:effectLst/>
                          <a:latin typeface="Segoe UI" panose="020B0502040204020203" pitchFamily="34" charset="0"/>
                        </a:rPr>
                        <a:t>568</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565</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2,4</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Segoe UI" panose="020B0502040204020203" pitchFamily="34" charset="0"/>
                        </a:rPr>
                        <a:t>-3</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800" b="1" i="0" u="none" strike="noStrike" dirty="0">
                          <a:solidFill>
                            <a:srgbClr val="000000"/>
                          </a:solidFill>
                          <a:effectLst/>
                          <a:latin typeface="Segoe UI" panose="020B0502040204020203" pitchFamily="34" charset="0"/>
                        </a:rPr>
                        <a:t>0,0</a:t>
                      </a:r>
                    </a:p>
                  </a:txBody>
                  <a:tcPr marL="5826" marR="5826" marT="582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81937843"/>
                  </a:ext>
                </a:extLst>
              </a:tr>
            </a:tbl>
          </a:graphicData>
        </a:graphic>
      </p:graphicFrame>
      <p:sp>
        <p:nvSpPr>
          <p:cNvPr id="3" name="object 898">
            <a:extLst>
              <a:ext uri="{FF2B5EF4-FFF2-40B4-BE49-F238E27FC236}">
                <a16:creationId xmlns:a16="http://schemas.microsoft.com/office/drawing/2014/main" id="{02B37B42-EAA5-4154-9A37-C9BEC29777DE}"/>
              </a:ext>
            </a:extLst>
          </p:cNvPr>
          <p:cNvSpPr txBox="1"/>
          <p:nvPr/>
        </p:nvSpPr>
        <p:spPr>
          <a:xfrm>
            <a:off x="767304" y="196255"/>
            <a:ext cx="7737451" cy="646331"/>
          </a:xfrm>
          <a:prstGeom prst="rect">
            <a:avLst/>
          </a:prstGeom>
        </p:spPr>
        <p:txBody>
          <a:bodyPr vert="horz" wrap="square" lIns="0" tIns="0" rIns="0" bIns="0" rtlCol="0">
            <a:spAutoFit/>
          </a:bodyPr>
          <a:lstStyle/>
          <a:p>
            <a:pPr marL="12700">
              <a:defRPr/>
            </a:pPr>
            <a:r>
              <a:rPr lang="es-MX" sz="1400" b="1" dirty="0">
                <a:solidFill>
                  <a:srgbClr val="B6004B"/>
                </a:solidFill>
                <a:latin typeface="Segoe UI" panose="020B0502040204020203" pitchFamily="34" charset="0"/>
                <a:cs typeface="Segoe UI" panose="020B0502040204020203" pitchFamily="34" charset="0"/>
              </a:rPr>
              <a:t>Población ocupada según rama de actividad económica</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Total nacional</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Julio - septiembre (2022-2023)</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4" name="Conector recto 3">
            <a:extLst>
              <a:ext uri="{FF2B5EF4-FFF2-40B4-BE49-F238E27FC236}">
                <a16:creationId xmlns:a16="http://schemas.microsoft.com/office/drawing/2014/main" id="{C158C0E0-3BEB-4410-9096-E8CA56E4DAE0}"/>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5" name="CuadroTexto 4">
            <a:extLst>
              <a:ext uri="{FF2B5EF4-FFF2-40B4-BE49-F238E27FC236}">
                <a16:creationId xmlns:a16="http://schemas.microsoft.com/office/drawing/2014/main" id="{05FAB27F-7D64-4C6A-9603-56D299118953}"/>
              </a:ext>
            </a:extLst>
          </p:cNvPr>
          <p:cNvSpPr txBox="1"/>
          <p:nvPr/>
        </p:nvSpPr>
        <p:spPr>
          <a:xfrm>
            <a:off x="726868" y="4418069"/>
            <a:ext cx="8233556" cy="630942"/>
          </a:xfrm>
          <a:prstGeom prst="rect">
            <a:avLst/>
          </a:prstGeom>
          <a:noFill/>
        </p:spPr>
        <p:txBody>
          <a:bodyPr wrap="square" rtlCol="0">
            <a:spAutoFit/>
          </a:bodyPr>
          <a:lstStyle/>
          <a:p>
            <a:r>
              <a:rPr lang="es-CO" sz="700" b="1" dirty="0">
                <a:latin typeface="+mj-lt"/>
              </a:rPr>
              <a:t>Fuente</a:t>
            </a:r>
            <a:r>
              <a:rPr lang="es-CO" sz="700" dirty="0">
                <a:latin typeface="+mj-lt"/>
              </a:rPr>
              <a:t>: DANE, GEIH</a:t>
            </a:r>
            <a:br>
              <a:rPr lang="es-CO" sz="700" dirty="0">
                <a:latin typeface="+mj-lt"/>
              </a:rPr>
            </a:br>
            <a:r>
              <a:rPr lang="es-MX" sz="700" dirty="0">
                <a:latin typeface="+mj-lt"/>
              </a:rPr>
              <a:t>*Suministro de electricidad, gas, agua y gestión de desechos^ incluye la rama de Explotación de minas y canteras. p.p.: puntos porcentuales. </a:t>
            </a:r>
            <a:endParaRPr lang="es-CO" sz="700" dirty="0">
              <a:latin typeface="+mj-lt"/>
            </a:endParaRPr>
          </a:p>
          <a:p>
            <a:r>
              <a:rPr lang="es-MX" sz="700" dirty="0">
                <a:latin typeface="+mj-lt"/>
              </a:rPr>
              <a:t>᛫ Por efecto de redondeo y la no inclusión de la categoría “No informa”, las sumas de las poblaciones, distribuciones, variaciones absolutas y contribuciones pueden diferir del total. </a:t>
            </a:r>
          </a:p>
          <a:p>
            <a:r>
              <a:rPr lang="es-MX" sz="700" dirty="0">
                <a:latin typeface="+mj-lt"/>
              </a:rPr>
              <a:t>᛫ Datos expandidos con proyecciones de población elaboradas con base en los resultados del Censo Nacional de Población y Vivienda 2018. </a:t>
            </a:r>
          </a:p>
          <a:p>
            <a:r>
              <a:rPr lang="es-MX" sz="700" dirty="0">
                <a:latin typeface="+mj-lt"/>
              </a:rPr>
              <a:t>᛫ Los datos de las poblaciones están en miles de personas. </a:t>
            </a:r>
            <a:endParaRPr lang="es-CO" sz="700" dirty="0">
              <a:latin typeface="+mj-lt"/>
            </a:endParaRPr>
          </a:p>
        </p:txBody>
      </p:sp>
    </p:spTree>
    <p:extLst>
      <p:ext uri="{BB962C8B-B14F-4D97-AF65-F5344CB8AC3E}">
        <p14:creationId xmlns:p14="http://schemas.microsoft.com/office/powerpoint/2010/main" val="3264456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FCA40999-7BFD-46E9-AAD0-62ABB5FDD9B5}"/>
              </a:ext>
            </a:extLst>
          </p:cNvPr>
          <p:cNvGraphicFramePr>
            <a:graphicFrameLocks noGrp="1"/>
          </p:cNvGraphicFramePr>
          <p:nvPr>
            <p:extLst>
              <p:ext uri="{D42A27DB-BD31-4B8C-83A1-F6EECF244321}">
                <p14:modId xmlns:p14="http://schemas.microsoft.com/office/powerpoint/2010/main" val="40704868"/>
              </p:ext>
            </p:extLst>
          </p:nvPr>
        </p:nvGraphicFramePr>
        <p:xfrm>
          <a:off x="776567" y="1089212"/>
          <a:ext cx="8051428" cy="3214652"/>
        </p:xfrm>
        <a:graphic>
          <a:graphicData uri="http://schemas.openxmlformats.org/drawingml/2006/table">
            <a:tbl>
              <a:tblPr/>
              <a:tblGrid>
                <a:gridCol w="1606308">
                  <a:extLst>
                    <a:ext uri="{9D8B030D-6E8A-4147-A177-3AD203B41FA5}">
                      <a16:colId xmlns:a16="http://schemas.microsoft.com/office/drawing/2014/main" val="3208159380"/>
                    </a:ext>
                  </a:extLst>
                </a:gridCol>
                <a:gridCol w="942282">
                  <a:extLst>
                    <a:ext uri="{9D8B030D-6E8A-4147-A177-3AD203B41FA5}">
                      <a16:colId xmlns:a16="http://schemas.microsoft.com/office/drawing/2014/main" val="2465904381"/>
                    </a:ext>
                  </a:extLst>
                </a:gridCol>
                <a:gridCol w="942282">
                  <a:extLst>
                    <a:ext uri="{9D8B030D-6E8A-4147-A177-3AD203B41FA5}">
                      <a16:colId xmlns:a16="http://schemas.microsoft.com/office/drawing/2014/main" val="1460532342"/>
                    </a:ext>
                  </a:extLst>
                </a:gridCol>
                <a:gridCol w="550192">
                  <a:extLst>
                    <a:ext uri="{9D8B030D-6E8A-4147-A177-3AD203B41FA5}">
                      <a16:colId xmlns:a16="http://schemas.microsoft.com/office/drawing/2014/main" val="1532564993"/>
                    </a:ext>
                  </a:extLst>
                </a:gridCol>
                <a:gridCol w="556515">
                  <a:extLst>
                    <a:ext uri="{9D8B030D-6E8A-4147-A177-3AD203B41FA5}">
                      <a16:colId xmlns:a16="http://schemas.microsoft.com/office/drawing/2014/main" val="4001287373"/>
                    </a:ext>
                  </a:extLst>
                </a:gridCol>
                <a:gridCol w="588137">
                  <a:extLst>
                    <a:ext uri="{9D8B030D-6E8A-4147-A177-3AD203B41FA5}">
                      <a16:colId xmlns:a16="http://schemas.microsoft.com/office/drawing/2014/main" val="2231111202"/>
                    </a:ext>
                  </a:extLst>
                </a:gridCol>
                <a:gridCol w="588137">
                  <a:extLst>
                    <a:ext uri="{9D8B030D-6E8A-4147-A177-3AD203B41FA5}">
                      <a16:colId xmlns:a16="http://schemas.microsoft.com/office/drawing/2014/main" val="2139795489"/>
                    </a:ext>
                  </a:extLst>
                </a:gridCol>
                <a:gridCol w="575488">
                  <a:extLst>
                    <a:ext uri="{9D8B030D-6E8A-4147-A177-3AD203B41FA5}">
                      <a16:colId xmlns:a16="http://schemas.microsoft.com/office/drawing/2014/main" val="4096788584"/>
                    </a:ext>
                  </a:extLst>
                </a:gridCol>
                <a:gridCol w="614144">
                  <a:extLst>
                    <a:ext uri="{9D8B030D-6E8A-4147-A177-3AD203B41FA5}">
                      <a16:colId xmlns:a16="http://schemas.microsoft.com/office/drawing/2014/main" val="3727371061"/>
                    </a:ext>
                  </a:extLst>
                </a:gridCol>
                <a:gridCol w="481181">
                  <a:extLst>
                    <a:ext uri="{9D8B030D-6E8A-4147-A177-3AD203B41FA5}">
                      <a16:colId xmlns:a16="http://schemas.microsoft.com/office/drawing/2014/main" val="42658886"/>
                    </a:ext>
                  </a:extLst>
                </a:gridCol>
                <a:gridCol w="606762">
                  <a:extLst>
                    <a:ext uri="{9D8B030D-6E8A-4147-A177-3AD203B41FA5}">
                      <a16:colId xmlns:a16="http://schemas.microsoft.com/office/drawing/2014/main" val="701327351"/>
                    </a:ext>
                  </a:extLst>
                </a:gridCol>
              </a:tblGrid>
              <a:tr h="144161">
                <a:tc rowSpan="2">
                  <a:txBody>
                    <a:bodyPr/>
                    <a:lstStyle/>
                    <a:p>
                      <a:pPr algn="ctr" fontAlgn="ctr"/>
                      <a:r>
                        <a:rPr lang="es-CO" sz="700" b="1" i="0" u="none" strike="noStrike">
                          <a:solidFill>
                            <a:srgbClr val="FFFFFF"/>
                          </a:solidFill>
                          <a:effectLst/>
                          <a:latin typeface="Segoe UI" panose="020B0502040204020203" pitchFamily="34" charset="0"/>
                        </a:rPr>
                        <a:t>Rama de actividad</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gridSpan="5">
                  <a:txBody>
                    <a:bodyPr/>
                    <a:lstStyle/>
                    <a:p>
                      <a:pPr algn="ctr" fontAlgn="t"/>
                      <a:r>
                        <a:rPr lang="es-CO" sz="700" b="1" i="0" u="none" strike="noStrike">
                          <a:solidFill>
                            <a:srgbClr val="FFFFFF"/>
                          </a:solidFill>
                          <a:effectLst/>
                          <a:latin typeface="Segoe UI" panose="020B0502040204020203" pitchFamily="34" charset="0"/>
                        </a:rPr>
                        <a:t>Hombres</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5">
                  <a:txBody>
                    <a:bodyPr/>
                    <a:lstStyle/>
                    <a:p>
                      <a:pPr algn="ctr" fontAlgn="t"/>
                      <a:r>
                        <a:rPr lang="es-CO" sz="700" b="1" i="0" u="none" strike="noStrike">
                          <a:solidFill>
                            <a:srgbClr val="FFFFFF"/>
                          </a:solidFill>
                          <a:effectLst/>
                          <a:latin typeface="Segoe UI" panose="020B0502040204020203" pitchFamily="34" charset="0"/>
                        </a:rPr>
                        <a:t>Mujeres</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5455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579906479"/>
                  </a:ext>
                </a:extLst>
              </a:tr>
              <a:tr h="294071">
                <a:tc vMerge="1">
                  <a:txBody>
                    <a:bodyPr/>
                    <a:lstStyle/>
                    <a:p>
                      <a:endParaRPr lang="es-CO"/>
                    </a:p>
                  </a:txBody>
                  <a:tcPr/>
                </a:tc>
                <a:tc>
                  <a:txBody>
                    <a:bodyPr/>
                    <a:lstStyle/>
                    <a:p>
                      <a:pPr algn="ctr" fontAlgn="ctr"/>
                      <a:r>
                        <a:rPr lang="es-CO" sz="700" b="1" i="0" u="none" strike="noStrike">
                          <a:solidFill>
                            <a:srgbClr val="B6004B"/>
                          </a:solidFill>
                          <a:effectLst/>
                          <a:latin typeface="Segoe UI" panose="020B0502040204020203" pitchFamily="34" charset="0"/>
                        </a:rPr>
                        <a:t>Jul-sep 2022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B6004B"/>
                          </a:solidFill>
                          <a:effectLst/>
                          <a:latin typeface="Segoe UI" panose="020B0502040204020203" pitchFamily="34" charset="0"/>
                        </a:rPr>
                        <a:t>Jul-sep 2023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B6004B"/>
                          </a:solidFill>
                          <a:effectLst/>
                          <a:latin typeface="Segoe UI" panose="020B0502040204020203" pitchFamily="34" charset="0"/>
                        </a:rPr>
                        <a:t>Distribución (%)</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B6004B"/>
                          </a:solidFill>
                          <a:effectLst/>
                          <a:latin typeface="Segoe UI" panose="020B0502040204020203" pitchFamily="34" charset="0"/>
                        </a:rPr>
                        <a:t>Variación Absoluta</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B6004B"/>
                          </a:solidFill>
                          <a:effectLst/>
                          <a:latin typeface="Segoe UI" panose="020B0502040204020203" pitchFamily="34" charset="0"/>
                        </a:rPr>
                        <a:t>Contribución en p.p</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B6004B"/>
                          </a:solidFill>
                          <a:effectLst/>
                          <a:latin typeface="Segoe UI" panose="020B0502040204020203" pitchFamily="34" charset="0"/>
                        </a:rPr>
                        <a:t>Jul-sep 2022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B6004B"/>
                          </a:solidFill>
                          <a:effectLst/>
                          <a:latin typeface="Segoe UI" panose="020B0502040204020203" pitchFamily="34" charset="0"/>
                        </a:rPr>
                        <a:t>Jul-sep 2023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B6004B"/>
                          </a:solidFill>
                          <a:effectLst/>
                          <a:latin typeface="Segoe UI" panose="020B0502040204020203" pitchFamily="34" charset="0"/>
                        </a:rPr>
                        <a:t>Distribución (%)</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B6004B"/>
                          </a:solidFill>
                          <a:effectLst/>
                          <a:latin typeface="Segoe UI" panose="020B0502040204020203" pitchFamily="34" charset="0"/>
                        </a:rPr>
                        <a:t>Variación Absoluta</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B6004B"/>
                          </a:solidFill>
                          <a:effectLst/>
                          <a:latin typeface="Segoe UI" panose="020B0502040204020203" pitchFamily="34" charset="0"/>
                        </a:rPr>
                        <a:t>Contribución en p.p</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56345074"/>
                  </a:ext>
                </a:extLst>
              </a:tr>
              <a:tr h="147037">
                <a:tc>
                  <a:txBody>
                    <a:bodyPr/>
                    <a:lstStyle/>
                    <a:p>
                      <a:pPr algn="ctr" fontAlgn="t"/>
                      <a:r>
                        <a:rPr lang="es-CO" sz="700" b="1" i="0" u="none" strike="noStrike" dirty="0">
                          <a:solidFill>
                            <a:srgbClr val="000000"/>
                          </a:solidFill>
                          <a:effectLst/>
                          <a:latin typeface="Segoe UI" panose="020B0502040204020203" pitchFamily="34" charset="0"/>
                        </a:rPr>
                        <a:t>Población ocupada</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t"/>
                      <a:r>
                        <a:rPr lang="es-CO" sz="700" b="0" i="0" u="none" strike="noStrike" dirty="0">
                          <a:solidFill>
                            <a:srgbClr val="454551"/>
                          </a:solidFill>
                          <a:effectLst/>
                          <a:latin typeface="Segoe UI" panose="020B0502040204020203" pitchFamily="34" charset="0"/>
                        </a:rPr>
                        <a:t>13.051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t"/>
                      <a:r>
                        <a:rPr lang="es-CO" sz="700" b="0" i="0" u="none" strike="noStrike">
                          <a:solidFill>
                            <a:srgbClr val="000000"/>
                          </a:solidFill>
                          <a:effectLst/>
                          <a:latin typeface="Segoe UI" panose="020B0502040204020203" pitchFamily="34" charset="0"/>
                        </a:rPr>
                        <a:t>13.490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b"/>
                      <a:r>
                        <a:rPr lang="es-CO" sz="700" b="0" i="0" u="none" strike="noStrike">
                          <a:solidFill>
                            <a:srgbClr val="000000"/>
                          </a:solidFill>
                          <a:effectLst/>
                          <a:latin typeface="Segoe UI" panose="020B0502040204020203" pitchFamily="34" charset="0"/>
                        </a:rPr>
                        <a:t>100,0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b"/>
                      <a:r>
                        <a:rPr lang="es-CO" sz="700" b="0" i="0" u="none" strike="noStrike">
                          <a:solidFill>
                            <a:srgbClr val="000000"/>
                          </a:solidFill>
                          <a:effectLst/>
                          <a:latin typeface="Segoe UI" panose="020B0502040204020203" pitchFamily="34" charset="0"/>
                        </a:rPr>
                        <a:t>439</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b"/>
                      <a:r>
                        <a:rPr lang="es-CO" sz="700" b="0" i="0" u="none" strike="noStrike">
                          <a:solidFill>
                            <a:srgbClr val="000000"/>
                          </a:solidFill>
                          <a:effectLst/>
                          <a:latin typeface="Segoe UI" panose="020B0502040204020203" pitchFamily="34" charset="0"/>
                        </a:rPr>
                        <a:t> </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t"/>
                      <a:r>
                        <a:rPr lang="es-CO" sz="700" b="0" i="0" u="none" strike="noStrike">
                          <a:solidFill>
                            <a:srgbClr val="454551"/>
                          </a:solidFill>
                          <a:effectLst/>
                          <a:latin typeface="Segoe UI" panose="020B0502040204020203" pitchFamily="34" charset="0"/>
                        </a:rPr>
                        <a:t>9.151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t"/>
                      <a:r>
                        <a:rPr lang="es-CO" sz="700" b="0" i="0" u="none" strike="noStrike" dirty="0">
                          <a:solidFill>
                            <a:srgbClr val="000000"/>
                          </a:solidFill>
                          <a:effectLst/>
                          <a:latin typeface="Segoe UI" panose="020B0502040204020203" pitchFamily="34" charset="0"/>
                        </a:rPr>
                        <a:t>9.660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b"/>
                      <a:r>
                        <a:rPr lang="es-CO" sz="700" b="0" i="0" u="none" strike="noStrike" dirty="0">
                          <a:solidFill>
                            <a:srgbClr val="000000"/>
                          </a:solidFill>
                          <a:effectLst/>
                          <a:latin typeface="Segoe UI" panose="020B0502040204020203" pitchFamily="34" charset="0"/>
                        </a:rPr>
                        <a:t>100,0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b"/>
                      <a:r>
                        <a:rPr lang="es-CO" sz="700" b="0" i="0" u="none" strike="noStrike">
                          <a:solidFill>
                            <a:srgbClr val="000000"/>
                          </a:solidFill>
                          <a:effectLst/>
                          <a:latin typeface="Segoe UI" panose="020B0502040204020203" pitchFamily="34" charset="0"/>
                        </a:rPr>
                        <a:t>509</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b"/>
                      <a:r>
                        <a:rPr lang="es-CO" sz="700" b="0" i="0" u="none" strike="noStrike" dirty="0">
                          <a:solidFill>
                            <a:srgbClr val="000000"/>
                          </a:solidFill>
                          <a:effectLst/>
                          <a:latin typeface="Segoe UI" panose="020B0502040204020203" pitchFamily="34" charset="0"/>
                        </a:rPr>
                        <a:t> </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extLst>
                  <a:ext uri="{0D108BD9-81ED-4DB2-BD59-A6C34878D82A}">
                    <a16:rowId xmlns:a16="http://schemas.microsoft.com/office/drawing/2014/main" val="4274331891"/>
                  </a:ext>
                </a:extLst>
              </a:tr>
              <a:tr h="294071">
                <a:tc>
                  <a:txBody>
                    <a:bodyPr/>
                    <a:lstStyle/>
                    <a:p>
                      <a:pPr algn="ctr" fontAlgn="t"/>
                      <a:r>
                        <a:rPr lang="es-MX" sz="700" b="1" i="0" u="none" strike="noStrike">
                          <a:solidFill>
                            <a:srgbClr val="000000"/>
                          </a:solidFill>
                          <a:effectLst/>
                          <a:latin typeface="Segoe UI" panose="020B0502040204020203" pitchFamily="34" charset="0"/>
                        </a:rPr>
                        <a:t>Agricultura, pesca, ganadería, caza y silvicultura</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dirty="0">
                          <a:solidFill>
                            <a:srgbClr val="454551"/>
                          </a:solidFill>
                          <a:effectLst/>
                          <a:latin typeface="Segoe UI" panose="020B0502040204020203" pitchFamily="34" charset="0"/>
                        </a:rPr>
                        <a:t>1.480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dirty="0">
                          <a:solidFill>
                            <a:srgbClr val="000000"/>
                          </a:solidFill>
                          <a:effectLst/>
                          <a:latin typeface="Segoe UI" panose="020B0502040204020203" pitchFamily="34" charset="0"/>
                        </a:rPr>
                        <a:t>1.616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dirty="0">
                          <a:solidFill>
                            <a:srgbClr val="000000"/>
                          </a:solidFill>
                          <a:effectLst/>
                          <a:latin typeface="Segoe UI" panose="020B0502040204020203" pitchFamily="34" charset="0"/>
                        </a:rPr>
                        <a:t>12,0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137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dirty="0">
                          <a:solidFill>
                            <a:srgbClr val="000000"/>
                          </a:solidFill>
                          <a:effectLst/>
                          <a:latin typeface="Segoe UI" panose="020B0502040204020203" pitchFamily="34" charset="0"/>
                        </a:rPr>
                        <a:t>1,0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dirty="0">
                          <a:solidFill>
                            <a:srgbClr val="454551"/>
                          </a:solidFill>
                          <a:effectLst/>
                          <a:latin typeface="Segoe UI" panose="020B0502040204020203" pitchFamily="34" charset="0"/>
                        </a:rPr>
                        <a:t>156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164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dirty="0">
                          <a:solidFill>
                            <a:srgbClr val="000000"/>
                          </a:solidFill>
                          <a:effectLst/>
                          <a:latin typeface="Segoe UI" panose="020B0502040204020203" pitchFamily="34" charset="0"/>
                        </a:rPr>
                        <a:t>1,7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dirty="0">
                          <a:solidFill>
                            <a:srgbClr val="000000"/>
                          </a:solidFill>
                          <a:effectLst/>
                          <a:latin typeface="Segoe UI" panose="020B0502040204020203" pitchFamily="34" charset="0"/>
                        </a:rPr>
                        <a:t>8</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dirty="0">
                          <a:solidFill>
                            <a:srgbClr val="000000"/>
                          </a:solidFill>
                          <a:effectLst/>
                          <a:latin typeface="Segoe UI" panose="020B0502040204020203" pitchFamily="34" charset="0"/>
                        </a:rPr>
                        <a:t>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99709313"/>
                  </a:ext>
                </a:extLst>
              </a:tr>
              <a:tr h="207447">
                <a:tc>
                  <a:txBody>
                    <a:bodyPr/>
                    <a:lstStyle/>
                    <a:p>
                      <a:pPr algn="ctr" fontAlgn="t"/>
                      <a:r>
                        <a:rPr lang="es-MX" sz="700" b="1" i="0" u="none" strike="noStrike" dirty="0">
                          <a:solidFill>
                            <a:srgbClr val="000000"/>
                          </a:solidFill>
                          <a:effectLst/>
                          <a:latin typeface="Segoe UI" panose="020B0502040204020203" pitchFamily="34" charset="0"/>
                        </a:rPr>
                        <a:t>Suministro de Electricidad Gas y Agua*</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144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218</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74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95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104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15607252"/>
                  </a:ext>
                </a:extLst>
              </a:tr>
              <a:tr h="147037">
                <a:tc>
                  <a:txBody>
                    <a:bodyPr/>
                    <a:lstStyle/>
                    <a:p>
                      <a:pPr algn="ctr" fontAlgn="t"/>
                      <a:r>
                        <a:rPr lang="es-CO" sz="700" b="1" i="0" u="none" strike="noStrike" dirty="0">
                          <a:solidFill>
                            <a:srgbClr val="000000"/>
                          </a:solidFill>
                          <a:effectLst/>
                          <a:latin typeface="Segoe UI" panose="020B0502040204020203" pitchFamily="34" charset="0"/>
                        </a:rPr>
                        <a:t>Industria manufacturera</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1.345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1.416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10,5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70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a:solidFill>
                            <a:srgbClr val="000000"/>
                          </a:solidFill>
                          <a:effectLst/>
                          <a:latin typeface="Segoe UI" panose="020B0502040204020203" pitchFamily="34" charset="0"/>
                        </a:rPr>
                        <a:t>0,5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1.029</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1.053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10,9</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24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dirty="0">
                          <a:solidFill>
                            <a:srgbClr val="000000"/>
                          </a:solidFill>
                          <a:effectLst/>
                          <a:latin typeface="Segoe UI" panose="020B0502040204020203" pitchFamily="34" charset="0"/>
                        </a:rPr>
                        <a:t>0,3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76032826"/>
                  </a:ext>
                </a:extLst>
              </a:tr>
              <a:tr h="147037">
                <a:tc>
                  <a:txBody>
                    <a:bodyPr/>
                    <a:lstStyle/>
                    <a:p>
                      <a:pPr algn="ctr" fontAlgn="t"/>
                      <a:r>
                        <a:rPr lang="es-CO" sz="700" b="1" i="0" u="none" strike="noStrike" dirty="0">
                          <a:solidFill>
                            <a:srgbClr val="000000"/>
                          </a:solidFill>
                          <a:effectLst/>
                          <a:latin typeface="Segoe UI" panose="020B0502040204020203" pitchFamily="34" charset="0"/>
                        </a:rPr>
                        <a:t>Construcción</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1.431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1.480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11,0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50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113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137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24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50974191"/>
                  </a:ext>
                </a:extLst>
              </a:tr>
              <a:tr h="147037">
                <a:tc>
                  <a:txBody>
                    <a:bodyPr/>
                    <a:lstStyle/>
                    <a:p>
                      <a:pPr algn="ctr" fontAlgn="t"/>
                      <a:r>
                        <a:rPr lang="es-MX" sz="700" b="1" i="0" u="none" strike="noStrike" dirty="0">
                          <a:solidFill>
                            <a:srgbClr val="000000"/>
                          </a:solidFill>
                          <a:effectLst/>
                          <a:latin typeface="Segoe UI" panose="020B0502040204020203" pitchFamily="34" charset="0"/>
                        </a:rPr>
                        <a:t>Comercio y reparación de vehículos</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242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277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2,1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34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a:solidFill>
                            <a:srgbClr val="000000"/>
                          </a:solidFill>
                          <a:effectLst/>
                          <a:latin typeface="Segoe UI" panose="020B0502040204020203" pitchFamily="34" charset="0"/>
                        </a:rPr>
                        <a:t>0,3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117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148</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32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a:solidFill>
                            <a:srgbClr val="000000"/>
                          </a:solidFill>
                          <a:effectLst/>
                          <a:latin typeface="Segoe UI" panose="020B0502040204020203" pitchFamily="34" charset="0"/>
                        </a:rPr>
                        <a:t>0,3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68009290"/>
                  </a:ext>
                </a:extLst>
              </a:tr>
              <a:tr h="147037">
                <a:tc>
                  <a:txBody>
                    <a:bodyPr/>
                    <a:lstStyle/>
                    <a:p>
                      <a:pPr algn="ctr" fontAlgn="t"/>
                      <a:r>
                        <a:rPr lang="es-MX" sz="700" b="1" i="0" u="none" strike="noStrike" dirty="0">
                          <a:solidFill>
                            <a:srgbClr val="000000"/>
                          </a:solidFill>
                          <a:effectLst/>
                          <a:latin typeface="Segoe UI" panose="020B0502040204020203" pitchFamily="34" charset="0"/>
                        </a:rPr>
                        <a:t>Alojamiento y servicios de comida</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1.010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1.032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7,7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22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1.683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1.808</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18,7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125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1,4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11419264"/>
                  </a:ext>
                </a:extLst>
              </a:tr>
              <a:tr h="147037">
                <a:tc>
                  <a:txBody>
                    <a:bodyPr/>
                    <a:lstStyle/>
                    <a:p>
                      <a:pPr algn="ctr" fontAlgn="t"/>
                      <a:r>
                        <a:rPr lang="es-CO" sz="700" b="1" i="0" u="none" strike="noStrike" dirty="0">
                          <a:solidFill>
                            <a:srgbClr val="000000"/>
                          </a:solidFill>
                          <a:effectLst/>
                          <a:latin typeface="Segoe UI" panose="020B0502040204020203" pitchFamily="34" charset="0"/>
                        </a:rPr>
                        <a:t>Transporte y almacenamiento</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t"/>
                      <a:r>
                        <a:rPr lang="es-CO" sz="700" b="0" i="0" u="none" strike="noStrike">
                          <a:solidFill>
                            <a:srgbClr val="454551"/>
                          </a:solidFill>
                          <a:effectLst/>
                          <a:latin typeface="Segoe UI" panose="020B0502040204020203" pitchFamily="34" charset="0"/>
                        </a:rPr>
                        <a:t>797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t"/>
                      <a:r>
                        <a:rPr lang="es-CO" sz="700" b="0" i="0" u="none" strike="noStrike">
                          <a:solidFill>
                            <a:srgbClr val="000000"/>
                          </a:solidFill>
                          <a:effectLst/>
                          <a:latin typeface="Segoe UI" panose="020B0502040204020203" pitchFamily="34" charset="0"/>
                        </a:rPr>
                        <a:t>818</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b"/>
                      <a:r>
                        <a:rPr lang="es-CO" sz="700" b="0" i="0" u="none" strike="noStrike">
                          <a:solidFill>
                            <a:srgbClr val="000000"/>
                          </a:solidFill>
                          <a:effectLst/>
                          <a:latin typeface="Segoe UI" panose="020B0502040204020203" pitchFamily="34" charset="0"/>
                        </a:rPr>
                        <a:t>6,1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b"/>
                      <a:r>
                        <a:rPr lang="es-CO" sz="700" b="0" i="0" u="none" strike="noStrike">
                          <a:solidFill>
                            <a:srgbClr val="000000"/>
                          </a:solidFill>
                          <a:effectLst/>
                          <a:latin typeface="Segoe UI" panose="020B0502040204020203" pitchFamily="34" charset="0"/>
                        </a:rPr>
                        <a:t>22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b"/>
                      <a:r>
                        <a:rPr lang="es-CO" sz="700" b="1" i="0" u="none" strike="noStrike">
                          <a:solidFill>
                            <a:srgbClr val="000000"/>
                          </a:solidFill>
                          <a:effectLst/>
                          <a:latin typeface="Segoe UI" panose="020B0502040204020203" pitchFamily="34" charset="0"/>
                        </a:rPr>
                        <a:t>0,2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t"/>
                      <a:r>
                        <a:rPr lang="es-CO" sz="700" b="0" i="0" u="none" strike="noStrike">
                          <a:solidFill>
                            <a:srgbClr val="454551"/>
                          </a:solidFill>
                          <a:effectLst/>
                          <a:latin typeface="Segoe UI" panose="020B0502040204020203" pitchFamily="34" charset="0"/>
                        </a:rPr>
                        <a:t>992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t"/>
                      <a:r>
                        <a:rPr lang="es-CO" sz="700" b="0" i="0" u="none" strike="noStrike">
                          <a:solidFill>
                            <a:srgbClr val="000000"/>
                          </a:solidFill>
                          <a:effectLst/>
                          <a:latin typeface="Segoe UI" panose="020B0502040204020203" pitchFamily="34" charset="0"/>
                        </a:rPr>
                        <a:t>983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b"/>
                      <a:r>
                        <a:rPr lang="es-CO" sz="700" b="0" i="0" u="none" strike="noStrike">
                          <a:solidFill>
                            <a:srgbClr val="000000"/>
                          </a:solidFill>
                          <a:effectLst/>
                          <a:latin typeface="Segoe UI" panose="020B0502040204020203" pitchFamily="34" charset="0"/>
                        </a:rPr>
                        <a:t>10,2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b"/>
                      <a:r>
                        <a:rPr lang="es-CO" sz="700" b="0" i="0" u="none" strike="noStrike">
                          <a:solidFill>
                            <a:srgbClr val="000000"/>
                          </a:solidFill>
                          <a:effectLst/>
                          <a:latin typeface="Segoe UI" panose="020B0502040204020203" pitchFamily="34" charset="0"/>
                        </a:rPr>
                        <a:t>-10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tc>
                  <a:txBody>
                    <a:bodyPr/>
                    <a:lstStyle/>
                    <a:p>
                      <a:pPr algn="ctr" fontAlgn="b"/>
                      <a:r>
                        <a:rPr lang="es-CO" sz="700" b="1" i="0" u="none" strike="noStrike">
                          <a:solidFill>
                            <a:srgbClr val="000000"/>
                          </a:solidFill>
                          <a:effectLst/>
                          <a:latin typeface="Segoe UI" panose="020B0502040204020203" pitchFamily="34" charset="0"/>
                        </a:rPr>
                        <a:t>-0,1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92B2"/>
                    </a:solidFill>
                  </a:tcPr>
                </a:tc>
                <a:extLst>
                  <a:ext uri="{0D108BD9-81ED-4DB2-BD59-A6C34878D82A}">
                    <a16:rowId xmlns:a16="http://schemas.microsoft.com/office/drawing/2014/main" val="2809367831"/>
                  </a:ext>
                </a:extLst>
              </a:tr>
              <a:tr h="147037">
                <a:tc>
                  <a:txBody>
                    <a:bodyPr/>
                    <a:lstStyle/>
                    <a:p>
                      <a:pPr algn="ctr" fontAlgn="t"/>
                      <a:r>
                        <a:rPr lang="es-CO" sz="700" b="1" i="0" u="none" strike="noStrike" dirty="0">
                          <a:solidFill>
                            <a:srgbClr val="000000"/>
                          </a:solidFill>
                          <a:effectLst/>
                          <a:latin typeface="Segoe UI" panose="020B0502040204020203" pitchFamily="34" charset="0"/>
                        </a:rPr>
                        <a:t>Información y telecomunicaciones</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601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620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4,6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19</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1.199</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1.347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13,9</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148</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1,6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5416886"/>
                  </a:ext>
                </a:extLst>
              </a:tr>
              <a:tr h="147037">
                <a:tc>
                  <a:txBody>
                    <a:bodyPr/>
                    <a:lstStyle/>
                    <a:p>
                      <a:pPr algn="ctr" fontAlgn="t"/>
                      <a:r>
                        <a:rPr lang="es-MX" sz="700" b="1" i="0" u="none" strike="noStrike" dirty="0">
                          <a:solidFill>
                            <a:srgbClr val="000000"/>
                          </a:solidFill>
                          <a:effectLst/>
                          <a:latin typeface="Segoe UI" panose="020B0502040204020203" pitchFamily="34" charset="0"/>
                        </a:rPr>
                        <a:t>Actividades financieras y de seguros</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522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535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4,0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a:solidFill>
                            <a:srgbClr val="000000"/>
                          </a:solidFill>
                          <a:effectLst/>
                          <a:latin typeface="Segoe UI" panose="020B0502040204020203" pitchFamily="34" charset="0"/>
                        </a:rPr>
                        <a:t>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1.025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1.112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11,5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87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a:solidFill>
                            <a:srgbClr val="000000"/>
                          </a:solidFill>
                          <a:effectLst/>
                          <a:latin typeface="Segoe UI" panose="020B0502040204020203" pitchFamily="34" charset="0"/>
                        </a:rPr>
                        <a:t>1,0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55862807"/>
                  </a:ext>
                </a:extLst>
              </a:tr>
              <a:tr h="147037">
                <a:tc>
                  <a:txBody>
                    <a:bodyPr/>
                    <a:lstStyle/>
                    <a:p>
                      <a:pPr algn="ctr" fontAlgn="t"/>
                      <a:r>
                        <a:rPr lang="es-CO" sz="700" b="1" i="0" u="none" strike="noStrike" dirty="0">
                          <a:solidFill>
                            <a:srgbClr val="000000"/>
                          </a:solidFill>
                          <a:effectLst/>
                          <a:latin typeface="Segoe UI" panose="020B0502040204020203" pitchFamily="34" charset="0"/>
                        </a:rPr>
                        <a:t>Actividades Inmobiliarias</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2.701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2.711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20,1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523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560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5,8</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37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5929950"/>
                  </a:ext>
                </a:extLst>
              </a:tr>
              <a:tr h="294071">
                <a:tc>
                  <a:txBody>
                    <a:bodyPr/>
                    <a:lstStyle/>
                    <a:p>
                      <a:pPr algn="ctr" fontAlgn="t"/>
                      <a:r>
                        <a:rPr lang="es-MX" sz="700" b="1" i="0" u="none" strike="noStrike" dirty="0">
                          <a:solidFill>
                            <a:srgbClr val="000000"/>
                          </a:solidFill>
                          <a:effectLst/>
                          <a:latin typeface="Segoe UI" panose="020B0502040204020203" pitchFamily="34" charset="0"/>
                        </a:rPr>
                        <a:t>Actividades profesionales, científicas, técnicas y servicios administrativos</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183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182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a:solidFill>
                            <a:srgbClr val="000000"/>
                          </a:solidFill>
                          <a:effectLst/>
                          <a:latin typeface="Segoe UI" panose="020B0502040204020203" pitchFamily="34" charset="0"/>
                        </a:rPr>
                        <a:t>0,0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252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251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2,6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a:solidFill>
                            <a:srgbClr val="000000"/>
                          </a:solidFill>
                          <a:effectLst/>
                          <a:latin typeface="Segoe UI" panose="020B0502040204020203" pitchFamily="34" charset="0"/>
                        </a:rPr>
                        <a:t>0,0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3253548"/>
                  </a:ext>
                </a:extLst>
              </a:tr>
              <a:tr h="309339">
                <a:tc>
                  <a:txBody>
                    <a:bodyPr/>
                    <a:lstStyle/>
                    <a:p>
                      <a:pPr algn="ctr" fontAlgn="t"/>
                      <a:r>
                        <a:rPr lang="es-MX" sz="700" b="1" i="0" u="none" strike="noStrike" dirty="0">
                          <a:solidFill>
                            <a:srgbClr val="000000"/>
                          </a:solidFill>
                          <a:effectLst/>
                          <a:latin typeface="Segoe UI" panose="020B0502040204020203" pitchFamily="34" charset="0"/>
                        </a:rPr>
                        <a:t>Administración pública y defensa, educación y atención de la salud humana</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429</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426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3,2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454551"/>
                          </a:solidFill>
                          <a:effectLst/>
                          <a:latin typeface="Segoe UI" panose="020B0502040204020203" pitchFamily="34" charset="0"/>
                        </a:rPr>
                        <a:t>138</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s-CO" sz="700" b="0" i="0" u="none" strike="noStrike" dirty="0">
                          <a:solidFill>
                            <a:srgbClr val="000000"/>
                          </a:solidFill>
                          <a:effectLst/>
                          <a:latin typeface="Segoe UI" panose="020B0502040204020203" pitchFamily="34" charset="0"/>
                        </a:rPr>
                        <a:t>140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1,4</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0" i="0" u="none" strike="noStrike" dirty="0">
                          <a:solidFill>
                            <a:srgbClr val="000000"/>
                          </a:solidFill>
                          <a:effectLst/>
                          <a:latin typeface="Segoe UI" panose="020B0502040204020203" pitchFamily="34" charset="0"/>
                        </a:rPr>
                        <a:t>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r>
                        <a:rPr lang="es-CO" sz="700" b="1" i="0" u="none" strike="noStrike" dirty="0">
                          <a:solidFill>
                            <a:srgbClr val="000000"/>
                          </a:solidFill>
                          <a:effectLst/>
                          <a:latin typeface="Segoe UI" panose="020B0502040204020203" pitchFamily="34" charset="0"/>
                        </a:rPr>
                        <a:t>0,0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98126589"/>
                  </a:ext>
                </a:extLst>
              </a:tr>
              <a:tr h="309339">
                <a:tc>
                  <a:txBody>
                    <a:bodyPr/>
                    <a:lstStyle/>
                    <a:p>
                      <a:pPr algn="ctr" fontAlgn="t"/>
                      <a:r>
                        <a:rPr lang="es-MX" sz="700" b="1" i="0" u="none" strike="noStrike">
                          <a:solidFill>
                            <a:srgbClr val="000000"/>
                          </a:solidFill>
                          <a:effectLst/>
                          <a:latin typeface="Segoe UI" panose="020B0502040204020203" pitchFamily="34" charset="0"/>
                        </a:rPr>
                        <a:t>Actividades artísticas, entretenimiento, recreación y otras actividades de servicios</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2.165</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2.157</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16,0</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-8</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a:solidFill>
                            <a:srgbClr val="000000"/>
                          </a:solidFill>
                          <a:effectLst/>
                          <a:latin typeface="Segoe UI" panose="020B0502040204020203" pitchFamily="34" charset="0"/>
                        </a:rPr>
                        <a:t>-0,1</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454551"/>
                          </a:solidFill>
                          <a:effectLst/>
                          <a:latin typeface="Segoe UI" panose="020B0502040204020203" pitchFamily="34" charset="0"/>
                        </a:rPr>
                        <a:t>1.826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CO" sz="700" b="0" i="0" u="none" strike="noStrike">
                          <a:solidFill>
                            <a:srgbClr val="000000"/>
                          </a:solidFill>
                          <a:effectLst/>
                          <a:latin typeface="Segoe UI" panose="020B0502040204020203" pitchFamily="34" charset="0"/>
                        </a:rPr>
                        <a:t>1.852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19,2</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0" i="0" u="none" strike="noStrike">
                          <a:solidFill>
                            <a:srgbClr val="000000"/>
                          </a:solidFill>
                          <a:effectLst/>
                          <a:latin typeface="Segoe UI" panose="020B0502040204020203" pitchFamily="34" charset="0"/>
                        </a:rPr>
                        <a:t>26</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s-CO" sz="700" b="1" i="0" u="none" strike="noStrike" dirty="0">
                          <a:solidFill>
                            <a:srgbClr val="000000"/>
                          </a:solidFill>
                          <a:effectLst/>
                          <a:latin typeface="Segoe UI" panose="020B0502040204020203" pitchFamily="34" charset="0"/>
                        </a:rPr>
                        <a:t>0,3</a:t>
                      </a:r>
                    </a:p>
                  </a:txBody>
                  <a:tcPr marL="3835" marR="3835" marT="383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6287883"/>
                  </a:ext>
                </a:extLst>
              </a:tr>
            </a:tbl>
          </a:graphicData>
        </a:graphic>
      </p:graphicFrame>
      <p:sp>
        <p:nvSpPr>
          <p:cNvPr id="3" name="CuadroTexto 2">
            <a:extLst>
              <a:ext uri="{FF2B5EF4-FFF2-40B4-BE49-F238E27FC236}">
                <a16:creationId xmlns:a16="http://schemas.microsoft.com/office/drawing/2014/main" id="{99818E49-8286-42CC-BE8C-C938716038F1}"/>
              </a:ext>
            </a:extLst>
          </p:cNvPr>
          <p:cNvSpPr txBox="1"/>
          <p:nvPr/>
        </p:nvSpPr>
        <p:spPr>
          <a:xfrm>
            <a:off x="726868" y="4418069"/>
            <a:ext cx="8233556" cy="630942"/>
          </a:xfrm>
          <a:prstGeom prst="rect">
            <a:avLst/>
          </a:prstGeom>
          <a:noFill/>
        </p:spPr>
        <p:txBody>
          <a:bodyPr wrap="square" rtlCol="0">
            <a:spAutoFit/>
          </a:bodyPr>
          <a:lstStyle/>
          <a:p>
            <a:r>
              <a:rPr lang="es-CO" sz="700" b="1" dirty="0">
                <a:latin typeface="+mj-lt"/>
              </a:rPr>
              <a:t>Fuente</a:t>
            </a:r>
            <a:r>
              <a:rPr lang="es-CO" sz="700" dirty="0">
                <a:latin typeface="+mj-lt"/>
              </a:rPr>
              <a:t>: DANE, GEIH</a:t>
            </a:r>
            <a:br>
              <a:rPr lang="es-CO" sz="700" dirty="0">
                <a:latin typeface="+mj-lt"/>
              </a:rPr>
            </a:br>
            <a:r>
              <a:rPr lang="es-MX" sz="700" dirty="0">
                <a:latin typeface="+mj-lt"/>
              </a:rPr>
              <a:t>*Suministro de electricidad, gas, agua y gestión de desechos^ incluye la rama de Explotación de minas y canteras. p.p.: puntos porcentuales. </a:t>
            </a:r>
            <a:endParaRPr lang="es-CO" sz="700" dirty="0">
              <a:latin typeface="+mj-lt"/>
            </a:endParaRPr>
          </a:p>
          <a:p>
            <a:r>
              <a:rPr lang="es-MX" sz="700" dirty="0">
                <a:latin typeface="+mj-lt"/>
              </a:rPr>
              <a:t>᛫ Por efecto de redondeo y la no inclusión de la categoría “No informa”, las sumas de las poblaciones, distribuciones, variaciones absolutas y contribuciones pueden diferir del total. </a:t>
            </a:r>
          </a:p>
          <a:p>
            <a:r>
              <a:rPr lang="es-MX" sz="700" dirty="0">
                <a:latin typeface="+mj-lt"/>
              </a:rPr>
              <a:t>᛫ Datos expandidos con proyecciones de población elaboradas con base en los resultados del Censo Nacional de Población y Vivienda 2018. </a:t>
            </a:r>
          </a:p>
          <a:p>
            <a:r>
              <a:rPr lang="es-MX" sz="700" dirty="0">
                <a:latin typeface="+mj-lt"/>
              </a:rPr>
              <a:t>᛫ Los datos de las poblaciones están en miles de personas. </a:t>
            </a:r>
            <a:endParaRPr lang="es-CO" sz="700" dirty="0">
              <a:latin typeface="+mj-lt"/>
            </a:endParaRPr>
          </a:p>
        </p:txBody>
      </p:sp>
      <p:sp>
        <p:nvSpPr>
          <p:cNvPr id="4" name="object 898">
            <a:extLst>
              <a:ext uri="{FF2B5EF4-FFF2-40B4-BE49-F238E27FC236}">
                <a16:creationId xmlns:a16="http://schemas.microsoft.com/office/drawing/2014/main" id="{6D8090F1-9D9C-4C73-A1AF-2CCD2BD5A6C6}"/>
              </a:ext>
            </a:extLst>
          </p:cNvPr>
          <p:cNvSpPr txBox="1"/>
          <p:nvPr/>
        </p:nvSpPr>
        <p:spPr>
          <a:xfrm>
            <a:off x="767304" y="196255"/>
            <a:ext cx="7737451" cy="646331"/>
          </a:xfrm>
          <a:prstGeom prst="rect">
            <a:avLst/>
          </a:prstGeom>
        </p:spPr>
        <p:txBody>
          <a:bodyPr vert="horz" wrap="square" lIns="0" tIns="0" rIns="0" bIns="0" rtlCol="0">
            <a:spAutoFit/>
          </a:bodyPr>
          <a:lstStyle/>
          <a:p>
            <a:pPr marL="12700">
              <a:defRPr/>
            </a:pPr>
            <a:r>
              <a:rPr lang="es-MX" sz="1400" b="1" dirty="0">
                <a:solidFill>
                  <a:srgbClr val="B6004B"/>
                </a:solidFill>
                <a:latin typeface="Segoe UI" panose="020B0502040204020203" pitchFamily="34" charset="0"/>
                <a:cs typeface="Segoe UI" panose="020B0502040204020203" pitchFamily="34" charset="0"/>
              </a:rPr>
              <a:t>Población ocupada según rama de actividad económica por sexo</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Total nacional</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Julio - septiembre (2022-2023)</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5" name="Conector recto 4">
            <a:extLst>
              <a:ext uri="{FF2B5EF4-FFF2-40B4-BE49-F238E27FC236}">
                <a16:creationId xmlns:a16="http://schemas.microsoft.com/office/drawing/2014/main" id="{B64CE0E7-E5A2-4E8B-9B72-393458C3E49C}"/>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6587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184D871A-976C-406F-84DE-385253BFA356}"/>
              </a:ext>
            </a:extLst>
          </p:cNvPr>
          <p:cNvGraphicFramePr>
            <a:graphicFrameLocks noGrp="1"/>
          </p:cNvGraphicFramePr>
          <p:nvPr>
            <p:extLst>
              <p:ext uri="{D42A27DB-BD31-4B8C-83A1-F6EECF244321}">
                <p14:modId xmlns:p14="http://schemas.microsoft.com/office/powerpoint/2010/main" val="4229453124"/>
              </p:ext>
            </p:extLst>
          </p:nvPr>
        </p:nvGraphicFramePr>
        <p:xfrm>
          <a:off x="767304" y="1021889"/>
          <a:ext cx="7861139" cy="3262309"/>
        </p:xfrm>
        <a:graphic>
          <a:graphicData uri="http://schemas.openxmlformats.org/drawingml/2006/table">
            <a:tbl>
              <a:tblPr/>
              <a:tblGrid>
                <a:gridCol w="2648730">
                  <a:extLst>
                    <a:ext uri="{9D8B030D-6E8A-4147-A177-3AD203B41FA5}">
                      <a16:colId xmlns:a16="http://schemas.microsoft.com/office/drawing/2014/main" val="3328838530"/>
                    </a:ext>
                  </a:extLst>
                </a:gridCol>
                <a:gridCol w="1105663">
                  <a:extLst>
                    <a:ext uri="{9D8B030D-6E8A-4147-A177-3AD203B41FA5}">
                      <a16:colId xmlns:a16="http://schemas.microsoft.com/office/drawing/2014/main" val="3917708694"/>
                    </a:ext>
                  </a:extLst>
                </a:gridCol>
                <a:gridCol w="1360815">
                  <a:extLst>
                    <a:ext uri="{9D8B030D-6E8A-4147-A177-3AD203B41FA5}">
                      <a16:colId xmlns:a16="http://schemas.microsoft.com/office/drawing/2014/main" val="965407877"/>
                    </a:ext>
                  </a:extLst>
                </a:gridCol>
                <a:gridCol w="1117813">
                  <a:extLst>
                    <a:ext uri="{9D8B030D-6E8A-4147-A177-3AD203B41FA5}">
                      <a16:colId xmlns:a16="http://schemas.microsoft.com/office/drawing/2014/main" val="3222526948"/>
                    </a:ext>
                  </a:extLst>
                </a:gridCol>
                <a:gridCol w="814059">
                  <a:extLst>
                    <a:ext uri="{9D8B030D-6E8A-4147-A177-3AD203B41FA5}">
                      <a16:colId xmlns:a16="http://schemas.microsoft.com/office/drawing/2014/main" val="3471521277"/>
                    </a:ext>
                  </a:extLst>
                </a:gridCol>
                <a:gridCol w="814059">
                  <a:extLst>
                    <a:ext uri="{9D8B030D-6E8A-4147-A177-3AD203B41FA5}">
                      <a16:colId xmlns:a16="http://schemas.microsoft.com/office/drawing/2014/main" val="2142516960"/>
                    </a:ext>
                  </a:extLst>
                </a:gridCol>
              </a:tblGrid>
              <a:tr h="408245">
                <a:tc>
                  <a:txBody>
                    <a:bodyPr/>
                    <a:lstStyle/>
                    <a:p>
                      <a:pPr algn="ctr" fontAlgn="ctr"/>
                      <a:r>
                        <a:rPr lang="es-MX" sz="1000" b="1" i="0" u="none" strike="noStrike">
                          <a:solidFill>
                            <a:srgbClr val="FFFFFF"/>
                          </a:solidFill>
                          <a:effectLst/>
                          <a:latin typeface="Segoe UI" panose="020B0502040204020203" pitchFamily="34" charset="0"/>
                        </a:rPr>
                        <a:t>Subramas de Transporte y Almacenamiento</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1000" b="1" i="0" u="none" strike="noStrike">
                          <a:solidFill>
                            <a:srgbClr val="FFFFFF"/>
                          </a:solidFill>
                          <a:effectLst/>
                          <a:latin typeface="Segoe UI" panose="020B0502040204020203" pitchFamily="34" charset="0"/>
                        </a:rPr>
                        <a:t>Jul-sep 2022</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1000" b="1" i="0" u="none" strike="noStrike">
                          <a:solidFill>
                            <a:srgbClr val="FFFFFF"/>
                          </a:solidFill>
                          <a:effectLst/>
                          <a:latin typeface="Segoe UI" panose="020B0502040204020203" pitchFamily="34" charset="0"/>
                        </a:rPr>
                        <a:t>Jul-sep 2023</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1000" b="1" i="0" u="none" strike="noStrike">
                          <a:solidFill>
                            <a:srgbClr val="FFFFFF"/>
                          </a:solidFill>
                          <a:effectLst/>
                          <a:latin typeface="Segoe UI" panose="020B0502040204020203" pitchFamily="34" charset="0"/>
                        </a:rPr>
                        <a:t>Distribución (%)</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1000" b="1" i="0" u="none" strike="noStrike">
                          <a:solidFill>
                            <a:srgbClr val="FFFFFF"/>
                          </a:solidFill>
                          <a:effectLst/>
                          <a:latin typeface="Segoe UI" panose="020B0502040204020203" pitchFamily="34" charset="0"/>
                        </a:rPr>
                        <a:t>Variación porcentual</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fontAlgn="ctr"/>
                      <a:r>
                        <a:rPr lang="es-CO" sz="1000" b="1" i="0" u="none" strike="noStrike">
                          <a:solidFill>
                            <a:srgbClr val="FFFFFF"/>
                          </a:solidFill>
                          <a:effectLst/>
                          <a:latin typeface="Segoe UI" panose="020B0502040204020203" pitchFamily="34" charset="0"/>
                        </a:rPr>
                        <a:t>Contribución en p.p</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extLst>
                  <a:ext uri="{0D108BD9-81ED-4DB2-BD59-A6C34878D82A}">
                    <a16:rowId xmlns:a16="http://schemas.microsoft.com/office/drawing/2014/main" val="783177882"/>
                  </a:ext>
                </a:extLst>
              </a:tr>
              <a:tr h="200477">
                <a:tc>
                  <a:txBody>
                    <a:bodyPr/>
                    <a:lstStyle/>
                    <a:p>
                      <a:pPr algn="ctr" fontAlgn="t"/>
                      <a:r>
                        <a:rPr lang="es-CO" sz="1000" b="1" i="0" u="none" strike="noStrike" dirty="0">
                          <a:solidFill>
                            <a:srgbClr val="000000"/>
                          </a:solidFill>
                          <a:effectLst/>
                          <a:latin typeface="Segoe UI" panose="020B0502040204020203" pitchFamily="34" charset="0"/>
                        </a:rPr>
                        <a:t>Población ocupada</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1000" b="0" i="0" u="none" strike="noStrike">
                          <a:solidFill>
                            <a:srgbClr val="000000"/>
                          </a:solidFill>
                          <a:effectLst/>
                          <a:latin typeface="Segoe UI" panose="020B0502040204020203" pitchFamily="34" charset="0"/>
                        </a:rPr>
                        <a:t>1.635</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1000" b="0" i="0" u="none" strike="noStrike" dirty="0">
                          <a:solidFill>
                            <a:srgbClr val="000000"/>
                          </a:solidFill>
                          <a:effectLst/>
                          <a:latin typeface="Segoe UI" panose="020B0502040204020203" pitchFamily="34" charset="0"/>
                        </a:rPr>
                        <a:t>1.780</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1000" b="0" i="0" u="none" strike="noStrike" dirty="0">
                          <a:solidFill>
                            <a:srgbClr val="000000"/>
                          </a:solidFill>
                          <a:effectLst/>
                          <a:latin typeface="Segoe UI" panose="020B0502040204020203" pitchFamily="34" charset="0"/>
                        </a:rPr>
                        <a:t>100,0</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1000" b="0" i="0" u="none" strike="noStrike" dirty="0">
                          <a:solidFill>
                            <a:srgbClr val="000000"/>
                          </a:solidFill>
                          <a:effectLst/>
                          <a:latin typeface="Segoe UI" panose="020B0502040204020203" pitchFamily="34" charset="0"/>
                        </a:rPr>
                        <a:t>8,8</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tc>
                  <a:txBody>
                    <a:bodyPr/>
                    <a:lstStyle/>
                    <a:p>
                      <a:pPr algn="ctr" fontAlgn="ctr"/>
                      <a:r>
                        <a:rPr lang="es-CO" sz="1000" b="0" i="0" u="none" strike="noStrike" dirty="0">
                          <a:solidFill>
                            <a:srgbClr val="000000"/>
                          </a:solidFill>
                          <a:effectLst/>
                          <a:latin typeface="Segoe UI" panose="020B0502040204020203" pitchFamily="34" charset="0"/>
                        </a:rPr>
                        <a:t> </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CC"/>
                    </a:solidFill>
                  </a:tcPr>
                </a:tc>
                <a:extLst>
                  <a:ext uri="{0D108BD9-81ED-4DB2-BD59-A6C34878D82A}">
                    <a16:rowId xmlns:a16="http://schemas.microsoft.com/office/drawing/2014/main" val="2364706852"/>
                  </a:ext>
                </a:extLst>
              </a:tr>
              <a:tr h="204122">
                <a:tc>
                  <a:txBody>
                    <a:bodyPr/>
                    <a:lstStyle/>
                    <a:p>
                      <a:pPr algn="ctr" fontAlgn="t"/>
                      <a:r>
                        <a:rPr lang="es-CO" sz="1000" b="1" i="0" u="none" strike="noStrike" dirty="0">
                          <a:solidFill>
                            <a:srgbClr val="B6004B"/>
                          </a:solidFill>
                          <a:effectLst/>
                          <a:latin typeface="Segoe UI" panose="020B0502040204020203" pitchFamily="34" charset="0"/>
                        </a:rPr>
                        <a:t>Transporte terrestre público automotor</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1.174</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Segoe UI" panose="020B0502040204020203" pitchFamily="34" charset="0"/>
                        </a:rPr>
                        <a:t>1.284</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72,1</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9,4</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1" i="0" u="none" strike="noStrike">
                          <a:solidFill>
                            <a:srgbClr val="B6004B"/>
                          </a:solidFill>
                          <a:effectLst/>
                          <a:latin typeface="Segoe UI" panose="020B0502040204020203" pitchFamily="34" charset="0"/>
                        </a:rPr>
                        <a:t>6,7</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18251801"/>
                  </a:ext>
                </a:extLst>
              </a:tr>
              <a:tr h="204122">
                <a:tc>
                  <a:txBody>
                    <a:bodyPr/>
                    <a:lstStyle/>
                    <a:p>
                      <a:pPr algn="ctr" fontAlgn="t"/>
                      <a:r>
                        <a:rPr lang="es-CO" sz="1000" b="1" i="0" u="none" strike="noStrike" dirty="0">
                          <a:solidFill>
                            <a:srgbClr val="B6004B"/>
                          </a:solidFill>
                          <a:effectLst/>
                          <a:latin typeface="Segoe UI" panose="020B0502040204020203" pitchFamily="34" charset="0"/>
                        </a:rPr>
                        <a:t>Transporte aéreo de pasajeros</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17</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34</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1,9</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101,1</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1" i="0" u="none" strike="noStrike" dirty="0">
                          <a:solidFill>
                            <a:srgbClr val="B6004B"/>
                          </a:solidFill>
                          <a:effectLst/>
                          <a:latin typeface="Segoe UI" panose="020B0502040204020203" pitchFamily="34" charset="0"/>
                        </a:rPr>
                        <a:t>1,1</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1663462"/>
                  </a:ext>
                </a:extLst>
              </a:tr>
              <a:tr h="204122">
                <a:tc>
                  <a:txBody>
                    <a:bodyPr/>
                    <a:lstStyle/>
                    <a:p>
                      <a:pPr algn="ctr" fontAlgn="t"/>
                      <a:r>
                        <a:rPr lang="es-CO" sz="1000" b="1" i="0" u="none" strike="noStrike">
                          <a:solidFill>
                            <a:srgbClr val="B6004B"/>
                          </a:solidFill>
                          <a:effectLst/>
                          <a:latin typeface="Segoe UI" panose="020B0502040204020203" pitchFamily="34" charset="0"/>
                        </a:rPr>
                        <a:t>Actividades de mensajería</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165</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176</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9,9</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7,1</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1" i="0" u="none" strike="noStrike">
                          <a:solidFill>
                            <a:srgbClr val="B6004B"/>
                          </a:solidFill>
                          <a:effectLst/>
                          <a:latin typeface="Segoe UI" panose="020B0502040204020203" pitchFamily="34" charset="0"/>
                        </a:rPr>
                        <a:t>0,7</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114197"/>
                  </a:ext>
                </a:extLst>
              </a:tr>
              <a:tr h="612367">
                <a:tc>
                  <a:txBody>
                    <a:bodyPr/>
                    <a:lstStyle/>
                    <a:p>
                      <a:pPr algn="ctr" fontAlgn="t"/>
                      <a:r>
                        <a:rPr lang="es-MX" sz="1000" b="0" i="0" u="none" strike="noStrike" dirty="0">
                          <a:solidFill>
                            <a:srgbClr val="000000"/>
                          </a:solidFill>
                          <a:effectLst/>
                          <a:latin typeface="Segoe UI" panose="020B0502040204020203" pitchFamily="34" charset="0"/>
                        </a:rPr>
                        <a:t>Actividades de las estaciones, vías y servicios complementarios para el transporte</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230</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233</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13,1</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1,3</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1" i="0" u="none" strike="noStrike" dirty="0">
                          <a:solidFill>
                            <a:srgbClr val="000000"/>
                          </a:solidFill>
                          <a:effectLst/>
                          <a:latin typeface="Segoe UI" panose="020B0502040204020203" pitchFamily="34" charset="0"/>
                        </a:rPr>
                        <a:t>0,2</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6806013"/>
                  </a:ext>
                </a:extLst>
              </a:tr>
              <a:tr h="204122">
                <a:tc>
                  <a:txBody>
                    <a:bodyPr/>
                    <a:lstStyle/>
                    <a:p>
                      <a:pPr algn="ctr" fontAlgn="t"/>
                      <a:r>
                        <a:rPr lang="es-CO" sz="1000" b="0" i="0" u="none" strike="noStrike">
                          <a:solidFill>
                            <a:srgbClr val="000000"/>
                          </a:solidFill>
                          <a:effectLst/>
                          <a:latin typeface="Segoe UI" panose="020B0502040204020203" pitchFamily="34" charset="0"/>
                        </a:rPr>
                        <a:t>Transporte por tuberías</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1</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4</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0,2</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249,6</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1" i="0" u="none" strike="noStrike">
                          <a:solidFill>
                            <a:srgbClr val="000000"/>
                          </a:solidFill>
                          <a:effectLst/>
                          <a:latin typeface="Segoe UI" panose="020B0502040204020203" pitchFamily="34" charset="0"/>
                        </a:rPr>
                        <a:t>0,2</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769629"/>
                  </a:ext>
                </a:extLst>
              </a:tr>
              <a:tr h="204122">
                <a:tc>
                  <a:txBody>
                    <a:bodyPr/>
                    <a:lstStyle/>
                    <a:p>
                      <a:pPr algn="ctr" fontAlgn="t"/>
                      <a:r>
                        <a:rPr lang="es-CO" sz="1000" b="0" i="0" u="none" strike="noStrike" dirty="0">
                          <a:solidFill>
                            <a:srgbClr val="000000"/>
                          </a:solidFill>
                          <a:effectLst/>
                          <a:latin typeface="Segoe UI" panose="020B0502040204020203" pitchFamily="34" charset="0"/>
                        </a:rPr>
                        <a:t>Transporte aéreo de carga</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4</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6</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0,3</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49,5</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1" i="0" u="none" strike="noStrike" dirty="0">
                          <a:solidFill>
                            <a:srgbClr val="000000"/>
                          </a:solidFill>
                          <a:effectLst/>
                          <a:latin typeface="Segoe UI" panose="020B0502040204020203" pitchFamily="34" charset="0"/>
                        </a:rPr>
                        <a:t>0,1</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49292343"/>
                  </a:ext>
                </a:extLst>
              </a:tr>
              <a:tr h="204122">
                <a:tc>
                  <a:txBody>
                    <a:bodyPr/>
                    <a:lstStyle/>
                    <a:p>
                      <a:pPr algn="ctr" fontAlgn="t"/>
                      <a:r>
                        <a:rPr lang="es-CO" sz="1000" b="0" i="0" u="none" strike="noStrike">
                          <a:solidFill>
                            <a:srgbClr val="000000"/>
                          </a:solidFill>
                          <a:effectLst/>
                          <a:latin typeface="Segoe UI" panose="020B0502040204020203" pitchFamily="34" charset="0"/>
                        </a:rPr>
                        <a:t>Transporte férreo</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3</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Segoe UI" panose="020B0502040204020203" pitchFamily="34" charset="0"/>
                        </a:rPr>
                        <a:t>3</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Segoe UI" panose="020B0502040204020203" pitchFamily="34" charset="0"/>
                        </a:rPr>
                        <a:t>0,2</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13,3</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1" i="0" u="none" strike="noStrike">
                          <a:solidFill>
                            <a:srgbClr val="000000"/>
                          </a:solidFill>
                          <a:effectLst/>
                          <a:latin typeface="Segoe UI" panose="020B0502040204020203" pitchFamily="34" charset="0"/>
                        </a:rPr>
                        <a:t>0,0</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56355789"/>
                  </a:ext>
                </a:extLst>
              </a:tr>
              <a:tr h="204122">
                <a:tc>
                  <a:txBody>
                    <a:bodyPr/>
                    <a:lstStyle/>
                    <a:p>
                      <a:pPr algn="ctr" fontAlgn="t"/>
                      <a:r>
                        <a:rPr lang="es-CO" sz="1000" b="0" i="0" u="none" strike="noStrike" dirty="0">
                          <a:solidFill>
                            <a:srgbClr val="000000"/>
                          </a:solidFill>
                          <a:effectLst/>
                          <a:latin typeface="Segoe UI" panose="020B0502040204020203" pitchFamily="34" charset="0"/>
                        </a:rPr>
                        <a:t>Almacenamiento y depósito</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17</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17</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1,0</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0,6</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1" i="0" u="none" strike="noStrike" dirty="0">
                          <a:solidFill>
                            <a:srgbClr val="000000"/>
                          </a:solidFill>
                          <a:effectLst/>
                          <a:latin typeface="Segoe UI" panose="020B0502040204020203" pitchFamily="34" charset="0"/>
                        </a:rPr>
                        <a:t>0,0</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48163638"/>
                  </a:ext>
                </a:extLst>
              </a:tr>
              <a:tr h="204122">
                <a:tc>
                  <a:txBody>
                    <a:bodyPr/>
                    <a:lstStyle/>
                    <a:p>
                      <a:pPr algn="ctr" fontAlgn="t"/>
                      <a:r>
                        <a:rPr lang="es-CO" sz="1000" b="0" i="0" u="none" strike="noStrike">
                          <a:solidFill>
                            <a:srgbClr val="000000"/>
                          </a:solidFill>
                          <a:effectLst/>
                          <a:latin typeface="Segoe UI" panose="020B0502040204020203" pitchFamily="34" charset="0"/>
                        </a:rPr>
                        <a:t>Actividades postales nacionales</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6</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5</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0,3</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-2,5</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1" i="0" u="none" strike="noStrike">
                          <a:solidFill>
                            <a:srgbClr val="000000"/>
                          </a:solidFill>
                          <a:effectLst/>
                          <a:latin typeface="Segoe UI" panose="020B0502040204020203" pitchFamily="34" charset="0"/>
                        </a:rPr>
                        <a:t>0,0</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1266897"/>
                  </a:ext>
                </a:extLst>
              </a:tr>
              <a:tr h="204122">
                <a:tc>
                  <a:txBody>
                    <a:bodyPr/>
                    <a:lstStyle/>
                    <a:p>
                      <a:pPr algn="ctr" fontAlgn="t"/>
                      <a:r>
                        <a:rPr lang="es-MX" sz="1000" b="0" i="0" u="none" strike="noStrike" dirty="0">
                          <a:solidFill>
                            <a:srgbClr val="000000"/>
                          </a:solidFill>
                          <a:effectLst/>
                          <a:latin typeface="Segoe UI" panose="020B0502040204020203" pitchFamily="34" charset="0"/>
                        </a:rPr>
                        <a:t>Transporte marítimo y de cabotaje</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7</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6</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0,4</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0" i="0" u="none" strike="noStrike" dirty="0">
                          <a:solidFill>
                            <a:srgbClr val="000000"/>
                          </a:solidFill>
                          <a:effectLst/>
                          <a:latin typeface="Segoe UI" panose="020B0502040204020203" pitchFamily="34" charset="0"/>
                        </a:rPr>
                        <a:t>-8,8</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CO" sz="1000" b="1" i="0" u="none" strike="noStrike" dirty="0">
                          <a:solidFill>
                            <a:srgbClr val="000000"/>
                          </a:solidFill>
                          <a:effectLst/>
                          <a:latin typeface="Segoe UI" panose="020B0502040204020203" pitchFamily="34" charset="0"/>
                        </a:rPr>
                        <a:t>0,0</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39590996"/>
                  </a:ext>
                </a:extLst>
              </a:tr>
              <a:tr h="204122">
                <a:tc>
                  <a:txBody>
                    <a:bodyPr/>
                    <a:lstStyle/>
                    <a:p>
                      <a:pPr algn="ctr" fontAlgn="t"/>
                      <a:r>
                        <a:rPr lang="es-CO" sz="1000" b="0" i="0" u="none" strike="noStrike" dirty="0">
                          <a:solidFill>
                            <a:srgbClr val="000000"/>
                          </a:solidFill>
                          <a:effectLst/>
                          <a:latin typeface="Segoe UI" panose="020B0502040204020203" pitchFamily="34" charset="0"/>
                        </a:rPr>
                        <a:t>Transporte fluvial</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13</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Segoe UI" panose="020B0502040204020203" pitchFamily="34" charset="0"/>
                        </a:rPr>
                        <a:t>11</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0,6</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Segoe UI" panose="020B0502040204020203" pitchFamily="34" charset="0"/>
                        </a:rPr>
                        <a:t>-13,8</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s-CO" sz="1000" b="1" i="0" u="none" strike="noStrike" dirty="0">
                          <a:solidFill>
                            <a:srgbClr val="000000"/>
                          </a:solidFill>
                          <a:effectLst/>
                          <a:latin typeface="Segoe UI" panose="020B0502040204020203" pitchFamily="34" charset="0"/>
                        </a:rPr>
                        <a:t>-0,1</a:t>
                      </a:r>
                    </a:p>
                  </a:txBody>
                  <a:tcPr marL="7290" marR="7290" marT="729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25741722"/>
                  </a:ext>
                </a:extLst>
              </a:tr>
            </a:tbl>
          </a:graphicData>
        </a:graphic>
      </p:graphicFrame>
      <p:sp>
        <p:nvSpPr>
          <p:cNvPr id="3" name="CuadroTexto 2">
            <a:extLst>
              <a:ext uri="{FF2B5EF4-FFF2-40B4-BE49-F238E27FC236}">
                <a16:creationId xmlns:a16="http://schemas.microsoft.com/office/drawing/2014/main" id="{70AC6263-F65E-4CD6-97A5-EE8AFC4D6C4D}"/>
              </a:ext>
            </a:extLst>
          </p:cNvPr>
          <p:cNvSpPr txBox="1"/>
          <p:nvPr/>
        </p:nvSpPr>
        <p:spPr>
          <a:xfrm>
            <a:off x="726868" y="4512198"/>
            <a:ext cx="8233556" cy="523220"/>
          </a:xfrm>
          <a:prstGeom prst="rect">
            <a:avLst/>
          </a:prstGeom>
          <a:noFill/>
        </p:spPr>
        <p:txBody>
          <a:bodyPr wrap="square" rtlCol="0">
            <a:spAutoFit/>
          </a:bodyPr>
          <a:lstStyle/>
          <a:p>
            <a:r>
              <a:rPr lang="es-CO" sz="700" b="1" dirty="0">
                <a:latin typeface="+mj-lt"/>
              </a:rPr>
              <a:t>Fuente</a:t>
            </a:r>
            <a:r>
              <a:rPr lang="es-CO" sz="700" dirty="0">
                <a:latin typeface="+mj-lt"/>
              </a:rPr>
              <a:t>: DANE, GEIH</a:t>
            </a:r>
            <a:br>
              <a:rPr lang="es-CO" sz="700" dirty="0">
                <a:latin typeface="+mj-lt"/>
              </a:rPr>
            </a:br>
            <a:r>
              <a:rPr lang="es-MX" sz="700" dirty="0">
                <a:latin typeface="+mj-lt"/>
              </a:rPr>
              <a:t>᛫ Por efecto de redondeo y la no inclusión de la categoría “No informa”, las sumas de las poblaciones, distribuciones, variaciones absolutas y contribuciones pueden diferir del total. </a:t>
            </a:r>
          </a:p>
          <a:p>
            <a:r>
              <a:rPr lang="es-MX" sz="700" dirty="0">
                <a:latin typeface="+mj-lt"/>
              </a:rPr>
              <a:t>᛫ Datos expandidos con proyecciones de población elaboradas con base en los resultados del Censo Nacional de Población y Vivienda 2018. </a:t>
            </a:r>
          </a:p>
          <a:p>
            <a:r>
              <a:rPr lang="es-MX" sz="700" dirty="0">
                <a:latin typeface="+mj-lt"/>
              </a:rPr>
              <a:t>᛫ Los datos de las poblaciones están en miles de personas. </a:t>
            </a:r>
            <a:endParaRPr lang="es-CO" sz="700" dirty="0">
              <a:latin typeface="+mj-lt"/>
            </a:endParaRPr>
          </a:p>
        </p:txBody>
      </p:sp>
      <p:sp>
        <p:nvSpPr>
          <p:cNvPr id="4" name="object 898">
            <a:extLst>
              <a:ext uri="{FF2B5EF4-FFF2-40B4-BE49-F238E27FC236}">
                <a16:creationId xmlns:a16="http://schemas.microsoft.com/office/drawing/2014/main" id="{581DC0D5-CDA9-43FD-BAF2-F51E42AA5372}"/>
              </a:ext>
            </a:extLst>
          </p:cNvPr>
          <p:cNvSpPr txBox="1"/>
          <p:nvPr/>
        </p:nvSpPr>
        <p:spPr>
          <a:xfrm>
            <a:off x="767304" y="196255"/>
            <a:ext cx="7737451" cy="646331"/>
          </a:xfrm>
          <a:prstGeom prst="rect">
            <a:avLst/>
          </a:prstGeom>
        </p:spPr>
        <p:txBody>
          <a:bodyPr vert="horz" wrap="square" lIns="0" tIns="0" rIns="0" bIns="0" rtlCol="0">
            <a:spAutoFit/>
          </a:bodyPr>
          <a:lstStyle/>
          <a:p>
            <a:pPr marL="12700">
              <a:defRPr/>
            </a:pPr>
            <a:r>
              <a:rPr lang="es-MX" sz="1400" b="1" dirty="0">
                <a:solidFill>
                  <a:srgbClr val="B6004B"/>
                </a:solidFill>
                <a:latin typeface="Segoe UI" panose="020B0502040204020203" pitchFamily="34" charset="0"/>
                <a:cs typeface="Segoe UI" panose="020B0502040204020203" pitchFamily="34" charset="0"/>
              </a:rPr>
              <a:t>Población ocupada en la rama de Transporte y almacenamiento</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Total nacional</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Julio - septiembre (2022-2023)</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5" name="Conector recto 4">
            <a:extLst>
              <a:ext uri="{FF2B5EF4-FFF2-40B4-BE49-F238E27FC236}">
                <a16:creationId xmlns:a16="http://schemas.microsoft.com/office/drawing/2014/main" id="{818044D5-5872-45EF-B1F1-4DF2D7190395}"/>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4022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A0FEBB41-4101-0C40-83CE-891EC589C996}"/>
              </a:ext>
            </a:extLst>
          </p:cNvPr>
          <p:cNvCxnSpPr>
            <a:cxnSpLocks/>
          </p:cNvCxnSpPr>
          <p:nvPr/>
        </p:nvCxnSpPr>
        <p:spPr>
          <a:xfrm flipH="1">
            <a:off x="5251076" y="2803808"/>
            <a:ext cx="3579972"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339E7E83-4624-6265-6EB0-8FD8E241AC87}"/>
              </a:ext>
            </a:extLst>
          </p:cNvPr>
          <p:cNvSpPr txBox="1"/>
          <p:nvPr/>
        </p:nvSpPr>
        <p:spPr>
          <a:xfrm>
            <a:off x="4901658" y="3063440"/>
            <a:ext cx="4020829"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Resultados 2021</a:t>
            </a:r>
            <a:r>
              <a:rPr kumimoji="0" lang="es-CO" sz="2000" b="0"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rPr>
              <a:t>p</a:t>
            </a:r>
            <a:r>
              <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 – 2022</a:t>
            </a:r>
            <a:r>
              <a:rPr kumimoji="0" lang="es-CO" sz="2000" b="0"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rPr>
              <a:t>pr</a:t>
            </a:r>
            <a:endParaRPr kumimoji="0" lang="es-ES" sz="4000" b="1"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sp>
        <p:nvSpPr>
          <p:cNvPr id="7" name="CuadroTexto 6">
            <a:extLst>
              <a:ext uri="{FF2B5EF4-FFF2-40B4-BE49-F238E27FC236}">
                <a16:creationId xmlns:a16="http://schemas.microsoft.com/office/drawing/2014/main" id="{FC103E1E-684F-2255-A25C-2463921D1FE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
        <p:nvSpPr>
          <p:cNvPr id="3" name="object 553">
            <a:extLst>
              <a:ext uri="{FF2B5EF4-FFF2-40B4-BE49-F238E27FC236}">
                <a16:creationId xmlns:a16="http://schemas.microsoft.com/office/drawing/2014/main" id="{64168B22-10AD-1B0E-B32F-373CD319E306}"/>
              </a:ext>
            </a:extLst>
          </p:cNvPr>
          <p:cNvSpPr txBox="1">
            <a:spLocks/>
          </p:cNvSpPr>
          <p:nvPr/>
        </p:nvSpPr>
        <p:spPr>
          <a:xfrm>
            <a:off x="4039565" y="1486815"/>
            <a:ext cx="4737951" cy="877804"/>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ES" sz="2800" b="1" dirty="0">
                <a:solidFill>
                  <a:srgbClr val="B6004C"/>
                </a:solidFill>
                <a:latin typeface="+mj-lt"/>
              </a:rPr>
              <a:t>CUENTA SATÉLITE DE TURISMO - CST</a:t>
            </a:r>
          </a:p>
        </p:txBody>
      </p:sp>
    </p:spTree>
    <p:extLst>
      <p:ext uri="{BB962C8B-B14F-4D97-AF65-F5344CB8AC3E}">
        <p14:creationId xmlns:p14="http://schemas.microsoft.com/office/powerpoint/2010/main" val="101343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98">
            <a:extLst>
              <a:ext uri="{FF2B5EF4-FFF2-40B4-BE49-F238E27FC236}">
                <a16:creationId xmlns:a16="http://schemas.microsoft.com/office/drawing/2014/main" id="{571B9FDA-4BCE-AE4F-3453-3A4C02115F0C}"/>
              </a:ext>
            </a:extLst>
          </p:cNvPr>
          <p:cNvSpPr txBox="1"/>
          <p:nvPr/>
        </p:nvSpPr>
        <p:spPr>
          <a:xfrm>
            <a:off x="741739" y="178931"/>
            <a:ext cx="6190092" cy="215444"/>
          </a:xfrm>
          <a:prstGeom prst="rect">
            <a:avLst/>
          </a:prstGeom>
        </p:spPr>
        <p:txBody>
          <a:bodyPr vert="horz" wrap="square" lIns="0" tIns="0" rIns="0" bIns="0" rtlCol="0">
            <a:spAutoFit/>
          </a:bodyPr>
          <a:lstStyle/>
          <a:p>
            <a:pPr marL="12700"/>
            <a:r>
              <a:rPr lang="es-ES" sz="1400" b="1" dirty="0">
                <a:solidFill>
                  <a:srgbClr val="B6004B"/>
                </a:solidFill>
                <a:cs typeface="Arial"/>
              </a:rPr>
              <a:t>USOS del CENU</a:t>
            </a:r>
          </a:p>
        </p:txBody>
      </p:sp>
      <p:cxnSp>
        <p:nvCxnSpPr>
          <p:cNvPr id="3" name="Conector recto 2">
            <a:extLst>
              <a:ext uri="{FF2B5EF4-FFF2-40B4-BE49-F238E27FC236}">
                <a16:creationId xmlns:a16="http://schemas.microsoft.com/office/drawing/2014/main" id="{BDBF6C63-BC28-0804-CA18-76A9B4392847}"/>
              </a:ext>
            </a:extLst>
          </p:cNvPr>
          <p:cNvCxnSpPr>
            <a:cxnSpLocks/>
          </p:cNvCxnSpPr>
          <p:nvPr/>
        </p:nvCxnSpPr>
        <p:spPr>
          <a:xfrm flipH="1">
            <a:off x="756253" y="510226"/>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4" name="Rectángulo redondeado 5">
            <a:extLst>
              <a:ext uri="{FF2B5EF4-FFF2-40B4-BE49-F238E27FC236}">
                <a16:creationId xmlns:a16="http://schemas.microsoft.com/office/drawing/2014/main" id="{67262EEB-BD13-850D-26D3-3FC666AD98B8}"/>
              </a:ext>
            </a:extLst>
          </p:cNvPr>
          <p:cNvSpPr/>
          <p:nvPr/>
        </p:nvSpPr>
        <p:spPr>
          <a:xfrm>
            <a:off x="1130300" y="914866"/>
            <a:ext cx="7418328" cy="577516"/>
          </a:xfrm>
          <a:prstGeom prst="roundRect">
            <a:avLst/>
          </a:prstGeom>
          <a:solidFill>
            <a:srgbClr val="8D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5" name="Rectángulo redondeado 17">
            <a:extLst>
              <a:ext uri="{FF2B5EF4-FFF2-40B4-BE49-F238E27FC236}">
                <a16:creationId xmlns:a16="http://schemas.microsoft.com/office/drawing/2014/main" id="{5FB2CB4C-8F70-2CBE-6332-67FC63136E8C}"/>
              </a:ext>
            </a:extLst>
          </p:cNvPr>
          <p:cNvSpPr/>
          <p:nvPr/>
        </p:nvSpPr>
        <p:spPr>
          <a:xfrm>
            <a:off x="1130300" y="1589781"/>
            <a:ext cx="7418328" cy="577516"/>
          </a:xfrm>
          <a:prstGeom prst="roundRect">
            <a:avLst/>
          </a:prstGeom>
          <a:solidFill>
            <a:srgbClr val="FF99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6" name="Rectángulo redondeado 18">
            <a:extLst>
              <a:ext uri="{FF2B5EF4-FFF2-40B4-BE49-F238E27FC236}">
                <a16:creationId xmlns:a16="http://schemas.microsoft.com/office/drawing/2014/main" id="{DE0E498C-5EE1-9FBA-9B44-AA2FE029D25A}"/>
              </a:ext>
            </a:extLst>
          </p:cNvPr>
          <p:cNvSpPr/>
          <p:nvPr/>
        </p:nvSpPr>
        <p:spPr>
          <a:xfrm>
            <a:off x="1130300" y="2250947"/>
            <a:ext cx="7418328" cy="577516"/>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7" name="Rectángulo redondeado 19">
            <a:extLst>
              <a:ext uri="{FF2B5EF4-FFF2-40B4-BE49-F238E27FC236}">
                <a16:creationId xmlns:a16="http://schemas.microsoft.com/office/drawing/2014/main" id="{0CE2ED6E-7EC1-1433-91D8-364BA87DFCDE}"/>
              </a:ext>
            </a:extLst>
          </p:cNvPr>
          <p:cNvSpPr/>
          <p:nvPr/>
        </p:nvSpPr>
        <p:spPr>
          <a:xfrm>
            <a:off x="1130300" y="2912113"/>
            <a:ext cx="7418328" cy="577516"/>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8" name="Rectángulo redondeado 20">
            <a:extLst>
              <a:ext uri="{FF2B5EF4-FFF2-40B4-BE49-F238E27FC236}">
                <a16:creationId xmlns:a16="http://schemas.microsoft.com/office/drawing/2014/main" id="{4D5DB7D4-831B-7336-DCC6-AEB174B8131F}"/>
              </a:ext>
            </a:extLst>
          </p:cNvPr>
          <p:cNvSpPr/>
          <p:nvPr/>
        </p:nvSpPr>
        <p:spPr>
          <a:xfrm>
            <a:off x="1130300" y="3573279"/>
            <a:ext cx="7418328" cy="577516"/>
          </a:xfrm>
          <a:prstGeom prst="roundRect">
            <a:avLst/>
          </a:prstGeom>
          <a:solidFill>
            <a:srgbClr val="7D62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9" name="Rectángulo redondeado 21">
            <a:extLst>
              <a:ext uri="{FF2B5EF4-FFF2-40B4-BE49-F238E27FC236}">
                <a16:creationId xmlns:a16="http://schemas.microsoft.com/office/drawing/2014/main" id="{CDCBD9AD-B311-D759-24D9-27D73042E6F7}"/>
              </a:ext>
            </a:extLst>
          </p:cNvPr>
          <p:cNvSpPr/>
          <p:nvPr/>
        </p:nvSpPr>
        <p:spPr>
          <a:xfrm>
            <a:off x="1130300" y="4234445"/>
            <a:ext cx="7418328" cy="577516"/>
          </a:xfrm>
          <a:prstGeom prst="roundRect">
            <a:avLst/>
          </a:prstGeom>
          <a:solidFill>
            <a:srgbClr val="6297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10" name="Rectángulo 9">
            <a:extLst>
              <a:ext uri="{FF2B5EF4-FFF2-40B4-BE49-F238E27FC236}">
                <a16:creationId xmlns:a16="http://schemas.microsoft.com/office/drawing/2014/main" id="{15F72394-E18C-FCFC-44A8-9D303EA58F1B}"/>
              </a:ext>
            </a:extLst>
          </p:cNvPr>
          <p:cNvSpPr/>
          <p:nvPr/>
        </p:nvSpPr>
        <p:spPr>
          <a:xfrm>
            <a:off x="2056350" y="914866"/>
            <a:ext cx="591267" cy="3946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11" name="CuadroTexto 10">
            <a:extLst>
              <a:ext uri="{FF2B5EF4-FFF2-40B4-BE49-F238E27FC236}">
                <a16:creationId xmlns:a16="http://schemas.microsoft.com/office/drawing/2014/main" id="{5FD01A52-A637-040C-CF01-5417E5D42D17}"/>
              </a:ext>
            </a:extLst>
          </p:cNvPr>
          <p:cNvSpPr txBox="1"/>
          <p:nvPr/>
        </p:nvSpPr>
        <p:spPr>
          <a:xfrm>
            <a:off x="2867622" y="1018958"/>
            <a:ext cx="1161907" cy="246221"/>
          </a:xfrm>
          <a:prstGeom prst="rect">
            <a:avLst/>
          </a:prstGeom>
          <a:noFill/>
          <a:ln>
            <a:noFill/>
          </a:ln>
          <a:effectLst/>
        </p:spPr>
        <p:txBody>
          <a:bodyPr wrap="square" rtlCol="0">
            <a:spAutoFit/>
          </a:bodyPr>
          <a:lstStyle/>
          <a:p>
            <a:r>
              <a:rPr lang="es-MX" sz="1000" b="1" i="1">
                <a:solidFill>
                  <a:schemeClr val="bg1"/>
                </a:solidFill>
              </a:rPr>
              <a:t>DANE</a:t>
            </a:r>
            <a:endParaRPr lang="es-CO" sz="1000" b="1" i="1">
              <a:solidFill>
                <a:schemeClr val="bg1"/>
              </a:solidFill>
            </a:endParaRPr>
          </a:p>
        </p:txBody>
      </p:sp>
      <p:sp>
        <p:nvSpPr>
          <p:cNvPr id="12" name="CuadroTexto 11">
            <a:extLst>
              <a:ext uri="{FF2B5EF4-FFF2-40B4-BE49-F238E27FC236}">
                <a16:creationId xmlns:a16="http://schemas.microsoft.com/office/drawing/2014/main" id="{851161AC-6A59-8CDD-1B28-34D86A533581}"/>
              </a:ext>
            </a:extLst>
          </p:cNvPr>
          <p:cNvSpPr txBox="1"/>
          <p:nvPr/>
        </p:nvSpPr>
        <p:spPr>
          <a:xfrm>
            <a:off x="2867622" y="1678484"/>
            <a:ext cx="2282562" cy="400110"/>
          </a:xfrm>
          <a:prstGeom prst="rect">
            <a:avLst/>
          </a:prstGeom>
          <a:noFill/>
          <a:ln>
            <a:noFill/>
          </a:ln>
          <a:effectLst/>
        </p:spPr>
        <p:txBody>
          <a:bodyPr wrap="square" rtlCol="0">
            <a:spAutoFit/>
          </a:bodyPr>
          <a:lstStyle/>
          <a:p>
            <a:r>
              <a:rPr lang="es-MX" sz="1000" b="1" i="1" dirty="0">
                <a:solidFill>
                  <a:schemeClr val="bg1"/>
                </a:solidFill>
              </a:rPr>
              <a:t>DNP, Ministerios, Gobernaciones y Alcaldías</a:t>
            </a:r>
            <a:endParaRPr lang="es-CO" sz="1000" b="1" i="1" dirty="0">
              <a:solidFill>
                <a:schemeClr val="bg1"/>
              </a:solidFill>
            </a:endParaRPr>
          </a:p>
        </p:txBody>
      </p:sp>
      <p:sp>
        <p:nvSpPr>
          <p:cNvPr id="13" name="CuadroTexto 12">
            <a:extLst>
              <a:ext uri="{FF2B5EF4-FFF2-40B4-BE49-F238E27FC236}">
                <a16:creationId xmlns:a16="http://schemas.microsoft.com/office/drawing/2014/main" id="{DD5D05F5-113B-0F74-02FA-16C7072CF4DD}"/>
              </a:ext>
            </a:extLst>
          </p:cNvPr>
          <p:cNvSpPr txBox="1"/>
          <p:nvPr/>
        </p:nvSpPr>
        <p:spPr>
          <a:xfrm>
            <a:off x="2888249" y="2368789"/>
            <a:ext cx="948776" cy="246221"/>
          </a:xfrm>
          <a:prstGeom prst="rect">
            <a:avLst/>
          </a:prstGeom>
          <a:noFill/>
          <a:ln>
            <a:noFill/>
          </a:ln>
          <a:effectLst/>
        </p:spPr>
        <p:txBody>
          <a:bodyPr wrap="square" rtlCol="0">
            <a:spAutoFit/>
          </a:bodyPr>
          <a:lstStyle/>
          <a:p>
            <a:r>
              <a:rPr lang="es-MX" sz="1000" b="1" i="1">
                <a:solidFill>
                  <a:schemeClr val="bg1"/>
                </a:solidFill>
              </a:rPr>
              <a:t>Empresas</a:t>
            </a:r>
            <a:endParaRPr lang="es-CO" sz="1000" b="1" i="1">
              <a:solidFill>
                <a:schemeClr val="bg1"/>
              </a:solidFill>
            </a:endParaRPr>
          </a:p>
        </p:txBody>
      </p:sp>
      <p:sp>
        <p:nvSpPr>
          <p:cNvPr id="14" name="CuadroTexto 13">
            <a:extLst>
              <a:ext uri="{FF2B5EF4-FFF2-40B4-BE49-F238E27FC236}">
                <a16:creationId xmlns:a16="http://schemas.microsoft.com/office/drawing/2014/main" id="{8496435E-0983-2643-1BDE-81128AB10EC1}"/>
              </a:ext>
            </a:extLst>
          </p:cNvPr>
          <p:cNvSpPr txBox="1"/>
          <p:nvPr/>
        </p:nvSpPr>
        <p:spPr>
          <a:xfrm>
            <a:off x="2888248" y="3064330"/>
            <a:ext cx="873149" cy="246221"/>
          </a:xfrm>
          <a:prstGeom prst="rect">
            <a:avLst/>
          </a:prstGeom>
          <a:noFill/>
          <a:ln>
            <a:noFill/>
          </a:ln>
          <a:effectLst/>
        </p:spPr>
        <p:txBody>
          <a:bodyPr wrap="square" rtlCol="0">
            <a:spAutoFit/>
          </a:bodyPr>
          <a:lstStyle/>
          <a:p>
            <a:r>
              <a:rPr lang="es-MX" sz="1000" b="1" i="1">
                <a:solidFill>
                  <a:schemeClr val="bg1"/>
                </a:solidFill>
              </a:rPr>
              <a:t>Gremios</a:t>
            </a:r>
            <a:endParaRPr lang="es-CO" sz="1000" b="1" i="1">
              <a:solidFill>
                <a:schemeClr val="bg1"/>
              </a:solidFill>
            </a:endParaRPr>
          </a:p>
        </p:txBody>
      </p:sp>
      <p:sp>
        <p:nvSpPr>
          <p:cNvPr id="15" name="CuadroTexto 14">
            <a:extLst>
              <a:ext uri="{FF2B5EF4-FFF2-40B4-BE49-F238E27FC236}">
                <a16:creationId xmlns:a16="http://schemas.microsoft.com/office/drawing/2014/main" id="{25008B5D-56E0-3C86-6A31-57F2B26BF740}"/>
              </a:ext>
            </a:extLst>
          </p:cNvPr>
          <p:cNvSpPr txBox="1"/>
          <p:nvPr/>
        </p:nvSpPr>
        <p:spPr>
          <a:xfrm>
            <a:off x="2888249" y="3677371"/>
            <a:ext cx="1038154" cy="246221"/>
          </a:xfrm>
          <a:prstGeom prst="rect">
            <a:avLst/>
          </a:prstGeom>
          <a:noFill/>
          <a:ln>
            <a:noFill/>
          </a:ln>
          <a:effectLst/>
        </p:spPr>
        <p:txBody>
          <a:bodyPr wrap="square" rtlCol="0">
            <a:spAutoFit/>
          </a:bodyPr>
          <a:lstStyle/>
          <a:p>
            <a:r>
              <a:rPr lang="es-MX" sz="1000" b="1" i="1">
                <a:solidFill>
                  <a:schemeClr val="bg1"/>
                </a:solidFill>
              </a:rPr>
              <a:t>Sindicatos</a:t>
            </a:r>
            <a:endParaRPr lang="es-CO" sz="1000" b="1" i="1">
              <a:solidFill>
                <a:schemeClr val="bg1"/>
              </a:solidFill>
            </a:endParaRPr>
          </a:p>
        </p:txBody>
      </p:sp>
      <p:sp>
        <p:nvSpPr>
          <p:cNvPr id="16" name="CuadroTexto 15">
            <a:extLst>
              <a:ext uri="{FF2B5EF4-FFF2-40B4-BE49-F238E27FC236}">
                <a16:creationId xmlns:a16="http://schemas.microsoft.com/office/drawing/2014/main" id="{40A81BA6-25F4-D45E-896A-7BF2AC419277}"/>
              </a:ext>
            </a:extLst>
          </p:cNvPr>
          <p:cNvSpPr txBox="1"/>
          <p:nvPr/>
        </p:nvSpPr>
        <p:spPr>
          <a:xfrm>
            <a:off x="2888248" y="4254887"/>
            <a:ext cx="2110683" cy="400110"/>
          </a:xfrm>
          <a:prstGeom prst="rect">
            <a:avLst/>
          </a:prstGeom>
          <a:noFill/>
          <a:ln>
            <a:noFill/>
          </a:ln>
          <a:effectLst/>
        </p:spPr>
        <p:txBody>
          <a:bodyPr wrap="square" lIns="91440" tIns="45720" rIns="91440" bIns="45720" rtlCol="0" anchor="t">
            <a:spAutoFit/>
          </a:bodyPr>
          <a:lstStyle/>
          <a:p>
            <a:r>
              <a:rPr lang="es-MX" sz="1000" b="1" i="1">
                <a:solidFill>
                  <a:schemeClr val="bg1"/>
                </a:solidFill>
              </a:rPr>
              <a:t>Universidades y </a:t>
            </a:r>
            <a:endParaRPr lang="es-MX" sz="1000" b="1" i="1">
              <a:solidFill>
                <a:schemeClr val="bg1"/>
              </a:solidFill>
              <a:cs typeface="Segoe UI"/>
            </a:endParaRPr>
          </a:p>
          <a:p>
            <a:r>
              <a:rPr lang="es-MX" sz="1000" b="1" i="1">
                <a:solidFill>
                  <a:schemeClr val="bg1"/>
                </a:solidFill>
              </a:rPr>
              <a:t>Centros de investigación</a:t>
            </a:r>
            <a:endParaRPr lang="es-CO" sz="1000" b="1" i="1">
              <a:solidFill>
                <a:schemeClr val="bg1"/>
              </a:solidFill>
              <a:cs typeface="Segoe UI"/>
            </a:endParaRPr>
          </a:p>
        </p:txBody>
      </p:sp>
      <p:sp>
        <p:nvSpPr>
          <p:cNvPr id="17" name="CuadroTexto 16">
            <a:extLst>
              <a:ext uri="{FF2B5EF4-FFF2-40B4-BE49-F238E27FC236}">
                <a16:creationId xmlns:a16="http://schemas.microsoft.com/office/drawing/2014/main" id="{881509E6-5BCC-6691-4D35-C9B098013984}"/>
              </a:ext>
            </a:extLst>
          </p:cNvPr>
          <p:cNvSpPr txBox="1"/>
          <p:nvPr/>
        </p:nvSpPr>
        <p:spPr>
          <a:xfrm>
            <a:off x="5267062" y="930904"/>
            <a:ext cx="3281565" cy="553998"/>
          </a:xfrm>
          <a:prstGeom prst="rect">
            <a:avLst/>
          </a:prstGeom>
          <a:noFill/>
          <a:ln>
            <a:noFill/>
          </a:ln>
          <a:effectLst/>
        </p:spPr>
        <p:txBody>
          <a:bodyPr wrap="square" rtlCol="0">
            <a:spAutoFit/>
          </a:bodyPr>
          <a:lstStyle/>
          <a:p>
            <a:pPr marL="171450" indent="-171450">
              <a:buClr>
                <a:schemeClr val="bg1"/>
              </a:buClr>
              <a:buFont typeface="Arial" panose="020B0604020202020204" pitchFamily="34" charset="0"/>
              <a:buChar char="•"/>
            </a:pPr>
            <a:r>
              <a:rPr lang="es-MX" sz="1000" dirty="0">
                <a:solidFill>
                  <a:schemeClr val="bg1"/>
                </a:solidFill>
              </a:rPr>
              <a:t>Actualización de marcos</a:t>
            </a:r>
          </a:p>
          <a:p>
            <a:pPr marL="171450" indent="-171450">
              <a:buClr>
                <a:schemeClr val="bg1"/>
              </a:buClr>
              <a:buFont typeface="Arial" panose="020B0604020202020204" pitchFamily="34" charset="0"/>
              <a:buChar char="•"/>
            </a:pPr>
            <a:r>
              <a:rPr lang="es-MX" sz="1000" dirty="0">
                <a:solidFill>
                  <a:schemeClr val="bg1"/>
                </a:solidFill>
              </a:rPr>
              <a:t>Revisión y ajuste del PIB</a:t>
            </a:r>
          </a:p>
          <a:p>
            <a:pPr marL="171450" indent="-171450">
              <a:buClr>
                <a:schemeClr val="bg1"/>
              </a:buClr>
              <a:buFont typeface="Arial" panose="020B0604020202020204" pitchFamily="34" charset="0"/>
              <a:buChar char="•"/>
            </a:pPr>
            <a:r>
              <a:rPr lang="es-MX" sz="1000" dirty="0">
                <a:solidFill>
                  <a:schemeClr val="bg1"/>
                </a:solidFill>
              </a:rPr>
              <a:t>Caracterización de actividades secundarias</a:t>
            </a:r>
            <a:endParaRPr lang="es-CO" sz="1000" dirty="0">
              <a:solidFill>
                <a:schemeClr val="bg1"/>
              </a:solidFill>
            </a:endParaRPr>
          </a:p>
        </p:txBody>
      </p:sp>
      <p:sp>
        <p:nvSpPr>
          <p:cNvPr id="18" name="CuadroTexto 17">
            <a:extLst>
              <a:ext uri="{FF2B5EF4-FFF2-40B4-BE49-F238E27FC236}">
                <a16:creationId xmlns:a16="http://schemas.microsoft.com/office/drawing/2014/main" id="{B6A9C16F-B1A1-E922-B901-4BAACEFABE94}"/>
              </a:ext>
            </a:extLst>
          </p:cNvPr>
          <p:cNvSpPr txBox="1"/>
          <p:nvPr/>
        </p:nvSpPr>
        <p:spPr>
          <a:xfrm>
            <a:off x="5267062" y="1601540"/>
            <a:ext cx="3281565" cy="553998"/>
          </a:xfrm>
          <a:prstGeom prst="rect">
            <a:avLst/>
          </a:prstGeom>
          <a:noFill/>
          <a:ln>
            <a:noFill/>
          </a:ln>
          <a:effectLst/>
        </p:spPr>
        <p:txBody>
          <a:bodyPr wrap="square" rtlCol="0">
            <a:spAutoFit/>
          </a:bodyPr>
          <a:lstStyle/>
          <a:p>
            <a:pPr marL="171450" indent="-171450">
              <a:buClr>
                <a:schemeClr val="bg1"/>
              </a:buClr>
              <a:buFont typeface="Arial" panose="020B0604020202020204" pitchFamily="34" charset="0"/>
              <a:buChar char="•"/>
            </a:pPr>
            <a:r>
              <a:rPr lang="es-MX" sz="1000" dirty="0">
                <a:solidFill>
                  <a:schemeClr val="bg1"/>
                </a:solidFill>
              </a:rPr>
              <a:t>Insumos para política</a:t>
            </a:r>
          </a:p>
          <a:p>
            <a:pPr marL="171450" indent="-171450">
              <a:buClr>
                <a:schemeClr val="bg1"/>
              </a:buClr>
              <a:buFont typeface="Arial" panose="020B0604020202020204" pitchFamily="34" charset="0"/>
              <a:buChar char="•"/>
            </a:pPr>
            <a:r>
              <a:rPr lang="es-MX" sz="1000" dirty="0">
                <a:solidFill>
                  <a:schemeClr val="bg1"/>
                </a:solidFill>
              </a:rPr>
              <a:t>Planes de desarrollo</a:t>
            </a:r>
          </a:p>
          <a:p>
            <a:pPr marL="171450" indent="-171450">
              <a:buClr>
                <a:schemeClr val="bg1"/>
              </a:buClr>
              <a:buFont typeface="Arial" panose="020B0604020202020204" pitchFamily="34" charset="0"/>
              <a:buChar char="•"/>
            </a:pPr>
            <a:r>
              <a:rPr lang="es-MX" sz="1000" dirty="0">
                <a:solidFill>
                  <a:schemeClr val="bg1"/>
                </a:solidFill>
              </a:rPr>
              <a:t>Formalización empresarial</a:t>
            </a:r>
            <a:endParaRPr lang="es-CO" sz="1000" dirty="0">
              <a:solidFill>
                <a:schemeClr val="bg1"/>
              </a:solidFill>
            </a:endParaRPr>
          </a:p>
        </p:txBody>
      </p:sp>
      <p:sp>
        <p:nvSpPr>
          <p:cNvPr id="19" name="CuadroTexto 18">
            <a:extLst>
              <a:ext uri="{FF2B5EF4-FFF2-40B4-BE49-F238E27FC236}">
                <a16:creationId xmlns:a16="http://schemas.microsoft.com/office/drawing/2014/main" id="{810A4C24-18D5-0547-F293-C68099394C80}"/>
              </a:ext>
            </a:extLst>
          </p:cNvPr>
          <p:cNvSpPr txBox="1"/>
          <p:nvPr/>
        </p:nvSpPr>
        <p:spPr>
          <a:xfrm>
            <a:off x="5267061" y="2426971"/>
            <a:ext cx="3368843" cy="246221"/>
          </a:xfrm>
          <a:prstGeom prst="rect">
            <a:avLst/>
          </a:prstGeom>
          <a:noFill/>
          <a:ln>
            <a:noFill/>
          </a:ln>
          <a:effectLst/>
        </p:spPr>
        <p:txBody>
          <a:bodyPr wrap="square" rtlCol="0">
            <a:spAutoFit/>
          </a:bodyPr>
          <a:lstStyle/>
          <a:p>
            <a:pPr marL="171450" indent="-171450">
              <a:buClr>
                <a:schemeClr val="bg1"/>
              </a:buClr>
              <a:buFont typeface="Arial" panose="020B0604020202020204" pitchFamily="34" charset="0"/>
              <a:buChar char="•"/>
            </a:pPr>
            <a:r>
              <a:rPr lang="es-MX" sz="1000">
                <a:solidFill>
                  <a:schemeClr val="bg1"/>
                </a:solidFill>
              </a:rPr>
              <a:t>Planes de producción, inversión y mercadeo</a:t>
            </a:r>
          </a:p>
        </p:txBody>
      </p:sp>
      <p:sp>
        <p:nvSpPr>
          <p:cNvPr id="20" name="CuadroTexto 19">
            <a:extLst>
              <a:ext uri="{FF2B5EF4-FFF2-40B4-BE49-F238E27FC236}">
                <a16:creationId xmlns:a16="http://schemas.microsoft.com/office/drawing/2014/main" id="{CEBF940D-4BAF-8D59-1B04-5765C827B94D}"/>
              </a:ext>
            </a:extLst>
          </p:cNvPr>
          <p:cNvSpPr txBox="1"/>
          <p:nvPr/>
        </p:nvSpPr>
        <p:spPr>
          <a:xfrm>
            <a:off x="5267061" y="3036911"/>
            <a:ext cx="3121337" cy="246221"/>
          </a:xfrm>
          <a:prstGeom prst="rect">
            <a:avLst/>
          </a:prstGeom>
          <a:noFill/>
          <a:ln>
            <a:noFill/>
          </a:ln>
          <a:effectLst/>
        </p:spPr>
        <p:txBody>
          <a:bodyPr wrap="square" rtlCol="0">
            <a:spAutoFit/>
          </a:bodyPr>
          <a:lstStyle/>
          <a:p>
            <a:pPr marL="171450" indent="-171450">
              <a:buClr>
                <a:schemeClr val="bg1"/>
              </a:buClr>
              <a:buFont typeface="Arial" panose="020B0604020202020204" pitchFamily="34" charset="0"/>
              <a:buChar char="•"/>
            </a:pPr>
            <a:r>
              <a:rPr lang="es-MX" sz="1000">
                <a:solidFill>
                  <a:schemeClr val="bg1"/>
                </a:solidFill>
              </a:rPr>
              <a:t>Evaluar situación empresarial del sector</a:t>
            </a:r>
          </a:p>
        </p:txBody>
      </p:sp>
      <p:sp>
        <p:nvSpPr>
          <p:cNvPr id="21" name="CuadroTexto 20">
            <a:extLst>
              <a:ext uri="{FF2B5EF4-FFF2-40B4-BE49-F238E27FC236}">
                <a16:creationId xmlns:a16="http://schemas.microsoft.com/office/drawing/2014/main" id="{66020E83-FA52-08B2-2CC8-941EAF1249AB}"/>
              </a:ext>
            </a:extLst>
          </p:cNvPr>
          <p:cNvSpPr txBox="1"/>
          <p:nvPr/>
        </p:nvSpPr>
        <p:spPr>
          <a:xfrm>
            <a:off x="5267061" y="4316442"/>
            <a:ext cx="3121337" cy="400110"/>
          </a:xfrm>
          <a:prstGeom prst="rect">
            <a:avLst/>
          </a:prstGeom>
          <a:noFill/>
          <a:ln>
            <a:noFill/>
          </a:ln>
          <a:effectLst/>
        </p:spPr>
        <p:txBody>
          <a:bodyPr wrap="square" rtlCol="0">
            <a:spAutoFit/>
          </a:bodyPr>
          <a:lstStyle/>
          <a:p>
            <a:pPr marL="171450" indent="-171450">
              <a:buClr>
                <a:schemeClr val="bg1"/>
              </a:buClr>
              <a:buFont typeface="Arial" panose="020B0604020202020204" pitchFamily="34" charset="0"/>
              <a:buChar char="•"/>
            </a:pPr>
            <a:r>
              <a:rPr lang="es-MX" sz="1000">
                <a:solidFill>
                  <a:schemeClr val="bg1"/>
                </a:solidFill>
              </a:rPr>
              <a:t>Estudios, análisis e investigaciones de las temáticas</a:t>
            </a:r>
          </a:p>
        </p:txBody>
      </p:sp>
      <p:sp>
        <p:nvSpPr>
          <p:cNvPr id="28" name="CuadroTexto 27">
            <a:extLst>
              <a:ext uri="{FF2B5EF4-FFF2-40B4-BE49-F238E27FC236}">
                <a16:creationId xmlns:a16="http://schemas.microsoft.com/office/drawing/2014/main" id="{D965C372-966C-78BC-605C-98C165D33D23}"/>
              </a:ext>
            </a:extLst>
          </p:cNvPr>
          <p:cNvSpPr txBox="1"/>
          <p:nvPr/>
        </p:nvSpPr>
        <p:spPr>
          <a:xfrm>
            <a:off x="5267061" y="3662507"/>
            <a:ext cx="3229239" cy="400110"/>
          </a:xfrm>
          <a:prstGeom prst="rect">
            <a:avLst/>
          </a:prstGeom>
          <a:noFill/>
          <a:ln>
            <a:noFill/>
          </a:ln>
          <a:effectLst/>
        </p:spPr>
        <p:txBody>
          <a:bodyPr wrap="square" rtlCol="0">
            <a:spAutoFit/>
          </a:bodyPr>
          <a:lstStyle/>
          <a:p>
            <a:pPr marL="171450" indent="-171450">
              <a:buClr>
                <a:schemeClr val="bg1"/>
              </a:buClr>
              <a:buFont typeface="Arial" panose="020B0604020202020204" pitchFamily="34" charset="0"/>
              <a:buChar char="•"/>
            </a:pPr>
            <a:r>
              <a:rPr lang="es-MX" sz="1000">
                <a:solidFill>
                  <a:schemeClr val="bg1"/>
                </a:solidFill>
              </a:rPr>
              <a:t>Evaluar la situación de las personas ocupadas según el sector</a:t>
            </a:r>
          </a:p>
        </p:txBody>
      </p:sp>
      <p:pic>
        <p:nvPicPr>
          <p:cNvPr id="30" name="Imagen 29" descr="Texto, Icono&#10;&#10;Descripción generada automáticamente">
            <a:extLst>
              <a:ext uri="{FF2B5EF4-FFF2-40B4-BE49-F238E27FC236}">
                <a16:creationId xmlns:a16="http://schemas.microsoft.com/office/drawing/2014/main" id="{B3513AEC-143A-EBFE-4E1F-23F3EB3AC0C4}"/>
              </a:ext>
            </a:extLst>
          </p:cNvPr>
          <p:cNvPicPr>
            <a:picLocks noChangeAspect="1"/>
          </p:cNvPicPr>
          <p:nvPr/>
        </p:nvPicPr>
        <p:blipFill>
          <a:blip r:embed="rId2"/>
          <a:stretch>
            <a:fillRect/>
          </a:stretch>
        </p:blipFill>
        <p:spPr>
          <a:xfrm>
            <a:off x="1316143" y="953296"/>
            <a:ext cx="504064" cy="504064"/>
          </a:xfrm>
          <a:prstGeom prst="rect">
            <a:avLst/>
          </a:prstGeom>
        </p:spPr>
      </p:pic>
      <p:pic>
        <p:nvPicPr>
          <p:cNvPr id="32" name="Imagen 31" descr="Icono&#10;&#10;Descripción generada automáticamente">
            <a:extLst>
              <a:ext uri="{FF2B5EF4-FFF2-40B4-BE49-F238E27FC236}">
                <a16:creationId xmlns:a16="http://schemas.microsoft.com/office/drawing/2014/main" id="{A25F915F-7B65-AB2C-FEBB-E7FFCC50AFC4}"/>
              </a:ext>
            </a:extLst>
          </p:cNvPr>
          <p:cNvPicPr>
            <a:picLocks noChangeAspect="1"/>
          </p:cNvPicPr>
          <p:nvPr/>
        </p:nvPicPr>
        <p:blipFill>
          <a:blip r:embed="rId3"/>
          <a:stretch>
            <a:fillRect/>
          </a:stretch>
        </p:blipFill>
        <p:spPr>
          <a:xfrm>
            <a:off x="1335745" y="1626741"/>
            <a:ext cx="515160" cy="515160"/>
          </a:xfrm>
          <a:prstGeom prst="rect">
            <a:avLst/>
          </a:prstGeom>
        </p:spPr>
      </p:pic>
      <p:pic>
        <p:nvPicPr>
          <p:cNvPr id="34" name="Imagen 33" descr="Icono&#10;&#10;Descripción generada automáticamente">
            <a:extLst>
              <a:ext uri="{FF2B5EF4-FFF2-40B4-BE49-F238E27FC236}">
                <a16:creationId xmlns:a16="http://schemas.microsoft.com/office/drawing/2014/main" id="{9BAC3A46-CE14-D607-C642-A5E59FED08C3}"/>
              </a:ext>
            </a:extLst>
          </p:cNvPr>
          <p:cNvPicPr>
            <a:picLocks noChangeAspect="1"/>
          </p:cNvPicPr>
          <p:nvPr/>
        </p:nvPicPr>
        <p:blipFill>
          <a:blip r:embed="rId4"/>
          <a:stretch>
            <a:fillRect/>
          </a:stretch>
        </p:blipFill>
        <p:spPr>
          <a:xfrm>
            <a:off x="1311626" y="2270257"/>
            <a:ext cx="558206" cy="558206"/>
          </a:xfrm>
          <a:prstGeom prst="rect">
            <a:avLst/>
          </a:prstGeom>
        </p:spPr>
      </p:pic>
      <p:pic>
        <p:nvPicPr>
          <p:cNvPr id="36" name="Imagen 35" descr="Icono&#10;&#10;Descripción generada automáticamente">
            <a:extLst>
              <a:ext uri="{FF2B5EF4-FFF2-40B4-BE49-F238E27FC236}">
                <a16:creationId xmlns:a16="http://schemas.microsoft.com/office/drawing/2014/main" id="{85F25C40-A4C8-C776-4A0E-66F15D390242}"/>
              </a:ext>
            </a:extLst>
          </p:cNvPr>
          <p:cNvPicPr>
            <a:picLocks noChangeAspect="1"/>
          </p:cNvPicPr>
          <p:nvPr/>
        </p:nvPicPr>
        <p:blipFill>
          <a:blip r:embed="rId5"/>
          <a:stretch>
            <a:fillRect/>
          </a:stretch>
        </p:blipFill>
        <p:spPr>
          <a:xfrm>
            <a:off x="1339257" y="2933385"/>
            <a:ext cx="534972" cy="534972"/>
          </a:xfrm>
          <a:prstGeom prst="rect">
            <a:avLst/>
          </a:prstGeom>
        </p:spPr>
      </p:pic>
      <p:pic>
        <p:nvPicPr>
          <p:cNvPr id="38" name="Imagen 37" descr="Icono&#10;&#10;Descripción generada automáticamente">
            <a:extLst>
              <a:ext uri="{FF2B5EF4-FFF2-40B4-BE49-F238E27FC236}">
                <a16:creationId xmlns:a16="http://schemas.microsoft.com/office/drawing/2014/main" id="{49D874CB-F356-F0B6-B7C8-04CD2E6BFD24}"/>
              </a:ext>
            </a:extLst>
          </p:cNvPr>
          <p:cNvPicPr>
            <a:picLocks noChangeAspect="1"/>
          </p:cNvPicPr>
          <p:nvPr/>
        </p:nvPicPr>
        <p:blipFill>
          <a:blip r:embed="rId6"/>
          <a:stretch>
            <a:fillRect/>
          </a:stretch>
        </p:blipFill>
        <p:spPr>
          <a:xfrm>
            <a:off x="1338974" y="3622050"/>
            <a:ext cx="479973" cy="479973"/>
          </a:xfrm>
          <a:prstGeom prst="rect">
            <a:avLst/>
          </a:prstGeom>
        </p:spPr>
      </p:pic>
      <p:pic>
        <p:nvPicPr>
          <p:cNvPr id="40" name="Imagen 39" descr="Icono&#10;&#10;Descripción generada automáticamente">
            <a:extLst>
              <a:ext uri="{FF2B5EF4-FFF2-40B4-BE49-F238E27FC236}">
                <a16:creationId xmlns:a16="http://schemas.microsoft.com/office/drawing/2014/main" id="{0AE882E4-18E7-43AE-46E5-4E19AA35FCD3}"/>
              </a:ext>
            </a:extLst>
          </p:cNvPr>
          <p:cNvPicPr>
            <a:picLocks noChangeAspect="1"/>
          </p:cNvPicPr>
          <p:nvPr/>
        </p:nvPicPr>
        <p:blipFill>
          <a:blip r:embed="rId7"/>
          <a:stretch>
            <a:fillRect/>
          </a:stretch>
        </p:blipFill>
        <p:spPr>
          <a:xfrm>
            <a:off x="1332341" y="4254887"/>
            <a:ext cx="516776" cy="516776"/>
          </a:xfrm>
          <a:prstGeom prst="rect">
            <a:avLst/>
          </a:prstGeom>
        </p:spPr>
      </p:pic>
    </p:spTree>
    <p:extLst>
      <p:ext uri="{BB962C8B-B14F-4D97-AF65-F5344CB8AC3E}">
        <p14:creationId xmlns:p14="http://schemas.microsoft.com/office/powerpoint/2010/main" val="2251700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5 Tabla">
            <a:extLst>
              <a:ext uri="{FF2B5EF4-FFF2-40B4-BE49-F238E27FC236}">
                <a16:creationId xmlns:a16="http://schemas.microsoft.com/office/drawing/2014/main" id="{0CAC02B0-0442-3D7C-FAF0-2B824EC4771A}"/>
              </a:ext>
            </a:extLst>
          </p:cNvPr>
          <p:cNvGraphicFramePr>
            <a:graphicFrameLocks noGrp="1"/>
          </p:cNvGraphicFramePr>
          <p:nvPr>
            <p:extLst>
              <p:ext uri="{D42A27DB-BD31-4B8C-83A1-F6EECF244321}">
                <p14:modId xmlns:p14="http://schemas.microsoft.com/office/powerpoint/2010/main" val="1455583752"/>
              </p:ext>
            </p:extLst>
          </p:nvPr>
        </p:nvGraphicFramePr>
        <p:xfrm>
          <a:off x="3134088" y="535443"/>
          <a:ext cx="2855912" cy="274334"/>
        </p:xfrm>
        <a:graphic>
          <a:graphicData uri="http://schemas.openxmlformats.org/drawingml/2006/table">
            <a:tbl>
              <a:tblPr/>
              <a:tblGrid>
                <a:gridCol w="2855912">
                  <a:extLst>
                    <a:ext uri="{9D8B030D-6E8A-4147-A177-3AD203B41FA5}">
                      <a16:colId xmlns:a16="http://schemas.microsoft.com/office/drawing/2014/main" val="20000"/>
                    </a:ext>
                  </a:extLst>
                </a:gridCol>
              </a:tblGrid>
              <a:tr h="265727">
                <a:tc>
                  <a:txBody>
                    <a:bodyPr/>
                    <a:lstStyle>
                      <a:lvl1pPr>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altLang="es-CO" sz="1200" b="1" i="0" u="none" strike="noStrike" cap="none" normalizeH="0" baseline="0" dirty="0">
                          <a:ln>
                            <a:noFill/>
                          </a:ln>
                          <a:solidFill>
                            <a:srgbClr val="FFFFFF"/>
                          </a:solidFill>
                          <a:effectLst/>
                          <a:latin typeface="+mj-lt"/>
                          <a:ea typeface="MS PGothic" panose="020B0600070205080204" pitchFamily="34" charset="-128"/>
                        </a:rPr>
                        <a:t>Cuenta satélite de turismo</a:t>
                      </a:r>
                    </a:p>
                  </a:txBody>
                  <a:tcPr marL="91453" marR="91453"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C3BD"/>
                    </a:solidFill>
                  </a:tcPr>
                </a:tc>
                <a:extLst>
                  <a:ext uri="{0D108BD9-81ED-4DB2-BD59-A6C34878D82A}">
                    <a16:rowId xmlns:a16="http://schemas.microsoft.com/office/drawing/2014/main" val="10000"/>
                  </a:ext>
                </a:extLst>
              </a:tr>
            </a:tbl>
          </a:graphicData>
        </a:graphic>
      </p:graphicFrame>
      <p:grpSp>
        <p:nvGrpSpPr>
          <p:cNvPr id="3" name="Agrupar 6">
            <a:extLst>
              <a:ext uri="{FF2B5EF4-FFF2-40B4-BE49-F238E27FC236}">
                <a16:creationId xmlns:a16="http://schemas.microsoft.com/office/drawing/2014/main" id="{362D32E7-4547-3155-1CA1-10078ADA3F09}"/>
              </a:ext>
            </a:extLst>
          </p:cNvPr>
          <p:cNvGrpSpPr>
            <a:grpSpLocks/>
          </p:cNvGrpSpPr>
          <p:nvPr/>
        </p:nvGrpSpPr>
        <p:grpSpPr bwMode="auto">
          <a:xfrm>
            <a:off x="1149049" y="1078615"/>
            <a:ext cx="2015362" cy="359997"/>
            <a:chOff x="1114425" y="2805113"/>
            <a:chExt cx="2016097" cy="746125"/>
          </a:xfrm>
        </p:grpSpPr>
        <p:sp>
          <p:nvSpPr>
            <p:cNvPr id="4" name="object 3">
              <a:extLst>
                <a:ext uri="{FF2B5EF4-FFF2-40B4-BE49-F238E27FC236}">
                  <a16:creationId xmlns:a16="http://schemas.microsoft.com/office/drawing/2014/main" id="{39C27714-BFE4-9B5D-B7F0-C5EA0C007562}"/>
                </a:ext>
              </a:extLst>
            </p:cNvPr>
            <p:cNvSpPr>
              <a:spLocks/>
            </p:cNvSpPr>
            <p:nvPr/>
          </p:nvSpPr>
          <p:spPr bwMode="auto">
            <a:xfrm>
              <a:off x="1330450" y="2805113"/>
              <a:ext cx="1800072" cy="746125"/>
            </a:xfrm>
            <a:custGeom>
              <a:avLst/>
              <a:gdLst>
                <a:gd name="T0" fmla="*/ 0 w 1218564"/>
                <a:gd name="T1" fmla="*/ 2106434 h 655319"/>
                <a:gd name="T2" fmla="*/ 50466365 w 1218564"/>
                <a:gd name="T3" fmla="*/ 2106434 h 655319"/>
                <a:gd name="T4" fmla="*/ 50466365 w 1218564"/>
                <a:gd name="T5" fmla="*/ 0 h 655319"/>
                <a:gd name="T6" fmla="*/ 0 w 1218564"/>
                <a:gd name="T7" fmla="*/ 0 h 655319"/>
                <a:gd name="T8" fmla="*/ 0 w 1218564"/>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rgbClr val="19C3BE"/>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400">
                <a:latin typeface="+mj-lt"/>
              </a:endParaRPr>
            </a:p>
          </p:txBody>
        </p:sp>
        <p:sp>
          <p:nvSpPr>
            <p:cNvPr id="5" name="object 5">
              <a:extLst>
                <a:ext uri="{FF2B5EF4-FFF2-40B4-BE49-F238E27FC236}">
                  <a16:creationId xmlns:a16="http://schemas.microsoft.com/office/drawing/2014/main" id="{45B0B15D-3FEE-BE00-58FF-96268FFFC28F}"/>
                </a:ext>
              </a:extLst>
            </p:cNvPr>
            <p:cNvSpPr>
              <a:spLocks/>
            </p:cNvSpPr>
            <p:nvPr/>
          </p:nvSpPr>
          <p:spPr bwMode="auto">
            <a:xfrm>
              <a:off x="1114425" y="2805113"/>
              <a:ext cx="216024" cy="746125"/>
            </a:xfrm>
            <a:custGeom>
              <a:avLst/>
              <a:gdLst>
                <a:gd name="T0" fmla="*/ 66307 w 400050"/>
                <a:gd name="T1" fmla="*/ 2106434 h 655319"/>
                <a:gd name="T2" fmla="*/ 0 w 400050"/>
                <a:gd name="T3" fmla="*/ 2106434 h 655319"/>
                <a:gd name="T4" fmla="*/ 0 w 400050"/>
                <a:gd name="T5" fmla="*/ 0 h 655319"/>
                <a:gd name="T6" fmla="*/ 66307 w 400050"/>
                <a:gd name="T7" fmla="*/ 0 h 655319"/>
                <a:gd name="T8" fmla="*/ 66307 w 400050"/>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0" h="655319">
                  <a:moveTo>
                    <a:pt x="399986" y="655116"/>
                  </a:moveTo>
                  <a:lnTo>
                    <a:pt x="0" y="655116"/>
                  </a:lnTo>
                  <a:lnTo>
                    <a:pt x="0" y="0"/>
                  </a:lnTo>
                  <a:lnTo>
                    <a:pt x="399986" y="0"/>
                  </a:lnTo>
                  <a:lnTo>
                    <a:pt x="399986" y="655116"/>
                  </a:lnTo>
                  <a:close/>
                </a:path>
              </a:pathLst>
            </a:custGeom>
            <a:solidFill>
              <a:srgbClr val="218A88"/>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400">
                <a:latin typeface="+mj-lt"/>
              </a:endParaRPr>
            </a:p>
          </p:txBody>
        </p:sp>
      </p:grpSp>
      <p:sp>
        <p:nvSpPr>
          <p:cNvPr id="6" name="33 Rectángulo redondeado">
            <a:extLst>
              <a:ext uri="{FF2B5EF4-FFF2-40B4-BE49-F238E27FC236}">
                <a16:creationId xmlns:a16="http://schemas.microsoft.com/office/drawing/2014/main" id="{DAA8C007-91C0-1D36-BC3F-D0340154A4E1}"/>
              </a:ext>
            </a:extLst>
          </p:cNvPr>
          <p:cNvSpPr/>
          <p:nvPr/>
        </p:nvSpPr>
        <p:spPr>
          <a:xfrm>
            <a:off x="1216669" y="1051776"/>
            <a:ext cx="1979998" cy="359997"/>
          </a:xfrm>
          <a:prstGeom prst="roundRect">
            <a:avLst/>
          </a:prstGeom>
          <a:noFill/>
          <a:ln>
            <a:noFill/>
          </a:ln>
          <a:effectLst/>
        </p:spPr>
        <p:style>
          <a:lnRef idx="0">
            <a:schemeClr val="accent1"/>
          </a:lnRef>
          <a:fillRef idx="3">
            <a:schemeClr val="accent1"/>
          </a:fillRef>
          <a:effectRef idx="3">
            <a:schemeClr val="accent1"/>
          </a:effectRef>
          <a:fontRef idx="minor">
            <a:schemeClr val="lt1"/>
          </a:fontRef>
        </p:style>
        <p:txBody>
          <a:bodyPr lIns="91438" tIns="45719" rIns="91438" bIns="45719"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s-ES" altLang="es-CO" sz="1100">
                <a:solidFill>
                  <a:srgbClr val="FFFFFF"/>
                </a:solidFill>
                <a:latin typeface="+mj-lt"/>
              </a:rPr>
              <a:t>Turismo receptor</a:t>
            </a:r>
          </a:p>
        </p:txBody>
      </p:sp>
      <p:grpSp>
        <p:nvGrpSpPr>
          <p:cNvPr id="7" name="Agrupar 6">
            <a:extLst>
              <a:ext uri="{FF2B5EF4-FFF2-40B4-BE49-F238E27FC236}">
                <a16:creationId xmlns:a16="http://schemas.microsoft.com/office/drawing/2014/main" id="{AB8B5D4C-81CF-17B4-AC0B-F3B059536B23}"/>
              </a:ext>
            </a:extLst>
          </p:cNvPr>
          <p:cNvGrpSpPr>
            <a:grpSpLocks/>
          </p:cNvGrpSpPr>
          <p:nvPr/>
        </p:nvGrpSpPr>
        <p:grpSpPr bwMode="auto">
          <a:xfrm>
            <a:off x="3681632" y="1035296"/>
            <a:ext cx="2015362" cy="359997"/>
            <a:chOff x="1114425" y="2805113"/>
            <a:chExt cx="2016097" cy="746125"/>
          </a:xfrm>
        </p:grpSpPr>
        <p:sp>
          <p:nvSpPr>
            <p:cNvPr id="8" name="object 3">
              <a:extLst>
                <a:ext uri="{FF2B5EF4-FFF2-40B4-BE49-F238E27FC236}">
                  <a16:creationId xmlns:a16="http://schemas.microsoft.com/office/drawing/2014/main" id="{2AAC4B16-13CD-A7CE-86DC-50011C413BB9}"/>
                </a:ext>
              </a:extLst>
            </p:cNvPr>
            <p:cNvSpPr>
              <a:spLocks/>
            </p:cNvSpPr>
            <p:nvPr/>
          </p:nvSpPr>
          <p:spPr bwMode="auto">
            <a:xfrm>
              <a:off x="1330450" y="2805113"/>
              <a:ext cx="1800072" cy="746125"/>
            </a:xfrm>
            <a:custGeom>
              <a:avLst/>
              <a:gdLst>
                <a:gd name="T0" fmla="*/ 0 w 1218564"/>
                <a:gd name="T1" fmla="*/ 2106434 h 655319"/>
                <a:gd name="T2" fmla="*/ 50466365 w 1218564"/>
                <a:gd name="T3" fmla="*/ 2106434 h 655319"/>
                <a:gd name="T4" fmla="*/ 50466365 w 1218564"/>
                <a:gd name="T5" fmla="*/ 0 h 655319"/>
                <a:gd name="T6" fmla="*/ 0 w 1218564"/>
                <a:gd name="T7" fmla="*/ 0 h 655319"/>
                <a:gd name="T8" fmla="*/ 0 w 1218564"/>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rgbClr val="19C3BE"/>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400">
                <a:latin typeface="+mj-lt"/>
              </a:endParaRPr>
            </a:p>
          </p:txBody>
        </p:sp>
        <p:sp>
          <p:nvSpPr>
            <p:cNvPr id="9" name="object 5">
              <a:extLst>
                <a:ext uri="{FF2B5EF4-FFF2-40B4-BE49-F238E27FC236}">
                  <a16:creationId xmlns:a16="http://schemas.microsoft.com/office/drawing/2014/main" id="{2AFB6E01-0C82-60AC-8A75-13D984558D28}"/>
                </a:ext>
              </a:extLst>
            </p:cNvPr>
            <p:cNvSpPr>
              <a:spLocks/>
            </p:cNvSpPr>
            <p:nvPr/>
          </p:nvSpPr>
          <p:spPr bwMode="auto">
            <a:xfrm>
              <a:off x="1114425" y="2805113"/>
              <a:ext cx="216024" cy="746125"/>
            </a:xfrm>
            <a:custGeom>
              <a:avLst/>
              <a:gdLst>
                <a:gd name="T0" fmla="*/ 66307 w 400050"/>
                <a:gd name="T1" fmla="*/ 2106434 h 655319"/>
                <a:gd name="T2" fmla="*/ 0 w 400050"/>
                <a:gd name="T3" fmla="*/ 2106434 h 655319"/>
                <a:gd name="T4" fmla="*/ 0 w 400050"/>
                <a:gd name="T5" fmla="*/ 0 h 655319"/>
                <a:gd name="T6" fmla="*/ 66307 w 400050"/>
                <a:gd name="T7" fmla="*/ 0 h 655319"/>
                <a:gd name="T8" fmla="*/ 66307 w 400050"/>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0" h="655319">
                  <a:moveTo>
                    <a:pt x="399986" y="655116"/>
                  </a:moveTo>
                  <a:lnTo>
                    <a:pt x="0" y="655116"/>
                  </a:lnTo>
                  <a:lnTo>
                    <a:pt x="0" y="0"/>
                  </a:lnTo>
                  <a:lnTo>
                    <a:pt x="399986" y="0"/>
                  </a:lnTo>
                  <a:lnTo>
                    <a:pt x="399986" y="655116"/>
                  </a:lnTo>
                  <a:close/>
                </a:path>
              </a:pathLst>
            </a:custGeom>
            <a:solidFill>
              <a:srgbClr val="218A88"/>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400">
                <a:latin typeface="+mj-lt"/>
              </a:endParaRPr>
            </a:p>
          </p:txBody>
        </p:sp>
      </p:grpSp>
      <p:sp>
        <p:nvSpPr>
          <p:cNvPr id="10" name="33 Rectángulo redondeado">
            <a:extLst>
              <a:ext uri="{FF2B5EF4-FFF2-40B4-BE49-F238E27FC236}">
                <a16:creationId xmlns:a16="http://schemas.microsoft.com/office/drawing/2014/main" id="{E44EAEBF-C9E1-CDCF-BF87-BE73F3059497}"/>
              </a:ext>
            </a:extLst>
          </p:cNvPr>
          <p:cNvSpPr/>
          <p:nvPr/>
        </p:nvSpPr>
        <p:spPr>
          <a:xfrm>
            <a:off x="3667972" y="1008457"/>
            <a:ext cx="1979998" cy="359997"/>
          </a:xfrm>
          <a:prstGeom prst="roundRect">
            <a:avLst/>
          </a:prstGeom>
          <a:noFill/>
          <a:ln>
            <a:noFill/>
          </a:ln>
          <a:effectLst/>
        </p:spPr>
        <p:style>
          <a:lnRef idx="0">
            <a:schemeClr val="accent1"/>
          </a:lnRef>
          <a:fillRef idx="3">
            <a:schemeClr val="accent1"/>
          </a:fillRef>
          <a:effectRef idx="3">
            <a:schemeClr val="accent1"/>
          </a:effectRef>
          <a:fontRef idx="minor">
            <a:schemeClr val="lt1"/>
          </a:fontRef>
        </p:style>
        <p:txBody>
          <a:bodyPr lIns="91438" tIns="45719" rIns="91438" bIns="45719"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s-ES" altLang="es-CO" sz="1100">
                <a:solidFill>
                  <a:srgbClr val="FFFFFF"/>
                </a:solidFill>
                <a:latin typeface="+mj-lt"/>
              </a:rPr>
              <a:t>Turismo interno</a:t>
            </a:r>
          </a:p>
        </p:txBody>
      </p:sp>
      <p:grpSp>
        <p:nvGrpSpPr>
          <p:cNvPr id="11" name="Agrupar 6">
            <a:extLst>
              <a:ext uri="{FF2B5EF4-FFF2-40B4-BE49-F238E27FC236}">
                <a16:creationId xmlns:a16="http://schemas.microsoft.com/office/drawing/2014/main" id="{43FB8C3C-2B63-A5AB-CD8F-DB06ECBD7138}"/>
              </a:ext>
            </a:extLst>
          </p:cNvPr>
          <p:cNvGrpSpPr>
            <a:grpSpLocks/>
          </p:cNvGrpSpPr>
          <p:nvPr/>
        </p:nvGrpSpPr>
        <p:grpSpPr bwMode="auto">
          <a:xfrm>
            <a:off x="6829182" y="1065514"/>
            <a:ext cx="2015362" cy="359997"/>
            <a:chOff x="1114425" y="2805113"/>
            <a:chExt cx="2016097" cy="746125"/>
          </a:xfrm>
        </p:grpSpPr>
        <p:sp>
          <p:nvSpPr>
            <p:cNvPr id="12" name="object 3">
              <a:extLst>
                <a:ext uri="{FF2B5EF4-FFF2-40B4-BE49-F238E27FC236}">
                  <a16:creationId xmlns:a16="http://schemas.microsoft.com/office/drawing/2014/main" id="{01A28EA4-20B6-5048-734C-5B720FE1EFE7}"/>
                </a:ext>
              </a:extLst>
            </p:cNvPr>
            <p:cNvSpPr>
              <a:spLocks/>
            </p:cNvSpPr>
            <p:nvPr/>
          </p:nvSpPr>
          <p:spPr bwMode="auto">
            <a:xfrm>
              <a:off x="1330450" y="2805113"/>
              <a:ext cx="1800072" cy="746125"/>
            </a:xfrm>
            <a:custGeom>
              <a:avLst/>
              <a:gdLst>
                <a:gd name="T0" fmla="*/ 0 w 1218564"/>
                <a:gd name="T1" fmla="*/ 2106434 h 655319"/>
                <a:gd name="T2" fmla="*/ 50466365 w 1218564"/>
                <a:gd name="T3" fmla="*/ 2106434 h 655319"/>
                <a:gd name="T4" fmla="*/ 50466365 w 1218564"/>
                <a:gd name="T5" fmla="*/ 0 h 655319"/>
                <a:gd name="T6" fmla="*/ 0 w 1218564"/>
                <a:gd name="T7" fmla="*/ 0 h 655319"/>
                <a:gd name="T8" fmla="*/ 0 w 1218564"/>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rgbClr val="19C3BE"/>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400">
                <a:latin typeface="+mj-lt"/>
              </a:endParaRPr>
            </a:p>
          </p:txBody>
        </p:sp>
        <p:sp>
          <p:nvSpPr>
            <p:cNvPr id="13" name="object 5">
              <a:extLst>
                <a:ext uri="{FF2B5EF4-FFF2-40B4-BE49-F238E27FC236}">
                  <a16:creationId xmlns:a16="http://schemas.microsoft.com/office/drawing/2014/main" id="{DF2ED96C-E5B6-0D9A-5979-689E8E4B2C30}"/>
                </a:ext>
              </a:extLst>
            </p:cNvPr>
            <p:cNvSpPr>
              <a:spLocks/>
            </p:cNvSpPr>
            <p:nvPr/>
          </p:nvSpPr>
          <p:spPr bwMode="auto">
            <a:xfrm>
              <a:off x="1114425" y="2805113"/>
              <a:ext cx="216024" cy="746125"/>
            </a:xfrm>
            <a:custGeom>
              <a:avLst/>
              <a:gdLst>
                <a:gd name="T0" fmla="*/ 66307 w 400050"/>
                <a:gd name="T1" fmla="*/ 2106434 h 655319"/>
                <a:gd name="T2" fmla="*/ 0 w 400050"/>
                <a:gd name="T3" fmla="*/ 2106434 h 655319"/>
                <a:gd name="T4" fmla="*/ 0 w 400050"/>
                <a:gd name="T5" fmla="*/ 0 h 655319"/>
                <a:gd name="T6" fmla="*/ 66307 w 400050"/>
                <a:gd name="T7" fmla="*/ 0 h 655319"/>
                <a:gd name="T8" fmla="*/ 66307 w 400050"/>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0" h="655319">
                  <a:moveTo>
                    <a:pt x="399986" y="655116"/>
                  </a:moveTo>
                  <a:lnTo>
                    <a:pt x="0" y="655116"/>
                  </a:lnTo>
                  <a:lnTo>
                    <a:pt x="0" y="0"/>
                  </a:lnTo>
                  <a:lnTo>
                    <a:pt x="399986" y="0"/>
                  </a:lnTo>
                  <a:lnTo>
                    <a:pt x="399986" y="655116"/>
                  </a:lnTo>
                  <a:close/>
                </a:path>
              </a:pathLst>
            </a:custGeom>
            <a:solidFill>
              <a:srgbClr val="218A88"/>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400">
                <a:latin typeface="+mj-lt"/>
              </a:endParaRPr>
            </a:p>
          </p:txBody>
        </p:sp>
      </p:grpSp>
      <p:sp>
        <p:nvSpPr>
          <p:cNvPr id="14" name="33 Rectángulo redondeado">
            <a:extLst>
              <a:ext uri="{FF2B5EF4-FFF2-40B4-BE49-F238E27FC236}">
                <a16:creationId xmlns:a16="http://schemas.microsoft.com/office/drawing/2014/main" id="{2221403C-7BEE-438F-FC8B-4D598B7CD5B2}"/>
              </a:ext>
            </a:extLst>
          </p:cNvPr>
          <p:cNvSpPr/>
          <p:nvPr/>
        </p:nvSpPr>
        <p:spPr>
          <a:xfrm>
            <a:off x="6896802" y="1038675"/>
            <a:ext cx="1979998" cy="359997"/>
          </a:xfrm>
          <a:prstGeom prst="roundRect">
            <a:avLst/>
          </a:prstGeom>
          <a:noFill/>
          <a:ln>
            <a:noFill/>
          </a:ln>
          <a:effectLst/>
        </p:spPr>
        <p:style>
          <a:lnRef idx="0">
            <a:schemeClr val="accent1"/>
          </a:lnRef>
          <a:fillRef idx="3">
            <a:schemeClr val="accent1"/>
          </a:fillRef>
          <a:effectRef idx="3">
            <a:schemeClr val="accent1"/>
          </a:effectRef>
          <a:fontRef idx="minor">
            <a:schemeClr val="lt1"/>
          </a:fontRef>
        </p:style>
        <p:txBody>
          <a:bodyPr lIns="91438" tIns="45719" rIns="91438" bIns="45719"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s-ES" altLang="es-CO" sz="1100">
                <a:solidFill>
                  <a:srgbClr val="FFFFFF"/>
                </a:solidFill>
                <a:latin typeface="+mj-lt"/>
              </a:rPr>
              <a:t>Turismo emisor</a:t>
            </a:r>
          </a:p>
        </p:txBody>
      </p:sp>
      <p:cxnSp>
        <p:nvCxnSpPr>
          <p:cNvPr id="15" name="34 Conector angular">
            <a:extLst>
              <a:ext uri="{FF2B5EF4-FFF2-40B4-BE49-F238E27FC236}">
                <a16:creationId xmlns:a16="http://schemas.microsoft.com/office/drawing/2014/main" id="{F9AD54D0-697E-C4E2-61F5-1117A6EB6F75}"/>
              </a:ext>
            </a:extLst>
          </p:cNvPr>
          <p:cNvCxnSpPr>
            <a:cxnSpLocks noChangeShapeType="1"/>
            <a:stCxn id="2" idx="1"/>
            <a:endCxn id="6" idx="0"/>
          </p:cNvCxnSpPr>
          <p:nvPr/>
        </p:nvCxnSpPr>
        <p:spPr bwMode="auto">
          <a:xfrm rot="10800000" flipV="1">
            <a:off x="2206668" y="672610"/>
            <a:ext cx="927420" cy="379166"/>
          </a:xfrm>
          <a:prstGeom prst="bentConnector2">
            <a:avLst/>
          </a:prstGeom>
          <a:noFill/>
          <a:ln w="6350">
            <a:solidFill>
              <a:srgbClr val="00C3BD"/>
            </a:solidFill>
            <a:miter lim="800000"/>
            <a:headEnd/>
            <a:tailEnd type="arrow" w="sm" len="sm"/>
          </a:ln>
          <a:extLst>
            <a:ext uri="{909E8E84-426E-40dd-AFC4-6F175D3DCCD1}">
              <a14:hiddenFill xmlns="" xmlns:a14="http://schemas.microsoft.com/office/drawing/2010/main">
                <a:noFill/>
              </a14:hiddenFill>
            </a:ext>
          </a:extLst>
        </p:spPr>
      </p:cxnSp>
      <p:cxnSp>
        <p:nvCxnSpPr>
          <p:cNvPr id="16" name="34 Conector angular">
            <a:extLst>
              <a:ext uri="{FF2B5EF4-FFF2-40B4-BE49-F238E27FC236}">
                <a16:creationId xmlns:a16="http://schemas.microsoft.com/office/drawing/2014/main" id="{695F1B7C-4EA9-14E8-C9EB-26BEAF583913}"/>
              </a:ext>
            </a:extLst>
          </p:cNvPr>
          <p:cNvCxnSpPr>
            <a:cxnSpLocks noChangeShapeType="1"/>
            <a:endCxn id="14" idx="0"/>
          </p:cNvCxnSpPr>
          <p:nvPr/>
        </p:nvCxnSpPr>
        <p:spPr bwMode="auto">
          <a:xfrm>
            <a:off x="5841709" y="674746"/>
            <a:ext cx="2045092" cy="363929"/>
          </a:xfrm>
          <a:prstGeom prst="bentConnector2">
            <a:avLst/>
          </a:prstGeom>
          <a:noFill/>
          <a:ln w="6350">
            <a:solidFill>
              <a:srgbClr val="00C3BD"/>
            </a:solidFill>
            <a:miter lim="800000"/>
            <a:headEnd/>
            <a:tailEnd type="arrow" w="sm" len="sm"/>
          </a:ln>
          <a:extLst>
            <a:ext uri="{909E8E84-426E-40dd-AFC4-6F175D3DCCD1}">
              <a14:hiddenFill xmlns="" xmlns:a14="http://schemas.microsoft.com/office/drawing/2010/main">
                <a:noFill/>
              </a14:hiddenFill>
            </a:ext>
          </a:extLst>
        </p:spPr>
      </p:cxnSp>
      <p:cxnSp>
        <p:nvCxnSpPr>
          <p:cNvPr id="17" name="37 Conector recto de flecha">
            <a:extLst>
              <a:ext uri="{FF2B5EF4-FFF2-40B4-BE49-F238E27FC236}">
                <a16:creationId xmlns:a16="http://schemas.microsoft.com/office/drawing/2014/main" id="{94E247BD-19DF-1997-D978-3959A2DF2EFC}"/>
              </a:ext>
            </a:extLst>
          </p:cNvPr>
          <p:cNvCxnSpPr>
            <a:cxnSpLocks noChangeShapeType="1"/>
          </p:cNvCxnSpPr>
          <p:nvPr/>
        </p:nvCxnSpPr>
        <p:spPr bwMode="auto">
          <a:xfrm>
            <a:off x="4562044" y="685667"/>
            <a:ext cx="0" cy="353008"/>
          </a:xfrm>
          <a:prstGeom prst="straightConnector1">
            <a:avLst/>
          </a:prstGeom>
          <a:noFill/>
          <a:ln w="6350">
            <a:solidFill>
              <a:srgbClr val="00C3BD"/>
            </a:solidFill>
            <a:round/>
            <a:headEnd/>
            <a:tailEnd type="arrow" w="sm" len="sm"/>
          </a:ln>
          <a:extLst>
            <a:ext uri="{909E8E84-426E-40dd-AFC4-6F175D3DCCD1}">
              <a14:hiddenFill xmlns="" xmlns:a14="http://schemas.microsoft.com/office/drawing/2010/main">
                <a:noFill/>
              </a14:hiddenFill>
            </a:ext>
          </a:extLst>
        </p:spPr>
      </p:cxnSp>
      <p:sp>
        <p:nvSpPr>
          <p:cNvPr id="18" name="object 3">
            <a:extLst>
              <a:ext uri="{FF2B5EF4-FFF2-40B4-BE49-F238E27FC236}">
                <a16:creationId xmlns:a16="http://schemas.microsoft.com/office/drawing/2014/main" id="{CBF4CD3A-C4F8-18AB-620A-24B10B04F9F9}"/>
              </a:ext>
            </a:extLst>
          </p:cNvPr>
          <p:cNvSpPr>
            <a:spLocks/>
          </p:cNvSpPr>
          <p:nvPr/>
        </p:nvSpPr>
        <p:spPr bwMode="auto">
          <a:xfrm>
            <a:off x="482834" y="1764445"/>
            <a:ext cx="1260248" cy="359997"/>
          </a:xfrm>
          <a:custGeom>
            <a:avLst/>
            <a:gdLst>
              <a:gd name="T0" fmla="*/ 0 w 1218564"/>
              <a:gd name="T1" fmla="*/ 849251 h 655319"/>
              <a:gd name="T2" fmla="*/ 1949926 w 1218564"/>
              <a:gd name="T3" fmla="*/ 849251 h 655319"/>
              <a:gd name="T4" fmla="*/ 1949926 w 1218564"/>
              <a:gd name="T5" fmla="*/ 0 h 655319"/>
              <a:gd name="T6" fmla="*/ 0 w 1218564"/>
              <a:gd name="T7" fmla="*/ 0 h 655319"/>
              <a:gd name="T8" fmla="*/ 0 w 1218564"/>
              <a:gd name="T9" fmla="*/ 849251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chemeClr val="bg1">
              <a:lumMod val="85000"/>
            </a:schemeClr>
          </a:solidFill>
          <a:ln>
            <a:noFill/>
          </a:ln>
        </p:spPr>
        <p:txBody>
          <a:bodyPr lIns="0" tIns="0" rIns="0" bIns="0"/>
          <a:lstStyle/>
          <a:p>
            <a:pPr>
              <a:defRPr/>
            </a:pPr>
            <a:endParaRPr lang="es-ES" sz="1050">
              <a:latin typeface="+mj-lt"/>
              <a:ea typeface="MS PGothic" charset="0"/>
              <a:cs typeface="MS PGothic" charset="0"/>
            </a:endParaRPr>
          </a:p>
        </p:txBody>
      </p:sp>
      <p:sp>
        <p:nvSpPr>
          <p:cNvPr id="19" name="26 Rectángulo redondeado">
            <a:extLst>
              <a:ext uri="{FF2B5EF4-FFF2-40B4-BE49-F238E27FC236}">
                <a16:creationId xmlns:a16="http://schemas.microsoft.com/office/drawing/2014/main" id="{8587D5EC-BCE7-00E0-F38C-A20314B86EC3}"/>
              </a:ext>
            </a:extLst>
          </p:cNvPr>
          <p:cNvSpPr>
            <a:spLocks noChangeArrowheads="1"/>
          </p:cNvSpPr>
          <p:nvPr/>
        </p:nvSpPr>
        <p:spPr bwMode="auto">
          <a:xfrm>
            <a:off x="482834" y="1764445"/>
            <a:ext cx="1260248" cy="359997"/>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1000" dirty="0">
                <a:solidFill>
                  <a:srgbClr val="00C3BD"/>
                </a:solidFill>
                <a:latin typeface="+mj-lt"/>
                <a:cs typeface="Arial" panose="020B0604020202020204" pitchFamily="34" charset="0"/>
              </a:rPr>
              <a:t>Flujos del turismo receptor</a:t>
            </a:r>
          </a:p>
        </p:txBody>
      </p:sp>
      <p:sp>
        <p:nvSpPr>
          <p:cNvPr id="20" name="object 3">
            <a:extLst>
              <a:ext uri="{FF2B5EF4-FFF2-40B4-BE49-F238E27FC236}">
                <a16:creationId xmlns:a16="http://schemas.microsoft.com/office/drawing/2014/main" id="{FCD7A043-85EE-0CF3-ED12-B6E4A42453F8}"/>
              </a:ext>
            </a:extLst>
          </p:cNvPr>
          <p:cNvSpPr>
            <a:spLocks/>
          </p:cNvSpPr>
          <p:nvPr/>
        </p:nvSpPr>
        <p:spPr bwMode="auto">
          <a:xfrm>
            <a:off x="1895482" y="1764445"/>
            <a:ext cx="1260248" cy="359997"/>
          </a:xfrm>
          <a:custGeom>
            <a:avLst/>
            <a:gdLst>
              <a:gd name="T0" fmla="*/ 0 w 1218564"/>
              <a:gd name="T1" fmla="*/ 849251 h 655319"/>
              <a:gd name="T2" fmla="*/ 1949926 w 1218564"/>
              <a:gd name="T3" fmla="*/ 849251 h 655319"/>
              <a:gd name="T4" fmla="*/ 1949926 w 1218564"/>
              <a:gd name="T5" fmla="*/ 0 h 655319"/>
              <a:gd name="T6" fmla="*/ 0 w 1218564"/>
              <a:gd name="T7" fmla="*/ 0 h 655319"/>
              <a:gd name="T8" fmla="*/ 0 w 1218564"/>
              <a:gd name="T9" fmla="*/ 849251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chemeClr val="bg1">
              <a:lumMod val="85000"/>
            </a:schemeClr>
          </a:solidFill>
          <a:ln>
            <a:noFill/>
          </a:ln>
        </p:spPr>
        <p:txBody>
          <a:bodyPr lIns="0" tIns="0" rIns="0" bIns="0"/>
          <a:lstStyle/>
          <a:p>
            <a:pPr>
              <a:defRPr/>
            </a:pPr>
            <a:endParaRPr lang="es-ES" sz="1000">
              <a:latin typeface="+mj-lt"/>
              <a:ea typeface="MS PGothic" charset="0"/>
              <a:cs typeface="MS PGothic" charset="0"/>
            </a:endParaRPr>
          </a:p>
        </p:txBody>
      </p:sp>
      <p:sp>
        <p:nvSpPr>
          <p:cNvPr id="21" name="26 Rectángulo redondeado">
            <a:extLst>
              <a:ext uri="{FF2B5EF4-FFF2-40B4-BE49-F238E27FC236}">
                <a16:creationId xmlns:a16="http://schemas.microsoft.com/office/drawing/2014/main" id="{8159963C-AB27-A910-29F6-80FFD0BC4E38}"/>
              </a:ext>
            </a:extLst>
          </p:cNvPr>
          <p:cNvSpPr>
            <a:spLocks noChangeArrowheads="1"/>
          </p:cNvSpPr>
          <p:nvPr/>
        </p:nvSpPr>
        <p:spPr bwMode="auto">
          <a:xfrm>
            <a:off x="1895482" y="1764445"/>
            <a:ext cx="1260248" cy="359997"/>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1000">
                <a:solidFill>
                  <a:srgbClr val="00C3BD"/>
                </a:solidFill>
                <a:latin typeface="+mj-lt"/>
                <a:cs typeface="Arial" panose="020B0604020202020204" pitchFamily="34" charset="0"/>
              </a:rPr>
              <a:t>Gasto turístico según bs y ss</a:t>
            </a:r>
          </a:p>
        </p:txBody>
      </p:sp>
      <p:cxnSp>
        <p:nvCxnSpPr>
          <p:cNvPr id="22" name="34 Conector angular">
            <a:extLst>
              <a:ext uri="{FF2B5EF4-FFF2-40B4-BE49-F238E27FC236}">
                <a16:creationId xmlns:a16="http://schemas.microsoft.com/office/drawing/2014/main" id="{B1961FC4-0D38-7BD6-1045-0DA83B79E57D}"/>
              </a:ext>
            </a:extLst>
          </p:cNvPr>
          <p:cNvCxnSpPr>
            <a:cxnSpLocks noChangeShapeType="1"/>
            <a:stCxn id="6" idx="2"/>
            <a:endCxn id="19" idx="0"/>
          </p:cNvCxnSpPr>
          <p:nvPr/>
        </p:nvCxnSpPr>
        <p:spPr bwMode="auto">
          <a:xfrm rot="5400000">
            <a:off x="1483477" y="1041254"/>
            <a:ext cx="352672" cy="1093710"/>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cxnSp>
        <p:nvCxnSpPr>
          <p:cNvPr id="23" name="34 Conector angular">
            <a:extLst>
              <a:ext uri="{FF2B5EF4-FFF2-40B4-BE49-F238E27FC236}">
                <a16:creationId xmlns:a16="http://schemas.microsoft.com/office/drawing/2014/main" id="{040A332B-55F1-3CAD-EF20-36760B4D5B91}"/>
              </a:ext>
            </a:extLst>
          </p:cNvPr>
          <p:cNvCxnSpPr>
            <a:cxnSpLocks noChangeShapeType="1"/>
            <a:stCxn id="6" idx="2"/>
            <a:endCxn id="21" idx="0"/>
          </p:cNvCxnSpPr>
          <p:nvPr/>
        </p:nvCxnSpPr>
        <p:spPr bwMode="auto">
          <a:xfrm rot="16200000" flipH="1">
            <a:off x="2189801" y="1428640"/>
            <a:ext cx="352672" cy="318938"/>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sp>
        <p:nvSpPr>
          <p:cNvPr id="24" name="object 3">
            <a:extLst>
              <a:ext uri="{FF2B5EF4-FFF2-40B4-BE49-F238E27FC236}">
                <a16:creationId xmlns:a16="http://schemas.microsoft.com/office/drawing/2014/main" id="{82B29FEF-5541-B34A-A50E-4277523205FD}"/>
              </a:ext>
            </a:extLst>
          </p:cNvPr>
          <p:cNvSpPr>
            <a:spLocks/>
          </p:cNvSpPr>
          <p:nvPr/>
        </p:nvSpPr>
        <p:spPr bwMode="auto">
          <a:xfrm>
            <a:off x="3269160" y="1757321"/>
            <a:ext cx="1440247" cy="539996"/>
          </a:xfrm>
          <a:custGeom>
            <a:avLst/>
            <a:gdLst>
              <a:gd name="T0" fmla="*/ 0 w 1218564"/>
              <a:gd name="T1" fmla="*/ 849251 h 655319"/>
              <a:gd name="T2" fmla="*/ 1949926 w 1218564"/>
              <a:gd name="T3" fmla="*/ 849251 h 655319"/>
              <a:gd name="T4" fmla="*/ 1949926 w 1218564"/>
              <a:gd name="T5" fmla="*/ 0 h 655319"/>
              <a:gd name="T6" fmla="*/ 0 w 1218564"/>
              <a:gd name="T7" fmla="*/ 0 h 655319"/>
              <a:gd name="T8" fmla="*/ 0 w 1218564"/>
              <a:gd name="T9" fmla="*/ 849251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chemeClr val="bg1">
              <a:lumMod val="85000"/>
            </a:schemeClr>
          </a:solidFill>
          <a:ln>
            <a:noFill/>
          </a:ln>
        </p:spPr>
        <p:txBody>
          <a:bodyPr lIns="0" tIns="0" rIns="0" bIns="0"/>
          <a:lstStyle/>
          <a:p>
            <a:pPr>
              <a:defRPr/>
            </a:pPr>
            <a:endParaRPr lang="es-ES" sz="1000">
              <a:latin typeface="+mj-lt"/>
              <a:ea typeface="MS PGothic" charset="0"/>
              <a:cs typeface="MS PGothic" charset="0"/>
            </a:endParaRPr>
          </a:p>
        </p:txBody>
      </p:sp>
      <p:sp>
        <p:nvSpPr>
          <p:cNvPr id="25" name="26 Rectángulo redondeado">
            <a:extLst>
              <a:ext uri="{FF2B5EF4-FFF2-40B4-BE49-F238E27FC236}">
                <a16:creationId xmlns:a16="http://schemas.microsoft.com/office/drawing/2014/main" id="{0AA0E61B-B8E4-3E0B-0C31-4DA999C22296}"/>
              </a:ext>
            </a:extLst>
          </p:cNvPr>
          <p:cNvSpPr>
            <a:spLocks noChangeArrowheads="1"/>
          </p:cNvSpPr>
          <p:nvPr/>
        </p:nvSpPr>
        <p:spPr bwMode="auto">
          <a:xfrm>
            <a:off x="3269160" y="1755573"/>
            <a:ext cx="1440247" cy="539996"/>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1000">
                <a:solidFill>
                  <a:srgbClr val="00C3BD"/>
                </a:solidFill>
                <a:latin typeface="+mj-lt"/>
                <a:cs typeface="Arial" panose="020B0604020202020204" pitchFamily="34" charset="0"/>
              </a:rPr>
              <a:t>Flujos del turismo y excursionismo interno</a:t>
            </a:r>
          </a:p>
        </p:txBody>
      </p:sp>
      <p:sp>
        <p:nvSpPr>
          <p:cNvPr id="26" name="object 3">
            <a:extLst>
              <a:ext uri="{FF2B5EF4-FFF2-40B4-BE49-F238E27FC236}">
                <a16:creationId xmlns:a16="http://schemas.microsoft.com/office/drawing/2014/main" id="{5D30047A-B76B-77DC-F9BD-320BD61E01E1}"/>
              </a:ext>
            </a:extLst>
          </p:cNvPr>
          <p:cNvSpPr>
            <a:spLocks/>
          </p:cNvSpPr>
          <p:nvPr/>
        </p:nvSpPr>
        <p:spPr bwMode="auto">
          <a:xfrm>
            <a:off x="4864824" y="1750456"/>
            <a:ext cx="1440247" cy="539996"/>
          </a:xfrm>
          <a:custGeom>
            <a:avLst/>
            <a:gdLst>
              <a:gd name="T0" fmla="*/ 0 w 1218564"/>
              <a:gd name="T1" fmla="*/ 849251 h 655319"/>
              <a:gd name="T2" fmla="*/ 1949926 w 1218564"/>
              <a:gd name="T3" fmla="*/ 849251 h 655319"/>
              <a:gd name="T4" fmla="*/ 1949926 w 1218564"/>
              <a:gd name="T5" fmla="*/ 0 h 655319"/>
              <a:gd name="T6" fmla="*/ 0 w 1218564"/>
              <a:gd name="T7" fmla="*/ 0 h 655319"/>
              <a:gd name="T8" fmla="*/ 0 w 1218564"/>
              <a:gd name="T9" fmla="*/ 849251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chemeClr val="bg1">
              <a:lumMod val="85000"/>
            </a:schemeClr>
          </a:solidFill>
          <a:ln>
            <a:noFill/>
          </a:ln>
        </p:spPr>
        <p:txBody>
          <a:bodyPr lIns="0" tIns="0" rIns="0" bIns="0"/>
          <a:lstStyle/>
          <a:p>
            <a:pPr>
              <a:defRPr/>
            </a:pPr>
            <a:endParaRPr lang="es-ES" sz="1000">
              <a:latin typeface="+mj-lt"/>
              <a:ea typeface="MS PGothic" charset="0"/>
              <a:cs typeface="MS PGothic" charset="0"/>
            </a:endParaRPr>
          </a:p>
        </p:txBody>
      </p:sp>
      <p:sp>
        <p:nvSpPr>
          <p:cNvPr id="27" name="26 Rectángulo redondeado">
            <a:extLst>
              <a:ext uri="{FF2B5EF4-FFF2-40B4-BE49-F238E27FC236}">
                <a16:creationId xmlns:a16="http://schemas.microsoft.com/office/drawing/2014/main" id="{81042CF8-87CE-58A3-8E36-6950506F5B46}"/>
              </a:ext>
            </a:extLst>
          </p:cNvPr>
          <p:cNvSpPr>
            <a:spLocks noChangeArrowheads="1"/>
          </p:cNvSpPr>
          <p:nvPr/>
        </p:nvSpPr>
        <p:spPr bwMode="auto">
          <a:xfrm>
            <a:off x="4864824" y="1765400"/>
            <a:ext cx="1440247" cy="539996"/>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1000">
                <a:solidFill>
                  <a:srgbClr val="00C3BD"/>
                </a:solidFill>
                <a:latin typeface="+mj-lt"/>
                <a:cs typeface="Arial" panose="020B0604020202020204" pitchFamily="34" charset="0"/>
              </a:rPr>
              <a:t>Gasto turismo y excursionismo interno</a:t>
            </a:r>
          </a:p>
        </p:txBody>
      </p:sp>
      <p:sp>
        <p:nvSpPr>
          <p:cNvPr id="28" name="object 3">
            <a:extLst>
              <a:ext uri="{FF2B5EF4-FFF2-40B4-BE49-F238E27FC236}">
                <a16:creationId xmlns:a16="http://schemas.microsoft.com/office/drawing/2014/main" id="{63EEE217-470F-70FC-6BEE-4E61DF91A508}"/>
              </a:ext>
            </a:extLst>
          </p:cNvPr>
          <p:cNvSpPr>
            <a:spLocks/>
          </p:cNvSpPr>
          <p:nvPr/>
        </p:nvSpPr>
        <p:spPr bwMode="auto">
          <a:xfrm>
            <a:off x="6380727" y="1793270"/>
            <a:ext cx="1260248" cy="359997"/>
          </a:xfrm>
          <a:custGeom>
            <a:avLst/>
            <a:gdLst>
              <a:gd name="T0" fmla="*/ 0 w 1218564"/>
              <a:gd name="T1" fmla="*/ 849251 h 655319"/>
              <a:gd name="T2" fmla="*/ 1949926 w 1218564"/>
              <a:gd name="T3" fmla="*/ 849251 h 655319"/>
              <a:gd name="T4" fmla="*/ 1949926 w 1218564"/>
              <a:gd name="T5" fmla="*/ 0 h 655319"/>
              <a:gd name="T6" fmla="*/ 0 w 1218564"/>
              <a:gd name="T7" fmla="*/ 0 h 655319"/>
              <a:gd name="T8" fmla="*/ 0 w 1218564"/>
              <a:gd name="T9" fmla="*/ 849251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chemeClr val="bg1">
              <a:lumMod val="85000"/>
            </a:schemeClr>
          </a:solidFill>
          <a:ln>
            <a:noFill/>
          </a:ln>
        </p:spPr>
        <p:txBody>
          <a:bodyPr lIns="0" tIns="0" rIns="0" bIns="0"/>
          <a:lstStyle/>
          <a:p>
            <a:pPr>
              <a:defRPr/>
            </a:pPr>
            <a:endParaRPr lang="es-ES" sz="1000">
              <a:latin typeface="+mj-lt"/>
              <a:ea typeface="MS PGothic" charset="0"/>
              <a:cs typeface="MS PGothic" charset="0"/>
            </a:endParaRPr>
          </a:p>
        </p:txBody>
      </p:sp>
      <p:sp>
        <p:nvSpPr>
          <p:cNvPr id="29" name="26 Rectángulo redondeado">
            <a:extLst>
              <a:ext uri="{FF2B5EF4-FFF2-40B4-BE49-F238E27FC236}">
                <a16:creationId xmlns:a16="http://schemas.microsoft.com/office/drawing/2014/main" id="{299C8B34-A335-1D9D-2E6A-8A0F37E1D876}"/>
              </a:ext>
            </a:extLst>
          </p:cNvPr>
          <p:cNvSpPr>
            <a:spLocks noChangeArrowheads="1"/>
          </p:cNvSpPr>
          <p:nvPr/>
        </p:nvSpPr>
        <p:spPr bwMode="auto">
          <a:xfrm>
            <a:off x="6380727" y="1793270"/>
            <a:ext cx="1260248" cy="359997"/>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1000">
                <a:solidFill>
                  <a:srgbClr val="00C3BD"/>
                </a:solidFill>
                <a:latin typeface="+mj-lt"/>
                <a:cs typeface="Arial" panose="020B0604020202020204" pitchFamily="34" charset="0"/>
              </a:rPr>
              <a:t>Flujos del turismo emisor</a:t>
            </a:r>
          </a:p>
        </p:txBody>
      </p:sp>
      <p:sp>
        <p:nvSpPr>
          <p:cNvPr id="30" name="object 3">
            <a:extLst>
              <a:ext uri="{FF2B5EF4-FFF2-40B4-BE49-F238E27FC236}">
                <a16:creationId xmlns:a16="http://schemas.microsoft.com/office/drawing/2014/main" id="{B929EEAC-525F-5340-70D6-8BB3C5993576}"/>
              </a:ext>
            </a:extLst>
          </p:cNvPr>
          <p:cNvSpPr>
            <a:spLocks/>
          </p:cNvSpPr>
          <p:nvPr/>
        </p:nvSpPr>
        <p:spPr bwMode="auto">
          <a:xfrm>
            <a:off x="7793375" y="1793270"/>
            <a:ext cx="1260248" cy="359997"/>
          </a:xfrm>
          <a:custGeom>
            <a:avLst/>
            <a:gdLst>
              <a:gd name="T0" fmla="*/ 0 w 1218564"/>
              <a:gd name="T1" fmla="*/ 849251 h 655319"/>
              <a:gd name="T2" fmla="*/ 1949926 w 1218564"/>
              <a:gd name="T3" fmla="*/ 849251 h 655319"/>
              <a:gd name="T4" fmla="*/ 1949926 w 1218564"/>
              <a:gd name="T5" fmla="*/ 0 h 655319"/>
              <a:gd name="T6" fmla="*/ 0 w 1218564"/>
              <a:gd name="T7" fmla="*/ 0 h 655319"/>
              <a:gd name="T8" fmla="*/ 0 w 1218564"/>
              <a:gd name="T9" fmla="*/ 849251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chemeClr val="bg1">
              <a:lumMod val="85000"/>
            </a:schemeClr>
          </a:solidFill>
          <a:ln>
            <a:noFill/>
          </a:ln>
        </p:spPr>
        <p:txBody>
          <a:bodyPr lIns="0" tIns="0" rIns="0" bIns="0"/>
          <a:lstStyle/>
          <a:p>
            <a:pPr>
              <a:defRPr/>
            </a:pPr>
            <a:endParaRPr lang="es-ES" sz="1000">
              <a:latin typeface="+mj-lt"/>
              <a:ea typeface="MS PGothic" charset="0"/>
              <a:cs typeface="MS PGothic" charset="0"/>
            </a:endParaRPr>
          </a:p>
        </p:txBody>
      </p:sp>
      <p:sp>
        <p:nvSpPr>
          <p:cNvPr id="31" name="26 Rectángulo redondeado">
            <a:extLst>
              <a:ext uri="{FF2B5EF4-FFF2-40B4-BE49-F238E27FC236}">
                <a16:creationId xmlns:a16="http://schemas.microsoft.com/office/drawing/2014/main" id="{96631BA4-A693-9172-62C1-56716A184698}"/>
              </a:ext>
            </a:extLst>
          </p:cNvPr>
          <p:cNvSpPr>
            <a:spLocks noChangeArrowheads="1"/>
          </p:cNvSpPr>
          <p:nvPr/>
        </p:nvSpPr>
        <p:spPr bwMode="auto">
          <a:xfrm>
            <a:off x="7793375" y="1793270"/>
            <a:ext cx="1260248" cy="359997"/>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1000">
                <a:solidFill>
                  <a:srgbClr val="00C3BD"/>
                </a:solidFill>
                <a:latin typeface="+mj-lt"/>
                <a:cs typeface="Arial" panose="020B0604020202020204" pitchFamily="34" charset="0"/>
              </a:rPr>
              <a:t>Gasto turístico según bs y ss</a:t>
            </a:r>
          </a:p>
        </p:txBody>
      </p:sp>
      <p:cxnSp>
        <p:nvCxnSpPr>
          <p:cNvPr id="32" name="34 Conector angular">
            <a:extLst>
              <a:ext uri="{FF2B5EF4-FFF2-40B4-BE49-F238E27FC236}">
                <a16:creationId xmlns:a16="http://schemas.microsoft.com/office/drawing/2014/main" id="{4599D4FD-E603-6607-CC63-86312EA38EF4}"/>
              </a:ext>
            </a:extLst>
          </p:cNvPr>
          <p:cNvCxnSpPr>
            <a:cxnSpLocks noChangeShapeType="1"/>
          </p:cNvCxnSpPr>
          <p:nvPr/>
        </p:nvCxnSpPr>
        <p:spPr bwMode="auto">
          <a:xfrm rot="5400000">
            <a:off x="4156899" y="1220849"/>
            <a:ext cx="365773" cy="714662"/>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cxnSp>
        <p:nvCxnSpPr>
          <p:cNvPr id="33" name="34 Conector angular">
            <a:extLst>
              <a:ext uri="{FF2B5EF4-FFF2-40B4-BE49-F238E27FC236}">
                <a16:creationId xmlns:a16="http://schemas.microsoft.com/office/drawing/2014/main" id="{D4501E75-847F-00F7-0581-32B27AB94189}"/>
              </a:ext>
            </a:extLst>
          </p:cNvPr>
          <p:cNvCxnSpPr>
            <a:cxnSpLocks noChangeShapeType="1"/>
          </p:cNvCxnSpPr>
          <p:nvPr/>
        </p:nvCxnSpPr>
        <p:spPr bwMode="auto">
          <a:xfrm rot="16200000" flipH="1">
            <a:off x="4863223" y="1229187"/>
            <a:ext cx="365773" cy="697986"/>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cxnSp>
        <p:nvCxnSpPr>
          <p:cNvPr id="34" name="34 Conector angular">
            <a:extLst>
              <a:ext uri="{FF2B5EF4-FFF2-40B4-BE49-F238E27FC236}">
                <a16:creationId xmlns:a16="http://schemas.microsoft.com/office/drawing/2014/main" id="{633C1653-FDD6-0677-3700-288511356065}"/>
              </a:ext>
            </a:extLst>
          </p:cNvPr>
          <p:cNvCxnSpPr>
            <a:cxnSpLocks noChangeShapeType="1"/>
          </p:cNvCxnSpPr>
          <p:nvPr/>
        </p:nvCxnSpPr>
        <p:spPr bwMode="auto">
          <a:xfrm rot="5400000">
            <a:off x="7346584" y="1249148"/>
            <a:ext cx="365773" cy="714662"/>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cxnSp>
        <p:nvCxnSpPr>
          <p:cNvPr id="35" name="34 Conector angular">
            <a:extLst>
              <a:ext uri="{FF2B5EF4-FFF2-40B4-BE49-F238E27FC236}">
                <a16:creationId xmlns:a16="http://schemas.microsoft.com/office/drawing/2014/main" id="{F50C5ED2-6249-4C38-A5BD-1FA6F09C8208}"/>
              </a:ext>
            </a:extLst>
          </p:cNvPr>
          <p:cNvCxnSpPr>
            <a:cxnSpLocks noChangeShapeType="1"/>
          </p:cNvCxnSpPr>
          <p:nvPr/>
        </p:nvCxnSpPr>
        <p:spPr bwMode="auto">
          <a:xfrm rot="16200000" flipH="1">
            <a:off x="8052908" y="1257486"/>
            <a:ext cx="365773" cy="697986"/>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sp>
        <p:nvSpPr>
          <p:cNvPr id="36" name="26 Rectángulo redondeado">
            <a:extLst>
              <a:ext uri="{FF2B5EF4-FFF2-40B4-BE49-F238E27FC236}">
                <a16:creationId xmlns:a16="http://schemas.microsoft.com/office/drawing/2014/main" id="{B1308186-2D90-5A47-C74C-1AF354C3495B}"/>
              </a:ext>
            </a:extLst>
          </p:cNvPr>
          <p:cNvSpPr>
            <a:spLocks noChangeArrowheads="1"/>
          </p:cNvSpPr>
          <p:nvPr/>
        </p:nvSpPr>
        <p:spPr bwMode="auto">
          <a:xfrm>
            <a:off x="482834" y="2415773"/>
            <a:ext cx="1260248" cy="407406"/>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700">
                <a:solidFill>
                  <a:srgbClr val="00C3BD"/>
                </a:solidFill>
                <a:latin typeface="+mj-lt"/>
                <a:cs typeface="Arial" panose="020B0604020202020204" pitchFamily="34" charset="0"/>
              </a:rPr>
              <a:t>Flujos de viajeros Migración Colombia</a:t>
            </a:r>
          </a:p>
        </p:txBody>
      </p:sp>
      <p:cxnSp>
        <p:nvCxnSpPr>
          <p:cNvPr id="37" name="37 Conector recto de flecha">
            <a:extLst>
              <a:ext uri="{FF2B5EF4-FFF2-40B4-BE49-F238E27FC236}">
                <a16:creationId xmlns:a16="http://schemas.microsoft.com/office/drawing/2014/main" id="{C5E44073-C6BA-8989-ABDA-C36E16E10473}"/>
              </a:ext>
            </a:extLst>
          </p:cNvPr>
          <p:cNvCxnSpPr>
            <a:cxnSpLocks noChangeShapeType="1"/>
          </p:cNvCxnSpPr>
          <p:nvPr/>
        </p:nvCxnSpPr>
        <p:spPr bwMode="auto">
          <a:xfrm>
            <a:off x="1123825" y="2113948"/>
            <a:ext cx="0" cy="353008"/>
          </a:xfrm>
          <a:prstGeom prst="straightConnector1">
            <a:avLst/>
          </a:prstGeom>
          <a:noFill/>
          <a:ln w="6350">
            <a:solidFill>
              <a:srgbClr val="00C3BD"/>
            </a:solidFill>
            <a:round/>
            <a:headEnd/>
            <a:tailEnd type="triangle" w="med" len="med"/>
          </a:ln>
          <a:extLst>
            <a:ext uri="{909E8E84-426E-40dd-AFC4-6F175D3DCCD1}">
              <a14:hiddenFill xmlns="" xmlns:a14="http://schemas.microsoft.com/office/drawing/2010/main">
                <a:noFill/>
              </a14:hiddenFill>
            </a:ext>
          </a:extLst>
        </p:spPr>
      </p:cxnSp>
      <p:cxnSp>
        <p:nvCxnSpPr>
          <p:cNvPr id="38" name="37 Conector recto de flecha">
            <a:extLst>
              <a:ext uri="{FF2B5EF4-FFF2-40B4-BE49-F238E27FC236}">
                <a16:creationId xmlns:a16="http://schemas.microsoft.com/office/drawing/2014/main" id="{C947465C-B4E7-ED8D-7F86-A7627FF920A1}"/>
              </a:ext>
            </a:extLst>
          </p:cNvPr>
          <p:cNvCxnSpPr>
            <a:cxnSpLocks noChangeShapeType="1"/>
          </p:cNvCxnSpPr>
          <p:nvPr/>
        </p:nvCxnSpPr>
        <p:spPr bwMode="auto">
          <a:xfrm>
            <a:off x="2528017" y="2125932"/>
            <a:ext cx="0" cy="353008"/>
          </a:xfrm>
          <a:prstGeom prst="straightConnector1">
            <a:avLst/>
          </a:prstGeom>
          <a:noFill/>
          <a:ln w="6350">
            <a:solidFill>
              <a:srgbClr val="00C3BD"/>
            </a:solidFill>
            <a:round/>
            <a:headEnd/>
            <a:tailEnd type="triangle" w="med" len="med"/>
          </a:ln>
          <a:extLst>
            <a:ext uri="{909E8E84-426E-40dd-AFC4-6F175D3DCCD1}">
              <a14:hiddenFill xmlns="" xmlns:a14="http://schemas.microsoft.com/office/drawing/2010/main">
                <a:noFill/>
              </a14:hiddenFill>
            </a:ext>
          </a:extLst>
        </p:spPr>
      </p:cxnSp>
      <p:sp>
        <p:nvSpPr>
          <p:cNvPr id="39" name="26 Rectángulo redondeado">
            <a:extLst>
              <a:ext uri="{FF2B5EF4-FFF2-40B4-BE49-F238E27FC236}">
                <a16:creationId xmlns:a16="http://schemas.microsoft.com/office/drawing/2014/main" id="{56AA67E4-275B-657C-7D7F-D7287DC50DE6}"/>
              </a:ext>
            </a:extLst>
          </p:cNvPr>
          <p:cNvSpPr>
            <a:spLocks noChangeArrowheads="1"/>
          </p:cNvSpPr>
          <p:nvPr/>
        </p:nvSpPr>
        <p:spPr bwMode="auto">
          <a:xfrm>
            <a:off x="1936514" y="2412401"/>
            <a:ext cx="1260248" cy="407406"/>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700" dirty="0">
                <a:solidFill>
                  <a:srgbClr val="00C3BD"/>
                </a:solidFill>
                <a:latin typeface="+mj-lt"/>
                <a:cs typeface="Arial" panose="020B0604020202020204" pitchFamily="34" charset="0"/>
              </a:rPr>
              <a:t>Estructura de gasto EVI</a:t>
            </a:r>
          </a:p>
        </p:txBody>
      </p:sp>
      <p:sp>
        <p:nvSpPr>
          <p:cNvPr id="40" name="26 Rectángulo redondeado">
            <a:extLst>
              <a:ext uri="{FF2B5EF4-FFF2-40B4-BE49-F238E27FC236}">
                <a16:creationId xmlns:a16="http://schemas.microsoft.com/office/drawing/2014/main" id="{B448D9D6-0BAD-CA93-0BEE-A68B23E7B864}"/>
              </a:ext>
            </a:extLst>
          </p:cNvPr>
          <p:cNvSpPr>
            <a:spLocks noChangeArrowheads="1"/>
          </p:cNvSpPr>
          <p:nvPr/>
        </p:nvSpPr>
        <p:spPr bwMode="auto">
          <a:xfrm>
            <a:off x="3329864" y="2607375"/>
            <a:ext cx="1260248" cy="407406"/>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700">
                <a:solidFill>
                  <a:srgbClr val="00C3BD"/>
                </a:solidFill>
                <a:latin typeface="+mj-lt"/>
                <a:cs typeface="Arial" panose="020B0604020202020204" pitchFamily="34" charset="0"/>
              </a:rPr>
              <a:t>Flujos de viajeros EGIT</a:t>
            </a:r>
          </a:p>
        </p:txBody>
      </p:sp>
      <p:cxnSp>
        <p:nvCxnSpPr>
          <p:cNvPr id="41" name="37 Conector recto de flecha">
            <a:extLst>
              <a:ext uri="{FF2B5EF4-FFF2-40B4-BE49-F238E27FC236}">
                <a16:creationId xmlns:a16="http://schemas.microsoft.com/office/drawing/2014/main" id="{DF61CDE3-F6BF-C00C-3E72-5EA4355D729B}"/>
              </a:ext>
            </a:extLst>
          </p:cNvPr>
          <p:cNvCxnSpPr>
            <a:cxnSpLocks noChangeShapeType="1"/>
          </p:cNvCxnSpPr>
          <p:nvPr/>
        </p:nvCxnSpPr>
        <p:spPr bwMode="auto">
          <a:xfrm>
            <a:off x="3970855" y="2305550"/>
            <a:ext cx="0" cy="353008"/>
          </a:xfrm>
          <a:prstGeom prst="straightConnector1">
            <a:avLst/>
          </a:prstGeom>
          <a:noFill/>
          <a:ln w="6350">
            <a:solidFill>
              <a:srgbClr val="00C3BD"/>
            </a:solidFill>
            <a:round/>
            <a:headEnd/>
            <a:tailEnd type="triangle" w="med" len="med"/>
          </a:ln>
          <a:extLst>
            <a:ext uri="{909E8E84-426E-40dd-AFC4-6F175D3DCCD1}">
              <a14:hiddenFill xmlns="" xmlns:a14="http://schemas.microsoft.com/office/drawing/2010/main">
                <a:noFill/>
              </a14:hiddenFill>
            </a:ext>
          </a:extLst>
        </p:spPr>
      </p:cxnSp>
      <p:cxnSp>
        <p:nvCxnSpPr>
          <p:cNvPr id="42" name="37 Conector recto de flecha">
            <a:extLst>
              <a:ext uri="{FF2B5EF4-FFF2-40B4-BE49-F238E27FC236}">
                <a16:creationId xmlns:a16="http://schemas.microsoft.com/office/drawing/2014/main" id="{835112A7-72A9-0BE1-C33C-DB2621BE33A7}"/>
              </a:ext>
            </a:extLst>
          </p:cNvPr>
          <p:cNvCxnSpPr>
            <a:cxnSpLocks noChangeShapeType="1"/>
          </p:cNvCxnSpPr>
          <p:nvPr/>
        </p:nvCxnSpPr>
        <p:spPr bwMode="auto">
          <a:xfrm>
            <a:off x="5413668" y="2283827"/>
            <a:ext cx="0" cy="353008"/>
          </a:xfrm>
          <a:prstGeom prst="straightConnector1">
            <a:avLst/>
          </a:prstGeom>
          <a:noFill/>
          <a:ln w="6350">
            <a:solidFill>
              <a:srgbClr val="00C3BD"/>
            </a:solidFill>
            <a:round/>
            <a:headEnd/>
            <a:tailEnd type="triangle" w="med" len="med"/>
          </a:ln>
          <a:extLst>
            <a:ext uri="{909E8E84-426E-40dd-AFC4-6F175D3DCCD1}">
              <a14:hiddenFill xmlns="" xmlns:a14="http://schemas.microsoft.com/office/drawing/2010/main">
                <a:noFill/>
              </a14:hiddenFill>
            </a:ext>
          </a:extLst>
        </p:spPr>
      </p:cxnSp>
      <p:sp>
        <p:nvSpPr>
          <p:cNvPr id="43" name="26 Rectángulo redondeado">
            <a:extLst>
              <a:ext uri="{FF2B5EF4-FFF2-40B4-BE49-F238E27FC236}">
                <a16:creationId xmlns:a16="http://schemas.microsoft.com/office/drawing/2014/main" id="{9B7DBB8A-4EA6-E64B-EBF0-EE8A7C9E3750}"/>
              </a:ext>
            </a:extLst>
          </p:cNvPr>
          <p:cNvSpPr>
            <a:spLocks noChangeArrowheads="1"/>
          </p:cNvSpPr>
          <p:nvPr/>
        </p:nvSpPr>
        <p:spPr bwMode="auto">
          <a:xfrm>
            <a:off x="4783544" y="2604003"/>
            <a:ext cx="1260248" cy="407406"/>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700">
                <a:solidFill>
                  <a:srgbClr val="00C3BD"/>
                </a:solidFill>
                <a:latin typeface="+mj-lt"/>
                <a:cs typeface="Arial" panose="020B0604020202020204" pitchFamily="34" charset="0"/>
              </a:rPr>
              <a:t>Gasto promedio per capita EGIT</a:t>
            </a:r>
          </a:p>
        </p:txBody>
      </p:sp>
      <p:sp>
        <p:nvSpPr>
          <p:cNvPr id="44" name="26 Rectángulo redondeado">
            <a:extLst>
              <a:ext uri="{FF2B5EF4-FFF2-40B4-BE49-F238E27FC236}">
                <a16:creationId xmlns:a16="http://schemas.microsoft.com/office/drawing/2014/main" id="{2F31DA7B-7C1C-FE52-3E63-D0C65BD5A221}"/>
              </a:ext>
            </a:extLst>
          </p:cNvPr>
          <p:cNvSpPr>
            <a:spLocks noChangeArrowheads="1"/>
          </p:cNvSpPr>
          <p:nvPr/>
        </p:nvSpPr>
        <p:spPr bwMode="auto">
          <a:xfrm>
            <a:off x="6433122" y="2460331"/>
            <a:ext cx="1260248" cy="407406"/>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700">
                <a:solidFill>
                  <a:srgbClr val="00C3BD"/>
                </a:solidFill>
                <a:latin typeface="+mj-lt"/>
                <a:cs typeface="Arial" panose="020B0604020202020204" pitchFamily="34" charset="0"/>
              </a:rPr>
              <a:t>Flujos de viajeros Migración Colombia</a:t>
            </a:r>
          </a:p>
        </p:txBody>
      </p:sp>
      <p:cxnSp>
        <p:nvCxnSpPr>
          <p:cNvPr id="45" name="37 Conector recto de flecha">
            <a:extLst>
              <a:ext uri="{FF2B5EF4-FFF2-40B4-BE49-F238E27FC236}">
                <a16:creationId xmlns:a16="http://schemas.microsoft.com/office/drawing/2014/main" id="{27C7D0A4-7986-741A-FEB0-D86294DA1E07}"/>
              </a:ext>
            </a:extLst>
          </p:cNvPr>
          <p:cNvCxnSpPr>
            <a:cxnSpLocks noChangeShapeType="1"/>
          </p:cNvCxnSpPr>
          <p:nvPr/>
        </p:nvCxnSpPr>
        <p:spPr bwMode="auto">
          <a:xfrm>
            <a:off x="7074113" y="2158506"/>
            <a:ext cx="0" cy="353008"/>
          </a:xfrm>
          <a:prstGeom prst="straightConnector1">
            <a:avLst/>
          </a:prstGeom>
          <a:noFill/>
          <a:ln w="6350">
            <a:solidFill>
              <a:srgbClr val="00C3BD"/>
            </a:solidFill>
            <a:round/>
            <a:headEnd/>
            <a:tailEnd type="triangle" w="med" len="med"/>
          </a:ln>
          <a:extLst>
            <a:ext uri="{909E8E84-426E-40dd-AFC4-6F175D3DCCD1}">
              <a14:hiddenFill xmlns="" xmlns:a14="http://schemas.microsoft.com/office/drawing/2010/main">
                <a:noFill/>
              </a14:hiddenFill>
            </a:ext>
          </a:extLst>
        </p:spPr>
      </p:cxnSp>
      <p:cxnSp>
        <p:nvCxnSpPr>
          <p:cNvPr id="46" name="37 Conector recto de flecha">
            <a:extLst>
              <a:ext uri="{FF2B5EF4-FFF2-40B4-BE49-F238E27FC236}">
                <a16:creationId xmlns:a16="http://schemas.microsoft.com/office/drawing/2014/main" id="{9FA4D80C-4917-5AB8-B2D6-C1D8DF975C7D}"/>
              </a:ext>
            </a:extLst>
          </p:cNvPr>
          <p:cNvCxnSpPr>
            <a:cxnSpLocks noChangeShapeType="1"/>
          </p:cNvCxnSpPr>
          <p:nvPr/>
        </p:nvCxnSpPr>
        <p:spPr bwMode="auto">
          <a:xfrm>
            <a:off x="8478305" y="2170490"/>
            <a:ext cx="0" cy="353008"/>
          </a:xfrm>
          <a:prstGeom prst="straightConnector1">
            <a:avLst/>
          </a:prstGeom>
          <a:noFill/>
          <a:ln w="6350">
            <a:solidFill>
              <a:srgbClr val="00C3BD"/>
            </a:solidFill>
            <a:round/>
            <a:headEnd/>
            <a:tailEnd type="triangle" w="med" len="med"/>
          </a:ln>
          <a:extLst>
            <a:ext uri="{909E8E84-426E-40dd-AFC4-6F175D3DCCD1}">
              <a14:hiddenFill xmlns="" xmlns:a14="http://schemas.microsoft.com/office/drawing/2010/main">
                <a:noFill/>
              </a14:hiddenFill>
            </a:ext>
          </a:extLst>
        </p:spPr>
      </p:cxnSp>
      <p:sp>
        <p:nvSpPr>
          <p:cNvPr id="47" name="26 Rectángulo redondeado">
            <a:extLst>
              <a:ext uri="{FF2B5EF4-FFF2-40B4-BE49-F238E27FC236}">
                <a16:creationId xmlns:a16="http://schemas.microsoft.com/office/drawing/2014/main" id="{500D463D-47CD-D532-8009-AE23A85A9B86}"/>
              </a:ext>
            </a:extLst>
          </p:cNvPr>
          <p:cNvSpPr>
            <a:spLocks noChangeArrowheads="1"/>
          </p:cNvSpPr>
          <p:nvPr/>
        </p:nvSpPr>
        <p:spPr bwMode="auto">
          <a:xfrm>
            <a:off x="7886802" y="2456959"/>
            <a:ext cx="1260248" cy="407406"/>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700">
                <a:solidFill>
                  <a:srgbClr val="00C3BD"/>
                </a:solidFill>
                <a:latin typeface="+mj-lt"/>
                <a:cs typeface="Arial" panose="020B0604020202020204" pitchFamily="34" charset="0"/>
              </a:rPr>
              <a:t>Estructura de gasto EVI</a:t>
            </a:r>
          </a:p>
        </p:txBody>
      </p:sp>
      <p:sp>
        <p:nvSpPr>
          <p:cNvPr id="48" name="Flecha derecha 124">
            <a:extLst>
              <a:ext uri="{FF2B5EF4-FFF2-40B4-BE49-F238E27FC236}">
                <a16:creationId xmlns:a16="http://schemas.microsoft.com/office/drawing/2014/main" id="{62430CCD-25B8-8B3D-EE49-B52D71EB4049}"/>
              </a:ext>
            </a:extLst>
          </p:cNvPr>
          <p:cNvSpPr/>
          <p:nvPr/>
        </p:nvSpPr>
        <p:spPr>
          <a:xfrm>
            <a:off x="4305468" y="4101989"/>
            <a:ext cx="246063" cy="174625"/>
          </a:xfrm>
          <a:prstGeom prst="rightArrow">
            <a:avLst/>
          </a:prstGeom>
          <a:solidFill>
            <a:srgbClr val="605EA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es-ES" sz="1400">
              <a:latin typeface="+mj-lt"/>
            </a:endParaRPr>
          </a:p>
        </p:txBody>
      </p:sp>
      <p:sp>
        <p:nvSpPr>
          <p:cNvPr id="49" name="46 Abrir llave">
            <a:extLst>
              <a:ext uri="{FF2B5EF4-FFF2-40B4-BE49-F238E27FC236}">
                <a16:creationId xmlns:a16="http://schemas.microsoft.com/office/drawing/2014/main" id="{5CD194E3-9615-DF75-0284-4DD7D3831FB6}"/>
              </a:ext>
            </a:extLst>
          </p:cNvPr>
          <p:cNvSpPr/>
          <p:nvPr/>
        </p:nvSpPr>
        <p:spPr>
          <a:xfrm rot="16200000">
            <a:off x="3184714" y="755178"/>
            <a:ext cx="338642" cy="4675063"/>
          </a:xfrm>
          <a:prstGeom prst="leftBrace">
            <a:avLst>
              <a:gd name="adj1" fmla="val 8333"/>
              <a:gd name="adj2" fmla="val 41959"/>
            </a:avLst>
          </a:prstGeom>
          <a:noFill/>
          <a:ln w="6350">
            <a:solidFill>
              <a:srgbClr val="00C3BD"/>
            </a:solidFill>
            <a:round/>
            <a:headEnd/>
            <a:tailEnd type="none" w="med" len="med"/>
          </a:ln>
        </p:spPr>
        <p:txBody>
          <a:bodyPr rtlCol="0" anchor="ctr"/>
          <a:lstStyle/>
          <a:p>
            <a:pPr algn="ctr"/>
            <a:endParaRPr lang="es-ES" sz="1400">
              <a:latin typeface="+mj-lt"/>
            </a:endParaRPr>
          </a:p>
        </p:txBody>
      </p:sp>
      <p:grpSp>
        <p:nvGrpSpPr>
          <p:cNvPr id="50" name="Agrupar 6">
            <a:extLst>
              <a:ext uri="{FF2B5EF4-FFF2-40B4-BE49-F238E27FC236}">
                <a16:creationId xmlns:a16="http://schemas.microsoft.com/office/drawing/2014/main" id="{3501C295-BE61-959C-D509-D020C8D037F5}"/>
              </a:ext>
            </a:extLst>
          </p:cNvPr>
          <p:cNvGrpSpPr>
            <a:grpSpLocks/>
          </p:cNvGrpSpPr>
          <p:nvPr/>
        </p:nvGrpSpPr>
        <p:grpSpPr bwMode="auto">
          <a:xfrm>
            <a:off x="1917365" y="3326833"/>
            <a:ext cx="2015362" cy="359997"/>
            <a:chOff x="1114425" y="2805113"/>
            <a:chExt cx="2016097" cy="746125"/>
          </a:xfrm>
        </p:grpSpPr>
        <p:sp>
          <p:nvSpPr>
            <p:cNvPr id="51" name="object 3">
              <a:extLst>
                <a:ext uri="{FF2B5EF4-FFF2-40B4-BE49-F238E27FC236}">
                  <a16:creationId xmlns:a16="http://schemas.microsoft.com/office/drawing/2014/main" id="{E3D9E3B0-BFBA-7676-8039-EFEE5F8E3F69}"/>
                </a:ext>
              </a:extLst>
            </p:cNvPr>
            <p:cNvSpPr>
              <a:spLocks/>
            </p:cNvSpPr>
            <p:nvPr/>
          </p:nvSpPr>
          <p:spPr bwMode="auto">
            <a:xfrm>
              <a:off x="1330450" y="2805113"/>
              <a:ext cx="1800072" cy="746125"/>
            </a:xfrm>
            <a:custGeom>
              <a:avLst/>
              <a:gdLst>
                <a:gd name="T0" fmla="*/ 0 w 1218564"/>
                <a:gd name="T1" fmla="*/ 2106434 h 655319"/>
                <a:gd name="T2" fmla="*/ 50466365 w 1218564"/>
                <a:gd name="T3" fmla="*/ 2106434 h 655319"/>
                <a:gd name="T4" fmla="*/ 50466365 w 1218564"/>
                <a:gd name="T5" fmla="*/ 0 h 655319"/>
                <a:gd name="T6" fmla="*/ 0 w 1218564"/>
                <a:gd name="T7" fmla="*/ 0 h 655319"/>
                <a:gd name="T8" fmla="*/ 0 w 1218564"/>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rgbClr val="19C3BE"/>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400">
                <a:latin typeface="+mj-lt"/>
              </a:endParaRPr>
            </a:p>
          </p:txBody>
        </p:sp>
        <p:sp>
          <p:nvSpPr>
            <p:cNvPr id="52" name="object 5">
              <a:extLst>
                <a:ext uri="{FF2B5EF4-FFF2-40B4-BE49-F238E27FC236}">
                  <a16:creationId xmlns:a16="http://schemas.microsoft.com/office/drawing/2014/main" id="{8D76CDFB-25AB-ACA4-12D1-CCD163D3C705}"/>
                </a:ext>
              </a:extLst>
            </p:cNvPr>
            <p:cNvSpPr>
              <a:spLocks/>
            </p:cNvSpPr>
            <p:nvPr/>
          </p:nvSpPr>
          <p:spPr bwMode="auto">
            <a:xfrm>
              <a:off x="1114425" y="2805113"/>
              <a:ext cx="216024" cy="746125"/>
            </a:xfrm>
            <a:custGeom>
              <a:avLst/>
              <a:gdLst>
                <a:gd name="T0" fmla="*/ 66307 w 400050"/>
                <a:gd name="T1" fmla="*/ 2106434 h 655319"/>
                <a:gd name="T2" fmla="*/ 0 w 400050"/>
                <a:gd name="T3" fmla="*/ 2106434 h 655319"/>
                <a:gd name="T4" fmla="*/ 0 w 400050"/>
                <a:gd name="T5" fmla="*/ 0 h 655319"/>
                <a:gd name="T6" fmla="*/ 66307 w 400050"/>
                <a:gd name="T7" fmla="*/ 0 h 655319"/>
                <a:gd name="T8" fmla="*/ 66307 w 400050"/>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0" h="655319">
                  <a:moveTo>
                    <a:pt x="399986" y="655116"/>
                  </a:moveTo>
                  <a:lnTo>
                    <a:pt x="0" y="655116"/>
                  </a:lnTo>
                  <a:lnTo>
                    <a:pt x="0" y="0"/>
                  </a:lnTo>
                  <a:lnTo>
                    <a:pt x="399986" y="0"/>
                  </a:lnTo>
                  <a:lnTo>
                    <a:pt x="399986" y="655116"/>
                  </a:lnTo>
                  <a:close/>
                </a:path>
              </a:pathLst>
            </a:custGeom>
            <a:solidFill>
              <a:srgbClr val="218A88"/>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400">
                <a:latin typeface="+mj-lt"/>
              </a:endParaRPr>
            </a:p>
          </p:txBody>
        </p:sp>
      </p:grpSp>
      <p:sp>
        <p:nvSpPr>
          <p:cNvPr id="53" name="33 Rectángulo redondeado">
            <a:extLst>
              <a:ext uri="{FF2B5EF4-FFF2-40B4-BE49-F238E27FC236}">
                <a16:creationId xmlns:a16="http://schemas.microsoft.com/office/drawing/2014/main" id="{FA872A5E-0D36-02E6-C937-78E8E5C21133}"/>
              </a:ext>
            </a:extLst>
          </p:cNvPr>
          <p:cNvSpPr/>
          <p:nvPr/>
        </p:nvSpPr>
        <p:spPr>
          <a:xfrm>
            <a:off x="1984985" y="3299994"/>
            <a:ext cx="1979998" cy="359997"/>
          </a:xfrm>
          <a:prstGeom prst="roundRect">
            <a:avLst/>
          </a:prstGeom>
          <a:noFill/>
          <a:ln>
            <a:noFill/>
          </a:ln>
          <a:effectLst/>
        </p:spPr>
        <p:style>
          <a:lnRef idx="0">
            <a:schemeClr val="accent1"/>
          </a:lnRef>
          <a:fillRef idx="3">
            <a:schemeClr val="accent1"/>
          </a:fillRef>
          <a:effectRef idx="3">
            <a:schemeClr val="accent1"/>
          </a:effectRef>
          <a:fontRef idx="minor">
            <a:schemeClr val="lt1"/>
          </a:fontRef>
        </p:style>
        <p:txBody>
          <a:bodyPr lIns="91438" tIns="45719" rIns="91438" bIns="45719"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s-ES" altLang="es-CO" sz="1100">
                <a:solidFill>
                  <a:srgbClr val="FFFFFF"/>
                </a:solidFill>
                <a:latin typeface="+mj-lt"/>
              </a:rPr>
              <a:t>Turismo interior</a:t>
            </a:r>
          </a:p>
        </p:txBody>
      </p:sp>
      <p:sp>
        <p:nvSpPr>
          <p:cNvPr id="54" name="object 3">
            <a:extLst>
              <a:ext uri="{FF2B5EF4-FFF2-40B4-BE49-F238E27FC236}">
                <a16:creationId xmlns:a16="http://schemas.microsoft.com/office/drawing/2014/main" id="{5DDCF621-4B94-ED0D-CD69-7388890E4141}"/>
              </a:ext>
            </a:extLst>
          </p:cNvPr>
          <p:cNvSpPr>
            <a:spLocks/>
          </p:cNvSpPr>
          <p:nvPr/>
        </p:nvSpPr>
        <p:spPr bwMode="auto">
          <a:xfrm>
            <a:off x="1630198" y="4025764"/>
            <a:ext cx="1260248" cy="359997"/>
          </a:xfrm>
          <a:custGeom>
            <a:avLst/>
            <a:gdLst>
              <a:gd name="T0" fmla="*/ 0 w 1218564"/>
              <a:gd name="T1" fmla="*/ 849251 h 655319"/>
              <a:gd name="T2" fmla="*/ 1949926 w 1218564"/>
              <a:gd name="T3" fmla="*/ 849251 h 655319"/>
              <a:gd name="T4" fmla="*/ 1949926 w 1218564"/>
              <a:gd name="T5" fmla="*/ 0 h 655319"/>
              <a:gd name="T6" fmla="*/ 0 w 1218564"/>
              <a:gd name="T7" fmla="*/ 0 h 655319"/>
              <a:gd name="T8" fmla="*/ 0 w 1218564"/>
              <a:gd name="T9" fmla="*/ 849251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chemeClr val="bg1">
              <a:lumMod val="85000"/>
            </a:schemeClr>
          </a:solidFill>
          <a:ln>
            <a:noFill/>
          </a:ln>
        </p:spPr>
        <p:txBody>
          <a:bodyPr lIns="0" tIns="0" rIns="0" bIns="0"/>
          <a:lstStyle/>
          <a:p>
            <a:pPr>
              <a:defRPr/>
            </a:pPr>
            <a:endParaRPr lang="es-ES" sz="1000">
              <a:latin typeface="+mj-lt"/>
              <a:ea typeface="MS PGothic" charset="0"/>
              <a:cs typeface="MS PGothic" charset="0"/>
            </a:endParaRPr>
          </a:p>
        </p:txBody>
      </p:sp>
      <p:sp>
        <p:nvSpPr>
          <p:cNvPr id="55" name="26 Rectángulo redondeado">
            <a:extLst>
              <a:ext uri="{FF2B5EF4-FFF2-40B4-BE49-F238E27FC236}">
                <a16:creationId xmlns:a16="http://schemas.microsoft.com/office/drawing/2014/main" id="{AD7ACE80-B0F6-1CA6-759A-3BCD02A74AC7}"/>
              </a:ext>
            </a:extLst>
          </p:cNvPr>
          <p:cNvSpPr>
            <a:spLocks noChangeArrowheads="1"/>
          </p:cNvSpPr>
          <p:nvPr/>
        </p:nvSpPr>
        <p:spPr bwMode="auto">
          <a:xfrm>
            <a:off x="1630198" y="4025764"/>
            <a:ext cx="1260248" cy="359997"/>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1000">
                <a:solidFill>
                  <a:srgbClr val="00C3BD"/>
                </a:solidFill>
                <a:latin typeface="+mj-lt"/>
                <a:cs typeface="Arial" panose="020B0604020202020204" pitchFamily="34" charset="0"/>
              </a:rPr>
              <a:t>Flujos del turismo interior</a:t>
            </a:r>
          </a:p>
        </p:txBody>
      </p:sp>
      <p:sp>
        <p:nvSpPr>
          <p:cNvPr id="56" name="object 3">
            <a:extLst>
              <a:ext uri="{FF2B5EF4-FFF2-40B4-BE49-F238E27FC236}">
                <a16:creationId xmlns:a16="http://schemas.microsoft.com/office/drawing/2014/main" id="{36F68724-EE5C-1DAC-0751-3184EC59D853}"/>
              </a:ext>
            </a:extLst>
          </p:cNvPr>
          <p:cNvSpPr>
            <a:spLocks/>
          </p:cNvSpPr>
          <p:nvPr/>
        </p:nvSpPr>
        <p:spPr bwMode="auto">
          <a:xfrm>
            <a:off x="3042846" y="4025764"/>
            <a:ext cx="1260248" cy="359997"/>
          </a:xfrm>
          <a:custGeom>
            <a:avLst/>
            <a:gdLst>
              <a:gd name="T0" fmla="*/ 0 w 1218564"/>
              <a:gd name="T1" fmla="*/ 849251 h 655319"/>
              <a:gd name="T2" fmla="*/ 1949926 w 1218564"/>
              <a:gd name="T3" fmla="*/ 849251 h 655319"/>
              <a:gd name="T4" fmla="*/ 1949926 w 1218564"/>
              <a:gd name="T5" fmla="*/ 0 h 655319"/>
              <a:gd name="T6" fmla="*/ 0 w 1218564"/>
              <a:gd name="T7" fmla="*/ 0 h 655319"/>
              <a:gd name="T8" fmla="*/ 0 w 1218564"/>
              <a:gd name="T9" fmla="*/ 849251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chemeClr val="bg1">
              <a:lumMod val="85000"/>
            </a:schemeClr>
          </a:solidFill>
          <a:ln>
            <a:noFill/>
          </a:ln>
        </p:spPr>
        <p:txBody>
          <a:bodyPr lIns="0" tIns="0" rIns="0" bIns="0"/>
          <a:lstStyle/>
          <a:p>
            <a:pPr>
              <a:defRPr/>
            </a:pPr>
            <a:endParaRPr lang="es-ES" sz="1000">
              <a:latin typeface="+mj-lt"/>
              <a:ea typeface="MS PGothic" charset="0"/>
              <a:cs typeface="MS PGothic" charset="0"/>
            </a:endParaRPr>
          </a:p>
        </p:txBody>
      </p:sp>
      <p:sp>
        <p:nvSpPr>
          <p:cNvPr id="57" name="26 Rectángulo redondeado">
            <a:extLst>
              <a:ext uri="{FF2B5EF4-FFF2-40B4-BE49-F238E27FC236}">
                <a16:creationId xmlns:a16="http://schemas.microsoft.com/office/drawing/2014/main" id="{5169CE8B-D13E-2C88-BBFC-ECFAD0BA8678}"/>
              </a:ext>
            </a:extLst>
          </p:cNvPr>
          <p:cNvSpPr>
            <a:spLocks noChangeArrowheads="1"/>
          </p:cNvSpPr>
          <p:nvPr/>
        </p:nvSpPr>
        <p:spPr bwMode="auto">
          <a:xfrm>
            <a:off x="3042846" y="4025764"/>
            <a:ext cx="1260248" cy="359997"/>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s-ES" altLang="es-CO" sz="1000">
                <a:solidFill>
                  <a:srgbClr val="00C3BD"/>
                </a:solidFill>
                <a:latin typeface="+mj-lt"/>
                <a:cs typeface="Arial" panose="020B0604020202020204" pitchFamily="34" charset="0"/>
              </a:rPr>
              <a:t>Gasto turístico según bs y ss</a:t>
            </a:r>
          </a:p>
        </p:txBody>
      </p:sp>
      <p:cxnSp>
        <p:nvCxnSpPr>
          <p:cNvPr id="58" name="34 Conector angular">
            <a:extLst>
              <a:ext uri="{FF2B5EF4-FFF2-40B4-BE49-F238E27FC236}">
                <a16:creationId xmlns:a16="http://schemas.microsoft.com/office/drawing/2014/main" id="{1984F9D3-6932-550A-0EC4-EAC8CE1B1AAB}"/>
              </a:ext>
            </a:extLst>
          </p:cNvPr>
          <p:cNvCxnSpPr>
            <a:cxnSpLocks noChangeShapeType="1"/>
            <a:stCxn id="53" idx="2"/>
            <a:endCxn id="55" idx="0"/>
          </p:cNvCxnSpPr>
          <p:nvPr/>
        </p:nvCxnSpPr>
        <p:spPr bwMode="auto">
          <a:xfrm rot="5400000">
            <a:off x="2434767" y="3485546"/>
            <a:ext cx="365773" cy="714662"/>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cxnSp>
        <p:nvCxnSpPr>
          <p:cNvPr id="59" name="34 Conector angular">
            <a:extLst>
              <a:ext uri="{FF2B5EF4-FFF2-40B4-BE49-F238E27FC236}">
                <a16:creationId xmlns:a16="http://schemas.microsoft.com/office/drawing/2014/main" id="{4E7B77B9-76D8-0B8D-55AB-BC1D4169A164}"/>
              </a:ext>
            </a:extLst>
          </p:cNvPr>
          <p:cNvCxnSpPr>
            <a:cxnSpLocks noChangeShapeType="1"/>
            <a:stCxn id="53" idx="2"/>
            <a:endCxn id="57" idx="0"/>
          </p:cNvCxnSpPr>
          <p:nvPr/>
        </p:nvCxnSpPr>
        <p:spPr bwMode="auto">
          <a:xfrm rot="16200000" flipH="1">
            <a:off x="3141091" y="3493884"/>
            <a:ext cx="365773" cy="697986"/>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sp>
        <p:nvSpPr>
          <p:cNvPr id="60" name="object 17">
            <a:extLst>
              <a:ext uri="{FF2B5EF4-FFF2-40B4-BE49-F238E27FC236}">
                <a16:creationId xmlns:a16="http://schemas.microsoft.com/office/drawing/2014/main" id="{01B0DF8E-3D10-A6E1-DBC1-97079FBE1151}"/>
              </a:ext>
            </a:extLst>
          </p:cNvPr>
          <p:cNvSpPr>
            <a:spLocks/>
          </p:cNvSpPr>
          <p:nvPr/>
        </p:nvSpPr>
        <p:spPr bwMode="auto">
          <a:xfrm>
            <a:off x="4753873" y="4021888"/>
            <a:ext cx="1626854" cy="360000"/>
          </a:xfrm>
          <a:custGeom>
            <a:avLst/>
            <a:gdLst>
              <a:gd name="T0" fmla="*/ 0 w 133350"/>
              <a:gd name="T1" fmla="*/ 2615095 h 542289"/>
              <a:gd name="T2" fmla="*/ 2147483646 w 133350"/>
              <a:gd name="T3" fmla="*/ 2615095 h 542289"/>
              <a:gd name="T4" fmla="*/ 2147483646 w 133350"/>
              <a:gd name="T5" fmla="*/ 0 h 542289"/>
              <a:gd name="T6" fmla="*/ 0 w 133350"/>
              <a:gd name="T7" fmla="*/ 0 h 542289"/>
              <a:gd name="T8" fmla="*/ 0 w 133350"/>
              <a:gd name="T9" fmla="*/ 2615095 h 542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350" h="542289">
                <a:moveTo>
                  <a:pt x="0" y="542112"/>
                </a:moveTo>
                <a:lnTo>
                  <a:pt x="133261" y="542112"/>
                </a:lnTo>
                <a:lnTo>
                  <a:pt x="133261" y="0"/>
                </a:lnTo>
                <a:lnTo>
                  <a:pt x="0" y="0"/>
                </a:lnTo>
                <a:lnTo>
                  <a:pt x="0" y="542112"/>
                </a:lnTo>
                <a:close/>
              </a:path>
            </a:pathLst>
          </a:custGeom>
          <a:solidFill>
            <a:srgbClr val="4653A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050">
              <a:latin typeface="+mj-lt"/>
            </a:endParaRPr>
          </a:p>
        </p:txBody>
      </p:sp>
      <p:sp>
        <p:nvSpPr>
          <p:cNvPr id="61" name="Rectángulo redondeado 141">
            <a:extLst>
              <a:ext uri="{FF2B5EF4-FFF2-40B4-BE49-F238E27FC236}">
                <a16:creationId xmlns:a16="http://schemas.microsoft.com/office/drawing/2014/main" id="{51E13A12-C4D9-F8CD-30BE-9445C92EC5A6}"/>
              </a:ext>
            </a:extLst>
          </p:cNvPr>
          <p:cNvSpPr/>
          <p:nvPr/>
        </p:nvSpPr>
        <p:spPr>
          <a:xfrm>
            <a:off x="4679261" y="4019840"/>
            <a:ext cx="1605731" cy="36000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91438" tIns="45719" rIns="91438" bIns="45719"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s-ES" altLang="es-CO" sz="900">
                <a:solidFill>
                  <a:schemeClr val="bg1"/>
                </a:solidFill>
                <a:latin typeface="+mj-lt"/>
              </a:rPr>
              <a:t>Producción</a:t>
            </a:r>
          </a:p>
        </p:txBody>
      </p:sp>
      <p:sp>
        <p:nvSpPr>
          <p:cNvPr id="62" name="object 18">
            <a:extLst>
              <a:ext uri="{FF2B5EF4-FFF2-40B4-BE49-F238E27FC236}">
                <a16:creationId xmlns:a16="http://schemas.microsoft.com/office/drawing/2014/main" id="{4B1A0373-2D3A-A86B-D997-3198A59C56A7}"/>
              </a:ext>
            </a:extLst>
          </p:cNvPr>
          <p:cNvSpPr>
            <a:spLocks/>
          </p:cNvSpPr>
          <p:nvPr/>
        </p:nvSpPr>
        <p:spPr bwMode="auto">
          <a:xfrm>
            <a:off x="4569722" y="4020300"/>
            <a:ext cx="184150" cy="360000"/>
          </a:xfrm>
          <a:custGeom>
            <a:avLst/>
            <a:gdLst>
              <a:gd name="T0" fmla="*/ 35138 w 400050"/>
              <a:gd name="T1" fmla="*/ 2596845 h 542289"/>
              <a:gd name="T2" fmla="*/ 0 w 400050"/>
              <a:gd name="T3" fmla="*/ 2596845 h 542289"/>
              <a:gd name="T4" fmla="*/ 0 w 400050"/>
              <a:gd name="T5" fmla="*/ 0 h 542289"/>
              <a:gd name="T6" fmla="*/ 35138 w 400050"/>
              <a:gd name="T7" fmla="*/ 0 h 542289"/>
              <a:gd name="T8" fmla="*/ 35138 w 400050"/>
              <a:gd name="T9" fmla="*/ 2596845 h 542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0" h="542289">
                <a:moveTo>
                  <a:pt x="399986" y="542112"/>
                </a:moveTo>
                <a:lnTo>
                  <a:pt x="0" y="542112"/>
                </a:lnTo>
                <a:lnTo>
                  <a:pt x="0" y="0"/>
                </a:lnTo>
                <a:lnTo>
                  <a:pt x="399986" y="0"/>
                </a:lnTo>
                <a:lnTo>
                  <a:pt x="399986" y="542112"/>
                </a:lnTo>
                <a:close/>
              </a:path>
            </a:pathLst>
          </a:custGeom>
          <a:solidFill>
            <a:srgbClr val="605EA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050">
              <a:latin typeface="+mj-lt"/>
            </a:endParaRPr>
          </a:p>
        </p:txBody>
      </p:sp>
      <p:sp>
        <p:nvSpPr>
          <p:cNvPr id="63" name="object 17">
            <a:extLst>
              <a:ext uri="{FF2B5EF4-FFF2-40B4-BE49-F238E27FC236}">
                <a16:creationId xmlns:a16="http://schemas.microsoft.com/office/drawing/2014/main" id="{2689164A-259A-0FCA-F8FB-2970964FE8EF}"/>
              </a:ext>
            </a:extLst>
          </p:cNvPr>
          <p:cNvSpPr>
            <a:spLocks/>
          </p:cNvSpPr>
          <p:nvPr/>
        </p:nvSpPr>
        <p:spPr bwMode="auto">
          <a:xfrm>
            <a:off x="4748814" y="4629598"/>
            <a:ext cx="1631913" cy="360000"/>
          </a:xfrm>
          <a:custGeom>
            <a:avLst/>
            <a:gdLst>
              <a:gd name="T0" fmla="*/ 0 w 133350"/>
              <a:gd name="T1" fmla="*/ 2615095 h 542289"/>
              <a:gd name="T2" fmla="*/ 2147483646 w 133350"/>
              <a:gd name="T3" fmla="*/ 2615095 h 542289"/>
              <a:gd name="T4" fmla="*/ 2147483646 w 133350"/>
              <a:gd name="T5" fmla="*/ 0 h 542289"/>
              <a:gd name="T6" fmla="*/ 0 w 133350"/>
              <a:gd name="T7" fmla="*/ 0 h 542289"/>
              <a:gd name="T8" fmla="*/ 0 w 133350"/>
              <a:gd name="T9" fmla="*/ 2615095 h 542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350" h="542289">
                <a:moveTo>
                  <a:pt x="0" y="542112"/>
                </a:moveTo>
                <a:lnTo>
                  <a:pt x="133261" y="542112"/>
                </a:lnTo>
                <a:lnTo>
                  <a:pt x="133261" y="0"/>
                </a:lnTo>
                <a:lnTo>
                  <a:pt x="0" y="0"/>
                </a:lnTo>
                <a:lnTo>
                  <a:pt x="0" y="542112"/>
                </a:lnTo>
                <a:close/>
              </a:path>
            </a:pathLst>
          </a:custGeom>
          <a:solidFill>
            <a:srgbClr val="4653A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050">
              <a:latin typeface="+mj-lt"/>
            </a:endParaRPr>
          </a:p>
        </p:txBody>
      </p:sp>
      <p:sp>
        <p:nvSpPr>
          <p:cNvPr id="64" name="Rectángulo redondeado 144">
            <a:extLst>
              <a:ext uri="{FF2B5EF4-FFF2-40B4-BE49-F238E27FC236}">
                <a16:creationId xmlns:a16="http://schemas.microsoft.com/office/drawing/2014/main" id="{7D6C7147-75A0-13A8-F1E6-549BF0B17D27}"/>
              </a:ext>
            </a:extLst>
          </p:cNvPr>
          <p:cNvSpPr/>
          <p:nvPr/>
        </p:nvSpPr>
        <p:spPr>
          <a:xfrm>
            <a:off x="4674202" y="4627550"/>
            <a:ext cx="1706525" cy="36000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91438" tIns="45719" rIns="91438" bIns="45719"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s-ES" altLang="es-CO" sz="900">
                <a:solidFill>
                  <a:schemeClr val="bg1"/>
                </a:solidFill>
                <a:latin typeface="+mj-lt"/>
              </a:rPr>
              <a:t>Cuadro oferta utilización marco central</a:t>
            </a:r>
          </a:p>
        </p:txBody>
      </p:sp>
      <p:sp>
        <p:nvSpPr>
          <p:cNvPr id="65" name="object 18">
            <a:extLst>
              <a:ext uri="{FF2B5EF4-FFF2-40B4-BE49-F238E27FC236}">
                <a16:creationId xmlns:a16="http://schemas.microsoft.com/office/drawing/2014/main" id="{190C3BC7-97AC-CF1F-D71F-B305FB886601}"/>
              </a:ext>
            </a:extLst>
          </p:cNvPr>
          <p:cNvSpPr>
            <a:spLocks/>
          </p:cNvSpPr>
          <p:nvPr/>
        </p:nvSpPr>
        <p:spPr bwMode="auto">
          <a:xfrm>
            <a:off x="4564663" y="4628010"/>
            <a:ext cx="184150" cy="360000"/>
          </a:xfrm>
          <a:custGeom>
            <a:avLst/>
            <a:gdLst>
              <a:gd name="T0" fmla="*/ 35138 w 400050"/>
              <a:gd name="T1" fmla="*/ 2596845 h 542289"/>
              <a:gd name="T2" fmla="*/ 0 w 400050"/>
              <a:gd name="T3" fmla="*/ 2596845 h 542289"/>
              <a:gd name="T4" fmla="*/ 0 w 400050"/>
              <a:gd name="T5" fmla="*/ 0 h 542289"/>
              <a:gd name="T6" fmla="*/ 35138 w 400050"/>
              <a:gd name="T7" fmla="*/ 0 h 542289"/>
              <a:gd name="T8" fmla="*/ 35138 w 400050"/>
              <a:gd name="T9" fmla="*/ 2596845 h 542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0" h="542289">
                <a:moveTo>
                  <a:pt x="399986" y="542112"/>
                </a:moveTo>
                <a:lnTo>
                  <a:pt x="0" y="542112"/>
                </a:lnTo>
                <a:lnTo>
                  <a:pt x="0" y="0"/>
                </a:lnTo>
                <a:lnTo>
                  <a:pt x="399986" y="0"/>
                </a:lnTo>
                <a:lnTo>
                  <a:pt x="399986" y="542112"/>
                </a:lnTo>
                <a:close/>
              </a:path>
            </a:pathLst>
          </a:custGeom>
          <a:solidFill>
            <a:srgbClr val="605EA7"/>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1050">
              <a:latin typeface="+mj-lt"/>
            </a:endParaRPr>
          </a:p>
        </p:txBody>
      </p:sp>
      <p:grpSp>
        <p:nvGrpSpPr>
          <p:cNvPr id="66" name="Agrupar 6">
            <a:extLst>
              <a:ext uri="{FF2B5EF4-FFF2-40B4-BE49-F238E27FC236}">
                <a16:creationId xmlns:a16="http://schemas.microsoft.com/office/drawing/2014/main" id="{BC6BC014-3166-4D43-EC1C-EC4E5C6F7833}"/>
              </a:ext>
            </a:extLst>
          </p:cNvPr>
          <p:cNvGrpSpPr>
            <a:grpSpLocks/>
          </p:cNvGrpSpPr>
          <p:nvPr/>
        </p:nvGrpSpPr>
        <p:grpSpPr bwMode="auto">
          <a:xfrm>
            <a:off x="6610115" y="4142155"/>
            <a:ext cx="1440000" cy="720000"/>
            <a:chOff x="1114425" y="2805113"/>
            <a:chExt cx="2016097" cy="746125"/>
          </a:xfrm>
        </p:grpSpPr>
        <p:sp>
          <p:nvSpPr>
            <p:cNvPr id="67" name="object 3">
              <a:extLst>
                <a:ext uri="{FF2B5EF4-FFF2-40B4-BE49-F238E27FC236}">
                  <a16:creationId xmlns:a16="http://schemas.microsoft.com/office/drawing/2014/main" id="{26BA6F27-C016-2225-47B9-A89225C4BE71}"/>
                </a:ext>
              </a:extLst>
            </p:cNvPr>
            <p:cNvSpPr>
              <a:spLocks/>
            </p:cNvSpPr>
            <p:nvPr/>
          </p:nvSpPr>
          <p:spPr bwMode="auto">
            <a:xfrm>
              <a:off x="1330450" y="2805113"/>
              <a:ext cx="1800072" cy="746125"/>
            </a:xfrm>
            <a:custGeom>
              <a:avLst/>
              <a:gdLst>
                <a:gd name="T0" fmla="*/ 0 w 1218564"/>
                <a:gd name="T1" fmla="*/ 2106434 h 655319"/>
                <a:gd name="T2" fmla="*/ 50466365 w 1218564"/>
                <a:gd name="T3" fmla="*/ 2106434 h 655319"/>
                <a:gd name="T4" fmla="*/ 50466365 w 1218564"/>
                <a:gd name="T5" fmla="*/ 0 h 655319"/>
                <a:gd name="T6" fmla="*/ 0 w 1218564"/>
                <a:gd name="T7" fmla="*/ 0 h 655319"/>
                <a:gd name="T8" fmla="*/ 0 w 1218564"/>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8564" h="655319">
                  <a:moveTo>
                    <a:pt x="0" y="655116"/>
                  </a:moveTo>
                  <a:lnTo>
                    <a:pt x="1218565" y="655116"/>
                  </a:lnTo>
                  <a:lnTo>
                    <a:pt x="1218565" y="0"/>
                  </a:lnTo>
                  <a:lnTo>
                    <a:pt x="0" y="0"/>
                  </a:lnTo>
                  <a:lnTo>
                    <a:pt x="0" y="655116"/>
                  </a:lnTo>
                  <a:close/>
                </a:path>
              </a:pathLst>
            </a:custGeom>
            <a:solidFill>
              <a:srgbClr val="19C3BE"/>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900">
                <a:latin typeface="+mj-lt"/>
              </a:endParaRPr>
            </a:p>
          </p:txBody>
        </p:sp>
        <p:sp>
          <p:nvSpPr>
            <p:cNvPr id="68" name="object 5">
              <a:extLst>
                <a:ext uri="{FF2B5EF4-FFF2-40B4-BE49-F238E27FC236}">
                  <a16:creationId xmlns:a16="http://schemas.microsoft.com/office/drawing/2014/main" id="{EFA140B7-9B8C-E3BE-01C9-A1291745F18C}"/>
                </a:ext>
              </a:extLst>
            </p:cNvPr>
            <p:cNvSpPr>
              <a:spLocks/>
            </p:cNvSpPr>
            <p:nvPr/>
          </p:nvSpPr>
          <p:spPr bwMode="auto">
            <a:xfrm>
              <a:off x="1114425" y="2805113"/>
              <a:ext cx="216024" cy="746125"/>
            </a:xfrm>
            <a:custGeom>
              <a:avLst/>
              <a:gdLst>
                <a:gd name="T0" fmla="*/ 66307 w 400050"/>
                <a:gd name="T1" fmla="*/ 2106434 h 655319"/>
                <a:gd name="T2" fmla="*/ 0 w 400050"/>
                <a:gd name="T3" fmla="*/ 2106434 h 655319"/>
                <a:gd name="T4" fmla="*/ 0 w 400050"/>
                <a:gd name="T5" fmla="*/ 0 h 655319"/>
                <a:gd name="T6" fmla="*/ 66307 w 400050"/>
                <a:gd name="T7" fmla="*/ 0 h 655319"/>
                <a:gd name="T8" fmla="*/ 66307 w 400050"/>
                <a:gd name="T9" fmla="*/ 2106434 h 655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050" h="655319">
                  <a:moveTo>
                    <a:pt x="399986" y="655116"/>
                  </a:moveTo>
                  <a:lnTo>
                    <a:pt x="0" y="655116"/>
                  </a:lnTo>
                  <a:lnTo>
                    <a:pt x="0" y="0"/>
                  </a:lnTo>
                  <a:lnTo>
                    <a:pt x="399986" y="0"/>
                  </a:lnTo>
                  <a:lnTo>
                    <a:pt x="399986" y="655116"/>
                  </a:lnTo>
                  <a:close/>
                </a:path>
              </a:pathLst>
            </a:custGeom>
            <a:solidFill>
              <a:srgbClr val="218A88"/>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s-ES" sz="900">
                <a:latin typeface="+mj-lt"/>
              </a:endParaRPr>
            </a:p>
          </p:txBody>
        </p:sp>
      </p:grpSp>
      <p:sp>
        <p:nvSpPr>
          <p:cNvPr id="69" name="33 Rectángulo redondeado">
            <a:extLst>
              <a:ext uri="{FF2B5EF4-FFF2-40B4-BE49-F238E27FC236}">
                <a16:creationId xmlns:a16="http://schemas.microsoft.com/office/drawing/2014/main" id="{AD3A765A-4EF2-C480-06F5-231B7D8F8F32}"/>
              </a:ext>
            </a:extLst>
          </p:cNvPr>
          <p:cNvSpPr/>
          <p:nvPr/>
        </p:nvSpPr>
        <p:spPr>
          <a:xfrm>
            <a:off x="6677735" y="4115316"/>
            <a:ext cx="1440000" cy="720000"/>
          </a:xfrm>
          <a:prstGeom prst="roundRect">
            <a:avLst/>
          </a:prstGeom>
          <a:noFill/>
          <a:ln>
            <a:noFill/>
          </a:ln>
          <a:effectLst/>
        </p:spPr>
        <p:style>
          <a:lnRef idx="0">
            <a:schemeClr val="accent1"/>
          </a:lnRef>
          <a:fillRef idx="3">
            <a:schemeClr val="accent1"/>
          </a:fillRef>
          <a:effectRef idx="3">
            <a:schemeClr val="accent1"/>
          </a:effectRef>
          <a:fontRef idx="minor">
            <a:schemeClr val="lt1"/>
          </a:fontRef>
        </p:style>
        <p:txBody>
          <a:bodyPr lIns="91438" tIns="45719" rIns="91438" bIns="45719"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s-ES" altLang="es-CO" sz="800">
                <a:solidFill>
                  <a:srgbClr val="FFFFFF"/>
                </a:solidFill>
                <a:latin typeface="+mj-lt"/>
              </a:rPr>
              <a:t>Cuenta de producción y generación del ingreso turístico</a:t>
            </a:r>
          </a:p>
        </p:txBody>
      </p:sp>
      <p:cxnSp>
        <p:nvCxnSpPr>
          <p:cNvPr id="70" name="34 Conector angular">
            <a:extLst>
              <a:ext uri="{FF2B5EF4-FFF2-40B4-BE49-F238E27FC236}">
                <a16:creationId xmlns:a16="http://schemas.microsoft.com/office/drawing/2014/main" id="{6478A8E5-7287-B1D2-2676-1CAE92A377B4}"/>
              </a:ext>
            </a:extLst>
          </p:cNvPr>
          <p:cNvCxnSpPr>
            <a:cxnSpLocks noChangeShapeType="1"/>
          </p:cNvCxnSpPr>
          <p:nvPr/>
        </p:nvCxnSpPr>
        <p:spPr bwMode="auto">
          <a:xfrm>
            <a:off x="6380732" y="4312563"/>
            <a:ext cx="229383" cy="200162"/>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cxnSp>
        <p:nvCxnSpPr>
          <p:cNvPr id="71" name="34 Conector angular">
            <a:extLst>
              <a:ext uri="{FF2B5EF4-FFF2-40B4-BE49-F238E27FC236}">
                <a16:creationId xmlns:a16="http://schemas.microsoft.com/office/drawing/2014/main" id="{A7A035A6-0EC4-1B71-D7EA-EBAEEC168822}"/>
              </a:ext>
            </a:extLst>
          </p:cNvPr>
          <p:cNvCxnSpPr>
            <a:cxnSpLocks noChangeShapeType="1"/>
          </p:cNvCxnSpPr>
          <p:nvPr/>
        </p:nvCxnSpPr>
        <p:spPr bwMode="auto">
          <a:xfrm flipV="1">
            <a:off x="6380727" y="4519703"/>
            <a:ext cx="229388" cy="180000"/>
          </a:xfrm>
          <a:prstGeom prst="bentConnector3">
            <a:avLst>
              <a:gd name="adj1" fmla="val 50000"/>
            </a:avLst>
          </a:prstGeom>
          <a:noFill/>
          <a:ln w="6350">
            <a:solidFill>
              <a:srgbClr val="00C3BD"/>
            </a:solidFill>
            <a:miter lim="800000"/>
            <a:headEnd/>
            <a:tailEnd type="none" w="med" len="med"/>
          </a:ln>
          <a:extLst>
            <a:ext uri="{909E8E84-426E-40dd-AFC4-6F175D3DCCD1}">
              <a14:hiddenFill xmlns="" xmlns:a14="http://schemas.microsoft.com/office/drawing/2010/main">
                <a:noFill/>
              </a14:hiddenFill>
            </a:ext>
          </a:extLst>
        </p:spPr>
      </p:cxnSp>
      <p:sp>
        <p:nvSpPr>
          <p:cNvPr id="72" name="26 Rectángulo redondeado">
            <a:extLst>
              <a:ext uri="{FF2B5EF4-FFF2-40B4-BE49-F238E27FC236}">
                <a16:creationId xmlns:a16="http://schemas.microsoft.com/office/drawing/2014/main" id="{30811518-C7FD-D3E5-AD99-167A947EA130}"/>
              </a:ext>
            </a:extLst>
          </p:cNvPr>
          <p:cNvSpPr>
            <a:spLocks noChangeArrowheads="1"/>
          </p:cNvSpPr>
          <p:nvPr/>
        </p:nvSpPr>
        <p:spPr bwMode="auto">
          <a:xfrm>
            <a:off x="7999428" y="3901612"/>
            <a:ext cx="1147621" cy="1064020"/>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438" tIns="45719" rIns="91438" bIns="45719"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s-CO" sz="600">
                <a:solidFill>
                  <a:srgbClr val="00C3BD"/>
                </a:solidFill>
                <a:latin typeface="+mj-lt"/>
                <a:cs typeface="Arial" panose="020B0604020202020204" pitchFamily="34" charset="0"/>
              </a:rPr>
              <a:t>Valor agregado</a:t>
            </a:r>
          </a:p>
          <a:p>
            <a:endParaRPr lang="es-ES" altLang="es-CO" sz="600">
              <a:solidFill>
                <a:srgbClr val="00C3BD"/>
              </a:solidFill>
              <a:latin typeface="+mj-lt"/>
              <a:cs typeface="Arial" panose="020B0604020202020204" pitchFamily="34" charset="0"/>
            </a:endParaRPr>
          </a:p>
          <a:p>
            <a:pPr marL="171450" indent="-171450">
              <a:buFontTx/>
              <a:buChar char="-"/>
            </a:pPr>
            <a:r>
              <a:rPr lang="es-ES" altLang="es-CO" sz="600">
                <a:solidFill>
                  <a:srgbClr val="00C3BD"/>
                </a:solidFill>
                <a:latin typeface="+mj-lt"/>
                <a:cs typeface="Arial" panose="020B0604020202020204" pitchFamily="34" charset="0"/>
              </a:rPr>
              <a:t>Remuneración de los asalariados</a:t>
            </a:r>
          </a:p>
          <a:p>
            <a:pPr marL="171450" indent="-171450">
              <a:buFontTx/>
              <a:buChar char="-"/>
            </a:pPr>
            <a:r>
              <a:rPr lang="es-ES" altLang="es-CO" sz="600">
                <a:solidFill>
                  <a:srgbClr val="00C3BD"/>
                </a:solidFill>
                <a:latin typeface="+mj-lt"/>
                <a:cs typeface="Arial" panose="020B0604020202020204" pitchFamily="34" charset="0"/>
              </a:rPr>
              <a:t>Impuestos a la producción</a:t>
            </a:r>
          </a:p>
          <a:p>
            <a:pPr marL="171450" indent="-171450">
              <a:buFontTx/>
              <a:buChar char="-"/>
            </a:pPr>
            <a:r>
              <a:rPr lang="es-ES" altLang="es-CO" sz="600">
                <a:solidFill>
                  <a:srgbClr val="00C3BD"/>
                </a:solidFill>
                <a:latin typeface="+mj-lt"/>
                <a:cs typeface="Arial" panose="020B0604020202020204" pitchFamily="34" charset="0"/>
              </a:rPr>
              <a:t>Ingreso mixto</a:t>
            </a:r>
          </a:p>
          <a:p>
            <a:pPr marL="171450" indent="-171450">
              <a:buFontTx/>
              <a:buChar char="-"/>
            </a:pPr>
            <a:r>
              <a:rPr lang="es-ES" altLang="es-CO" sz="600">
                <a:solidFill>
                  <a:srgbClr val="00C3BD"/>
                </a:solidFill>
                <a:latin typeface="+mj-lt"/>
                <a:cs typeface="Arial" panose="020B0604020202020204" pitchFamily="34" charset="0"/>
              </a:rPr>
              <a:t>Excedente de explotación</a:t>
            </a:r>
          </a:p>
        </p:txBody>
      </p:sp>
      <p:sp>
        <p:nvSpPr>
          <p:cNvPr id="73" name="43 Cerrar llave">
            <a:extLst>
              <a:ext uri="{FF2B5EF4-FFF2-40B4-BE49-F238E27FC236}">
                <a16:creationId xmlns:a16="http://schemas.microsoft.com/office/drawing/2014/main" id="{16EBDBE4-884C-3367-A982-085E5A1DB6E6}"/>
              </a:ext>
            </a:extLst>
          </p:cNvPr>
          <p:cNvSpPr/>
          <p:nvPr/>
        </p:nvSpPr>
        <p:spPr>
          <a:xfrm rot="10800000">
            <a:off x="8050115" y="3769958"/>
            <a:ext cx="82254" cy="1285876"/>
          </a:xfrm>
          <a:prstGeom prst="rightBrace">
            <a:avLst/>
          </a:prstGeom>
          <a:noFill/>
          <a:ln w="6350">
            <a:solidFill>
              <a:srgbClr val="00C3BD"/>
            </a:solidFill>
            <a:round/>
            <a:headEnd/>
            <a:tailEnd type="none" w="med" len="med"/>
          </a:ln>
        </p:spPr>
        <p:txBody>
          <a:bodyPr rtlCol="0" anchor="ctr"/>
          <a:lstStyle/>
          <a:p>
            <a:pPr algn="ctr"/>
            <a:endParaRPr lang="es-ES" sz="1400">
              <a:latin typeface="+mj-lt"/>
            </a:endParaRPr>
          </a:p>
        </p:txBody>
      </p:sp>
      <p:cxnSp>
        <p:nvCxnSpPr>
          <p:cNvPr id="75" name="Conector recto 74">
            <a:extLst>
              <a:ext uri="{FF2B5EF4-FFF2-40B4-BE49-F238E27FC236}">
                <a16:creationId xmlns:a16="http://schemas.microsoft.com/office/drawing/2014/main" id="{5695F90E-20A1-4788-8103-9EFAF48E59E9}"/>
              </a:ext>
            </a:extLst>
          </p:cNvPr>
          <p:cNvCxnSpPr>
            <a:cxnSpLocks/>
          </p:cNvCxnSpPr>
          <p:nvPr/>
        </p:nvCxnSpPr>
        <p:spPr>
          <a:xfrm flipH="1">
            <a:off x="756253" y="484534"/>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6" name="object 898">
            <a:extLst>
              <a:ext uri="{FF2B5EF4-FFF2-40B4-BE49-F238E27FC236}">
                <a16:creationId xmlns:a16="http://schemas.microsoft.com/office/drawing/2014/main" id="{83CC2352-F8C2-4D8E-9535-7A2719A48966}"/>
              </a:ext>
            </a:extLst>
          </p:cNvPr>
          <p:cNvSpPr txBox="1"/>
          <p:nvPr/>
        </p:nvSpPr>
        <p:spPr>
          <a:xfrm>
            <a:off x="741738" y="165484"/>
            <a:ext cx="7945061" cy="215444"/>
          </a:xfrm>
          <a:prstGeom prst="rect">
            <a:avLst/>
          </a:prstGeom>
        </p:spPr>
        <p:txBody>
          <a:bodyPr vert="horz" wrap="square" lIns="0" tIns="0" rIns="0" bIns="0" rtlCol="0">
            <a:spAutoFit/>
          </a:bodyPr>
          <a:lstStyle/>
          <a:p>
            <a:pPr marL="12700" defTabSz="457189">
              <a:defRPr/>
            </a:pPr>
            <a:r>
              <a:rPr lang="es-ES" sz="1400" b="1" dirty="0">
                <a:solidFill>
                  <a:srgbClr val="B6004A"/>
                </a:solidFill>
                <a:latin typeface="Segoe UI" panose="020B0502040204020203" pitchFamily="34" charset="0"/>
                <a:ea typeface="Segoe UI" panose="020B0502040204020203" pitchFamily="34" charset="0"/>
                <a:cs typeface="Segoe UI" panose="020B0502040204020203" pitchFamily="34" charset="0"/>
              </a:rPr>
              <a:t>Variables e indicadores CST</a:t>
            </a: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764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580">
                                          <p:stCondLst>
                                            <p:cond delay="0"/>
                                          </p:stCondLst>
                                        </p:cTn>
                                        <p:tgtEl>
                                          <p:spTgt spid="73"/>
                                        </p:tgtEl>
                                      </p:cBhvr>
                                    </p:animEffect>
                                    <p:anim calcmode="lin" valueType="num">
                                      <p:cBhvr>
                                        <p:cTn id="16" dur="1822"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3"/>
                                        </p:tgtEl>
                                        <p:attrNameLst>
                                          <p:attrName>ppt_y</p:attrName>
                                        </p:attrNameLst>
                                      </p:cBhvr>
                                      <p:tavLst>
                                        <p:tav tm="0" fmla="#ppt_y-sin(pi*$)/81">
                                          <p:val>
                                            <p:fltVal val="0"/>
                                          </p:val>
                                        </p:tav>
                                        <p:tav tm="100000">
                                          <p:val>
                                            <p:fltVal val="1"/>
                                          </p:val>
                                        </p:tav>
                                      </p:tavLst>
                                    </p:anim>
                                    <p:animScale>
                                      <p:cBhvr>
                                        <p:cTn id="21" dur="26">
                                          <p:stCondLst>
                                            <p:cond delay="650"/>
                                          </p:stCondLst>
                                        </p:cTn>
                                        <p:tgtEl>
                                          <p:spTgt spid="73"/>
                                        </p:tgtEl>
                                      </p:cBhvr>
                                      <p:to x="100000" y="60000"/>
                                    </p:animScale>
                                    <p:animScale>
                                      <p:cBhvr>
                                        <p:cTn id="22" dur="166" decel="50000">
                                          <p:stCondLst>
                                            <p:cond delay="676"/>
                                          </p:stCondLst>
                                        </p:cTn>
                                        <p:tgtEl>
                                          <p:spTgt spid="73"/>
                                        </p:tgtEl>
                                      </p:cBhvr>
                                      <p:to x="100000" y="100000"/>
                                    </p:animScale>
                                    <p:animScale>
                                      <p:cBhvr>
                                        <p:cTn id="23" dur="26">
                                          <p:stCondLst>
                                            <p:cond delay="1312"/>
                                          </p:stCondLst>
                                        </p:cTn>
                                        <p:tgtEl>
                                          <p:spTgt spid="73"/>
                                        </p:tgtEl>
                                      </p:cBhvr>
                                      <p:to x="100000" y="80000"/>
                                    </p:animScale>
                                    <p:animScale>
                                      <p:cBhvr>
                                        <p:cTn id="24" dur="166" decel="50000">
                                          <p:stCondLst>
                                            <p:cond delay="1338"/>
                                          </p:stCondLst>
                                        </p:cTn>
                                        <p:tgtEl>
                                          <p:spTgt spid="73"/>
                                        </p:tgtEl>
                                      </p:cBhvr>
                                      <p:to x="100000" y="100000"/>
                                    </p:animScale>
                                    <p:animScale>
                                      <p:cBhvr>
                                        <p:cTn id="25" dur="26">
                                          <p:stCondLst>
                                            <p:cond delay="1642"/>
                                          </p:stCondLst>
                                        </p:cTn>
                                        <p:tgtEl>
                                          <p:spTgt spid="73"/>
                                        </p:tgtEl>
                                      </p:cBhvr>
                                      <p:to x="100000" y="90000"/>
                                    </p:animScale>
                                    <p:animScale>
                                      <p:cBhvr>
                                        <p:cTn id="26" dur="166" decel="50000">
                                          <p:stCondLst>
                                            <p:cond delay="1668"/>
                                          </p:stCondLst>
                                        </p:cTn>
                                        <p:tgtEl>
                                          <p:spTgt spid="73"/>
                                        </p:tgtEl>
                                      </p:cBhvr>
                                      <p:to x="100000" y="100000"/>
                                    </p:animScale>
                                    <p:animScale>
                                      <p:cBhvr>
                                        <p:cTn id="27" dur="26">
                                          <p:stCondLst>
                                            <p:cond delay="1808"/>
                                          </p:stCondLst>
                                        </p:cTn>
                                        <p:tgtEl>
                                          <p:spTgt spid="73"/>
                                        </p:tgtEl>
                                      </p:cBhvr>
                                      <p:to x="100000" y="95000"/>
                                    </p:animScale>
                                    <p:animScale>
                                      <p:cBhvr>
                                        <p:cTn id="28" dur="166" decel="50000">
                                          <p:stCondLst>
                                            <p:cond delay="1834"/>
                                          </p:stCondLst>
                                        </p:cTn>
                                        <p:tgtEl>
                                          <p:spTgt spid="7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A0FEBB41-4101-0C40-83CE-891EC589C996}"/>
              </a:ext>
            </a:extLst>
          </p:cNvPr>
          <p:cNvCxnSpPr>
            <a:cxnSpLocks/>
          </p:cNvCxnSpPr>
          <p:nvPr/>
        </p:nvCxnSpPr>
        <p:spPr>
          <a:xfrm flipH="1">
            <a:off x="5452782" y="2941311"/>
            <a:ext cx="3378266"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object 553">
            <a:extLst>
              <a:ext uri="{FF2B5EF4-FFF2-40B4-BE49-F238E27FC236}">
                <a16:creationId xmlns:a16="http://schemas.microsoft.com/office/drawing/2014/main" id="{9D0B46FC-1238-5578-8EEA-25F1C1655260}"/>
              </a:ext>
            </a:extLst>
          </p:cNvPr>
          <p:cNvSpPr txBox="1">
            <a:spLocks/>
          </p:cNvSpPr>
          <p:nvPr/>
        </p:nvSpPr>
        <p:spPr>
          <a:xfrm>
            <a:off x="4472940" y="1689136"/>
            <a:ext cx="4358107" cy="2147383"/>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800" b="1"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Resultados Demanda Turística</a:t>
            </a:r>
          </a:p>
          <a:p>
            <a:pPr marL="0" marR="0" lvl="0" indent="0" algn="r" defTabSz="457200" rtl="0" eaLnBrk="1" fontAlgn="auto" latinLnBrk="0" hangingPunct="1">
              <a:lnSpc>
                <a:spcPct val="100000"/>
              </a:lnSpc>
              <a:spcBef>
                <a:spcPts val="125"/>
              </a:spcBef>
              <a:spcAft>
                <a:spcPts val="0"/>
              </a:spcAft>
              <a:buClrTx/>
              <a:buSzTx/>
              <a:buFont typeface="Arial"/>
              <a:buNone/>
              <a:tabLst/>
              <a:defRPr/>
            </a:pPr>
            <a:endParaRPr lang="es-ES" sz="2800" b="1" dirty="0">
              <a:solidFill>
                <a:prstClr val="black">
                  <a:lumMod val="85000"/>
                  <a:lumOff val="15000"/>
                </a:prstClr>
              </a:solidFill>
              <a:latin typeface="Segoe UI"/>
              <a:cs typeface="Arial" panose="020B0604020202020204" pitchFamily="34" charset="0"/>
            </a:endParaRPr>
          </a:p>
          <a:p>
            <a:pPr marL="0" marR="0" lvl="0" indent="0" algn="r" defTabSz="457200" rtl="0" eaLnBrk="1" fontAlgn="auto" latinLnBrk="0" hangingPunct="1">
              <a:lnSpc>
                <a:spcPct val="100000"/>
              </a:lnSpc>
              <a:spcBef>
                <a:spcPts val="125"/>
              </a:spcBef>
              <a:spcAft>
                <a:spcPts val="0"/>
              </a:spcAft>
              <a:buClrTx/>
              <a:buSzTx/>
              <a:buFont typeface="Arial"/>
              <a:buNone/>
              <a:tabLst/>
              <a:defRPr/>
            </a:pPr>
            <a:endParaRPr lang="es-ES" sz="2800" b="1" dirty="0">
              <a:solidFill>
                <a:prstClr val="black">
                  <a:lumMod val="85000"/>
                  <a:lumOff val="15000"/>
                </a:prstClr>
              </a:solidFill>
              <a:latin typeface="Segoe UI"/>
              <a:cs typeface="Arial" panose="020B0604020202020204" pitchFamily="34" charset="0"/>
            </a:endParaRPr>
          </a:p>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400" b="1"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2019-2022</a:t>
            </a:r>
            <a:r>
              <a:rPr kumimoji="0" lang="es-ES" sz="2400" b="1"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rPr>
              <a:t>pr</a:t>
            </a:r>
          </a:p>
        </p:txBody>
      </p:sp>
      <p:sp>
        <p:nvSpPr>
          <p:cNvPr id="8" name="CuadroTexto 7">
            <a:extLst>
              <a:ext uri="{FF2B5EF4-FFF2-40B4-BE49-F238E27FC236}">
                <a16:creationId xmlns:a16="http://schemas.microsoft.com/office/drawing/2014/main" id="{36F705AC-365E-35A7-0CFC-CCBCF1FCABB8}"/>
              </a:ext>
            </a:extLst>
          </p:cNvPr>
          <p:cNvSpPr txBox="1"/>
          <p:nvPr/>
        </p:nvSpPr>
        <p:spPr>
          <a:xfrm>
            <a:off x="6075330" y="4254693"/>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Tree>
    <p:extLst>
      <p:ext uri="{BB962C8B-B14F-4D97-AF65-F5344CB8AC3E}">
        <p14:creationId xmlns:p14="http://schemas.microsoft.com/office/powerpoint/2010/main" val="106214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023385-4FB1-96F7-88FC-6E7983A75122}"/>
              </a:ext>
            </a:extLst>
          </p:cNvPr>
          <p:cNvSpPr txBox="1"/>
          <p:nvPr/>
        </p:nvSpPr>
        <p:spPr>
          <a:xfrm>
            <a:off x="699769" y="4390861"/>
            <a:ext cx="8586952" cy="646331"/>
          </a:xfrm>
          <a:prstGeom prst="rect">
            <a:avLst/>
          </a:prstGeom>
          <a:noFill/>
        </p:spPr>
        <p:txBody>
          <a:bodyPr wrap="square" rtlCol="0">
            <a:spAutoFit/>
          </a:bodyPr>
          <a:lstStyle/>
          <a:p>
            <a:r>
              <a:rPr lang="es-CO" sz="600" b="1" dirty="0"/>
              <a:t>Fuente</a:t>
            </a:r>
            <a:r>
              <a:rPr lang="es-CO" sz="600" dirty="0"/>
              <a:t>: DANE, Cuenta Satélite de Turismo</a:t>
            </a:r>
          </a:p>
          <a:p>
            <a:r>
              <a:rPr lang="es-ES_tradnl" sz="600" baseline="30000" dirty="0" err="1"/>
              <a:t>p</a:t>
            </a:r>
            <a:r>
              <a:rPr lang="es-ES_tradnl" sz="600" dirty="0" err="1"/>
              <a:t>provisional</a:t>
            </a:r>
            <a:endParaRPr lang="es-CO" sz="600" dirty="0"/>
          </a:p>
          <a:p>
            <a:r>
              <a:rPr lang="es-ES_tradnl" sz="600" baseline="30000" dirty="0" err="1"/>
              <a:t>pr</a:t>
            </a:r>
            <a:r>
              <a:rPr lang="es-ES_tradnl" sz="600" dirty="0" err="1"/>
              <a:t>preliminar</a:t>
            </a:r>
            <a:endParaRPr lang="es-CO" sz="600" dirty="0"/>
          </a:p>
          <a:p>
            <a:r>
              <a:rPr lang="es-ES_tradnl" sz="600" dirty="0"/>
              <a:t>*Bienes adquiridos por los visitantes en el transcurso de sus viajes para uso propio o para regalo</a:t>
            </a:r>
            <a:endParaRPr lang="es-CO" sz="600" dirty="0"/>
          </a:p>
          <a:p>
            <a:r>
              <a:rPr lang="es-ES_tradnl" sz="600" dirty="0"/>
              <a:t>**Incluye servicios asociados al turismo no clasificados previamente</a:t>
            </a:r>
            <a:endParaRPr lang="es-CO" sz="600" dirty="0"/>
          </a:p>
          <a:p>
            <a:r>
              <a:rPr lang="es-ES_tradnl" sz="600" dirty="0"/>
              <a:t>Nota: solo incluye aeropuertos / el promedio de pernoctaciones: (pernoctaciones/flujos de personas), hace referencia a todos los motivos de viaje, </a:t>
            </a:r>
            <a:r>
              <a:rPr lang="es-ES" sz="600" dirty="0"/>
              <a:t>donde el mayor porcentaje es visita a familiares y amigos</a:t>
            </a:r>
            <a:endParaRPr lang="es-CO" sz="600" dirty="0"/>
          </a:p>
        </p:txBody>
      </p:sp>
      <p:sp>
        <p:nvSpPr>
          <p:cNvPr id="5" name="3 Rectángulo">
            <a:extLst>
              <a:ext uri="{FF2B5EF4-FFF2-40B4-BE49-F238E27FC236}">
                <a16:creationId xmlns:a16="http://schemas.microsoft.com/office/drawing/2014/main" id="{364A09A7-BCE5-DB1F-B789-8DDB5766A5AD}"/>
              </a:ext>
            </a:extLst>
          </p:cNvPr>
          <p:cNvSpPr/>
          <p:nvPr/>
        </p:nvSpPr>
        <p:spPr>
          <a:xfrm>
            <a:off x="6480875" y="1864316"/>
            <a:ext cx="2464370" cy="1897955"/>
          </a:xfrm>
          <a:prstGeom prst="rect">
            <a:avLst/>
          </a:prstGeom>
        </p:spPr>
        <p:txBody>
          <a:bodyPr wrap="square">
            <a:spAutoFit/>
          </a:bodyPr>
          <a:lstStyle/>
          <a:p>
            <a:pPr marL="171450" indent="-171450" algn="ctr">
              <a:buClr>
                <a:srgbClr val="B6004C"/>
              </a:buClr>
              <a:buFont typeface="Wingdings" panose="05000000000000000000" pitchFamily="2" charset="2"/>
              <a:buChar char="¤"/>
            </a:pPr>
            <a:r>
              <a:rPr lang="es-CO" sz="1100" dirty="0"/>
              <a:t>El turismo receptor registró un gasto total de 40,2 billones de pesos para el 2022</a:t>
            </a:r>
            <a:r>
              <a:rPr lang="es-CO" sz="1100" baseline="30000" dirty="0"/>
              <a:t>pr</a:t>
            </a:r>
            <a:r>
              <a:rPr lang="es-CO" sz="1100" dirty="0"/>
              <a:t>, lo que representó un crecimiento de 56,6% con respecto al 2021</a:t>
            </a:r>
            <a:r>
              <a:rPr lang="es-CO" sz="1100" baseline="30000" dirty="0"/>
              <a:t>p</a:t>
            </a:r>
          </a:p>
          <a:p>
            <a:pPr marL="171450" indent="-171450" algn="ctr">
              <a:buClr>
                <a:srgbClr val="B6004C"/>
              </a:buClr>
              <a:buFont typeface="Wingdings" panose="05000000000000000000" pitchFamily="2" charset="2"/>
              <a:buChar char="¤"/>
            </a:pPr>
            <a:endParaRPr lang="es-CO" sz="1100" baseline="30000" dirty="0"/>
          </a:p>
          <a:p>
            <a:pPr marL="171450" indent="-171450" algn="ctr">
              <a:buClr>
                <a:srgbClr val="B6004C"/>
              </a:buClr>
              <a:buFont typeface="Wingdings" panose="05000000000000000000" pitchFamily="2" charset="2"/>
              <a:buChar char="¤"/>
            </a:pPr>
            <a:r>
              <a:rPr lang="es-CO" sz="1100" dirty="0"/>
              <a:t>Mientras que para el 2021</a:t>
            </a:r>
            <a:r>
              <a:rPr lang="es-CO" sz="1100" baseline="30000" dirty="0"/>
              <a:t>p</a:t>
            </a:r>
            <a:r>
              <a:rPr lang="es-CO" sz="1100" dirty="0"/>
              <a:t> el turismo receptor presentó un crecimiento de 78,1% con respecto al año inmediatamente anterior</a:t>
            </a:r>
          </a:p>
        </p:txBody>
      </p:sp>
      <p:graphicFrame>
        <p:nvGraphicFramePr>
          <p:cNvPr id="7" name="Tabla 6">
            <a:extLst>
              <a:ext uri="{FF2B5EF4-FFF2-40B4-BE49-F238E27FC236}">
                <a16:creationId xmlns:a16="http://schemas.microsoft.com/office/drawing/2014/main" id="{081D4E39-686C-FDE0-7C62-0605E690A089}"/>
              </a:ext>
            </a:extLst>
          </p:cNvPr>
          <p:cNvGraphicFramePr>
            <a:graphicFrameLocks noGrp="1"/>
          </p:cNvGraphicFramePr>
          <p:nvPr>
            <p:extLst>
              <p:ext uri="{D42A27DB-BD31-4B8C-83A1-F6EECF244321}">
                <p14:modId xmlns:p14="http://schemas.microsoft.com/office/powerpoint/2010/main" val="208175483"/>
              </p:ext>
            </p:extLst>
          </p:nvPr>
        </p:nvGraphicFramePr>
        <p:xfrm>
          <a:off x="760287" y="1499752"/>
          <a:ext cx="5606286" cy="2741773"/>
        </p:xfrm>
        <a:graphic>
          <a:graphicData uri="http://schemas.openxmlformats.org/drawingml/2006/table">
            <a:tbl>
              <a:tblPr/>
              <a:tblGrid>
                <a:gridCol w="2979027">
                  <a:extLst>
                    <a:ext uri="{9D8B030D-6E8A-4147-A177-3AD203B41FA5}">
                      <a16:colId xmlns:a16="http://schemas.microsoft.com/office/drawing/2014/main" val="1050449926"/>
                    </a:ext>
                  </a:extLst>
                </a:gridCol>
                <a:gridCol w="648570">
                  <a:extLst>
                    <a:ext uri="{9D8B030D-6E8A-4147-A177-3AD203B41FA5}">
                      <a16:colId xmlns:a16="http://schemas.microsoft.com/office/drawing/2014/main" val="1510257243"/>
                    </a:ext>
                  </a:extLst>
                </a:gridCol>
                <a:gridCol w="659563">
                  <a:extLst>
                    <a:ext uri="{9D8B030D-6E8A-4147-A177-3AD203B41FA5}">
                      <a16:colId xmlns:a16="http://schemas.microsoft.com/office/drawing/2014/main" val="3838736652"/>
                    </a:ext>
                  </a:extLst>
                </a:gridCol>
                <a:gridCol w="659563">
                  <a:extLst>
                    <a:ext uri="{9D8B030D-6E8A-4147-A177-3AD203B41FA5}">
                      <a16:colId xmlns:a16="http://schemas.microsoft.com/office/drawing/2014/main" val="1601733249"/>
                    </a:ext>
                  </a:extLst>
                </a:gridCol>
                <a:gridCol w="659563">
                  <a:extLst>
                    <a:ext uri="{9D8B030D-6E8A-4147-A177-3AD203B41FA5}">
                      <a16:colId xmlns:a16="http://schemas.microsoft.com/office/drawing/2014/main" val="1380314446"/>
                    </a:ext>
                  </a:extLst>
                </a:gridCol>
              </a:tblGrid>
              <a:tr h="227619">
                <a:tc>
                  <a:txBody>
                    <a:bodyPr/>
                    <a:lstStyle/>
                    <a:p>
                      <a:pPr algn="l" rtl="0" fontAlgn="b"/>
                      <a:r>
                        <a:rPr lang="es-CO" sz="1000" b="1" i="0" u="none" strike="noStrike">
                          <a:solidFill>
                            <a:srgbClr val="FFFFFF"/>
                          </a:solidFill>
                          <a:effectLst/>
                          <a:latin typeface="Segoe UI" panose="020B0502040204020203" pitchFamily="34" charset="0"/>
                        </a:rPr>
                        <a:t>Concepto</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b"/>
                      <a:r>
                        <a:rPr lang="es-CO" sz="1000" b="1" i="0" u="none" strike="noStrike" dirty="0">
                          <a:solidFill>
                            <a:srgbClr val="FFFFFF"/>
                          </a:solidFill>
                          <a:effectLst/>
                          <a:latin typeface="Segoe UI" panose="020B0502040204020203" pitchFamily="34" charset="0"/>
                        </a:rPr>
                        <a:t>2019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b"/>
                      <a:r>
                        <a:rPr lang="es-CO" sz="1000" b="1" i="0" u="none" strike="noStrike" dirty="0">
                          <a:solidFill>
                            <a:srgbClr val="FFFFFF"/>
                          </a:solidFill>
                          <a:effectLst/>
                          <a:latin typeface="Segoe UI" panose="020B0502040204020203" pitchFamily="34" charset="0"/>
                        </a:rPr>
                        <a:t>2020</a:t>
                      </a:r>
                      <a:r>
                        <a:rPr lang="es-CO" sz="1000" b="1" i="0" u="none" strike="noStrike" baseline="30000" dirty="0">
                          <a:solidFill>
                            <a:srgbClr val="FFFFFF"/>
                          </a:solidFill>
                          <a:effectLst/>
                          <a:latin typeface="Segoe UI" panose="020B0502040204020203" pitchFamily="34" charset="0"/>
                        </a:rPr>
                        <a:t>p</a:t>
                      </a:r>
                      <a:endParaRPr lang="es-CO" sz="1000" b="1" i="0" u="none" strike="noStrike" dirty="0">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b"/>
                      <a:r>
                        <a:rPr lang="es-CO" sz="1000" b="1" i="0" u="none" strike="noStrike" dirty="0">
                          <a:solidFill>
                            <a:srgbClr val="FFFFFF"/>
                          </a:solidFill>
                          <a:effectLst/>
                          <a:latin typeface="Segoe UI" panose="020B0502040204020203" pitchFamily="34" charset="0"/>
                        </a:rPr>
                        <a:t>2021</a:t>
                      </a:r>
                      <a:r>
                        <a:rPr lang="es-CO" sz="1000" b="1" i="0" u="none" strike="noStrike" baseline="30000" dirty="0">
                          <a:solidFill>
                            <a:srgbClr val="FFFFFF"/>
                          </a:solidFill>
                          <a:effectLst/>
                          <a:latin typeface="Segoe UI" panose="020B0502040204020203" pitchFamily="34" charset="0"/>
                        </a:rPr>
                        <a:t>p</a:t>
                      </a:r>
                      <a:endParaRPr lang="es-CO" sz="1000" b="1" i="0" u="none" strike="noStrike" dirty="0">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b"/>
                      <a:r>
                        <a:rPr lang="es-CO" sz="1000" b="1" i="0" u="none" strike="noStrike" dirty="0">
                          <a:solidFill>
                            <a:srgbClr val="FFFFFF"/>
                          </a:solidFill>
                          <a:effectLst/>
                          <a:latin typeface="Segoe UI" panose="020B0502040204020203" pitchFamily="34" charset="0"/>
                        </a:rPr>
                        <a:t>2022</a:t>
                      </a:r>
                      <a:r>
                        <a:rPr lang="es-CO" sz="1000" b="1" i="0" u="none" strike="noStrike" baseline="30000" dirty="0">
                          <a:solidFill>
                            <a:srgbClr val="FFFFFF"/>
                          </a:solidFill>
                          <a:effectLst/>
                          <a:latin typeface="Segoe UI" panose="020B0502040204020203" pitchFamily="34" charset="0"/>
                        </a:rPr>
                        <a:t>pr</a:t>
                      </a:r>
                      <a:endParaRPr lang="es-CO" sz="1000" b="1" i="0" u="none" strike="noStrike" dirty="0">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extLst>
                  <a:ext uri="{0D108BD9-81ED-4DB2-BD59-A6C34878D82A}">
                    <a16:rowId xmlns:a16="http://schemas.microsoft.com/office/drawing/2014/main" val="207065584"/>
                  </a:ext>
                </a:extLst>
              </a:tr>
              <a:tr h="165541">
                <a:tc>
                  <a:txBody>
                    <a:bodyPr/>
                    <a:lstStyle/>
                    <a:p>
                      <a:pPr algn="l" fontAlgn="b"/>
                      <a:r>
                        <a:rPr lang="es-CO" sz="900" b="0" i="0" u="none" strike="noStrike">
                          <a:solidFill>
                            <a:srgbClr val="000000"/>
                          </a:solidFill>
                          <a:effectLst/>
                          <a:latin typeface="Segoe UI" panose="020B0502040204020203" pitchFamily="34" charset="0"/>
                        </a:rPr>
                        <a:t>Servicios de alojamiento para visitantes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4.162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1.292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4.313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6.381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081443540"/>
                  </a:ext>
                </a:extLst>
              </a:tr>
              <a:tr h="165541">
                <a:tc>
                  <a:txBody>
                    <a:bodyPr/>
                    <a:lstStyle/>
                    <a:p>
                      <a:pPr algn="l" rtl="0" fontAlgn="b"/>
                      <a:r>
                        <a:rPr lang="es-ES" sz="900" b="0" i="0" u="none" strike="noStrike">
                          <a:solidFill>
                            <a:srgbClr val="404040"/>
                          </a:solidFill>
                          <a:effectLst/>
                          <a:latin typeface="Segoe UI" panose="020B0502040204020203" pitchFamily="34" charset="0"/>
                        </a:rPr>
                        <a:t>Servicios de provisión de alimentos y bebidas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5.817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5.040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7.245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10.721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103056972"/>
                  </a:ext>
                </a:extLst>
              </a:tr>
              <a:tr h="165541">
                <a:tc>
                  <a:txBody>
                    <a:bodyPr/>
                    <a:lstStyle/>
                    <a:p>
                      <a:pPr algn="l" fontAlgn="b"/>
                      <a:r>
                        <a:rPr lang="es-CO" sz="900" b="0" i="0" u="none" strike="noStrike">
                          <a:solidFill>
                            <a:srgbClr val="000000"/>
                          </a:solidFill>
                          <a:effectLst/>
                          <a:latin typeface="Segoe UI" panose="020B0502040204020203" pitchFamily="34" charset="0"/>
                        </a:rPr>
                        <a:t>Servicios de transporte de pasajeros por ferrocarril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271957203"/>
                  </a:ext>
                </a:extLst>
              </a:tr>
              <a:tr h="165541">
                <a:tc>
                  <a:txBody>
                    <a:bodyPr/>
                    <a:lstStyle/>
                    <a:p>
                      <a:pPr algn="l" rtl="0" fontAlgn="b"/>
                      <a:r>
                        <a:rPr lang="es-ES" sz="900" b="0" i="0" u="none" strike="noStrike">
                          <a:solidFill>
                            <a:srgbClr val="404040"/>
                          </a:solidFill>
                          <a:effectLst/>
                          <a:latin typeface="Segoe UI" panose="020B0502040204020203" pitchFamily="34" charset="0"/>
                        </a:rPr>
                        <a:t>Servicios de transporte de pasajeros por carretera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2.532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1.848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2.630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4.701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288255446"/>
                  </a:ext>
                </a:extLst>
              </a:tr>
              <a:tr h="165541">
                <a:tc>
                  <a:txBody>
                    <a:bodyPr/>
                    <a:lstStyle/>
                    <a:p>
                      <a:pPr algn="l" fontAlgn="b"/>
                      <a:r>
                        <a:rPr lang="es-ES" sz="900" b="0" i="0" u="none" strike="noStrike">
                          <a:solidFill>
                            <a:srgbClr val="000000"/>
                          </a:solidFill>
                          <a:effectLst/>
                          <a:latin typeface="Segoe UI" panose="020B0502040204020203" pitchFamily="34" charset="0"/>
                        </a:rPr>
                        <a:t>Servicios de transporte de pasajeros por agua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527040081"/>
                  </a:ext>
                </a:extLst>
              </a:tr>
              <a:tr h="165541">
                <a:tc>
                  <a:txBody>
                    <a:bodyPr/>
                    <a:lstStyle/>
                    <a:p>
                      <a:pPr algn="l" rtl="0" fontAlgn="b"/>
                      <a:r>
                        <a:rPr lang="es-ES" sz="900" b="0" i="0" u="none" strike="noStrike">
                          <a:solidFill>
                            <a:srgbClr val="404040"/>
                          </a:solidFill>
                          <a:effectLst/>
                          <a:latin typeface="Segoe UI" panose="020B0502040204020203" pitchFamily="34" charset="0"/>
                        </a:rPr>
                        <a:t>Servicios de transporte aéreo de pasajeros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6.431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1.241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4.358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7.790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164751129"/>
                  </a:ext>
                </a:extLst>
              </a:tr>
              <a:tr h="165541">
                <a:tc>
                  <a:txBody>
                    <a:bodyPr/>
                    <a:lstStyle/>
                    <a:p>
                      <a:pPr algn="l" fontAlgn="b"/>
                      <a:r>
                        <a:rPr lang="es-CO" sz="900" b="0" i="0" u="none" strike="noStrike">
                          <a:solidFill>
                            <a:srgbClr val="000000"/>
                          </a:solidFill>
                          <a:effectLst/>
                          <a:latin typeface="Segoe UI" panose="020B0502040204020203" pitchFamily="34" charset="0"/>
                        </a:rPr>
                        <a:t>Servicios de alquiler de equipos de transporte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596933308"/>
                  </a:ext>
                </a:extLst>
              </a:tr>
              <a:tr h="165541">
                <a:tc>
                  <a:txBody>
                    <a:bodyPr/>
                    <a:lstStyle/>
                    <a:p>
                      <a:pPr algn="l" rtl="0" fontAlgn="b"/>
                      <a:r>
                        <a:rPr lang="es-ES" sz="900" b="0" i="0" u="none" strike="noStrike">
                          <a:solidFill>
                            <a:srgbClr val="404040"/>
                          </a:solidFill>
                          <a:effectLst/>
                          <a:latin typeface="Segoe UI" panose="020B0502040204020203" pitchFamily="34" charset="0"/>
                        </a:rPr>
                        <a:t>Agencias de viajes y otros servicios de reserva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160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47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125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207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591842361"/>
                  </a:ext>
                </a:extLst>
              </a:tr>
              <a:tr h="165541">
                <a:tc>
                  <a:txBody>
                    <a:bodyPr/>
                    <a:lstStyle/>
                    <a:p>
                      <a:pPr algn="l" fontAlgn="b"/>
                      <a:r>
                        <a:rPr lang="es-ES" sz="900" b="0" i="0" u="none" strike="noStrike">
                          <a:solidFill>
                            <a:srgbClr val="000000"/>
                          </a:solidFill>
                          <a:effectLst/>
                          <a:latin typeface="Segoe UI" panose="020B0502040204020203" pitchFamily="34" charset="0"/>
                        </a:rPr>
                        <a:t>Servicios culturales deportivos y recreativos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1.217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1.271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1.942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3.206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021414461"/>
                  </a:ext>
                </a:extLst>
              </a:tr>
              <a:tr h="165541">
                <a:tc>
                  <a:txBody>
                    <a:bodyPr/>
                    <a:lstStyle/>
                    <a:p>
                      <a:pPr algn="l" rtl="0" fontAlgn="b"/>
                      <a:r>
                        <a:rPr lang="es-CO" sz="900" b="0" i="0" u="none" strike="noStrike">
                          <a:solidFill>
                            <a:srgbClr val="404040"/>
                          </a:solidFill>
                          <a:effectLst/>
                          <a:latin typeface="Segoe UI" panose="020B0502040204020203" pitchFamily="34" charset="0"/>
                        </a:rPr>
                        <a:t>Bienes de consumo*</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3.231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3.411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4.374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6.068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232239362"/>
                  </a:ext>
                </a:extLst>
              </a:tr>
              <a:tr h="165541">
                <a:tc>
                  <a:txBody>
                    <a:bodyPr/>
                    <a:lstStyle/>
                    <a:p>
                      <a:pPr algn="l" fontAlgn="b"/>
                      <a:r>
                        <a:rPr lang="es-CO" sz="900" b="0" i="0" u="none" strike="noStrike">
                          <a:solidFill>
                            <a:srgbClr val="000000"/>
                          </a:solidFill>
                          <a:effectLst/>
                          <a:latin typeface="Segoe UI" panose="020B0502040204020203" pitchFamily="34" charset="0"/>
                        </a:rPr>
                        <a:t>Otros servicios**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862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255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670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1.114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381136936"/>
                  </a:ext>
                </a:extLst>
              </a:tr>
              <a:tr h="196580">
                <a:tc>
                  <a:txBody>
                    <a:bodyPr/>
                    <a:lstStyle/>
                    <a:p>
                      <a:pPr algn="ctr" rtl="0" fontAlgn="b"/>
                      <a:r>
                        <a:rPr lang="es-CO" sz="1000" b="1" i="0" u="none" strike="noStrike">
                          <a:solidFill>
                            <a:srgbClr val="404040"/>
                          </a:solidFill>
                          <a:effectLst/>
                          <a:latin typeface="Segoe UI" panose="020B0502040204020203" pitchFamily="34" charset="0"/>
                        </a:rPr>
                        <a:t>Total gasto</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900" b="1" i="0" u="none" strike="noStrike">
                          <a:solidFill>
                            <a:srgbClr val="404040"/>
                          </a:solidFill>
                          <a:effectLst/>
                          <a:latin typeface="Segoe UI" panose="020B0502040204020203" pitchFamily="34" charset="0"/>
                        </a:rPr>
                        <a:t>24.412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900" b="1" i="0" u="none" strike="noStrike">
                          <a:solidFill>
                            <a:srgbClr val="404040"/>
                          </a:solidFill>
                          <a:effectLst/>
                          <a:latin typeface="Segoe UI" panose="020B0502040204020203" pitchFamily="34" charset="0"/>
                        </a:rPr>
                        <a:t>14.407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900" b="1" i="0" u="none" strike="noStrike">
                          <a:solidFill>
                            <a:srgbClr val="404040"/>
                          </a:solidFill>
                          <a:effectLst/>
                          <a:latin typeface="Segoe UI" panose="020B0502040204020203" pitchFamily="34" charset="0"/>
                        </a:rPr>
                        <a:t>25.657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900" b="1" i="0" u="none" strike="noStrike">
                          <a:solidFill>
                            <a:srgbClr val="404040"/>
                          </a:solidFill>
                          <a:effectLst/>
                          <a:latin typeface="Segoe UI" panose="020B0502040204020203" pitchFamily="34" charset="0"/>
                        </a:rPr>
                        <a:t>40.189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extLst>
                  <a:ext uri="{0D108BD9-81ED-4DB2-BD59-A6C34878D82A}">
                    <a16:rowId xmlns:a16="http://schemas.microsoft.com/office/drawing/2014/main" val="4248984228"/>
                  </a:ext>
                </a:extLst>
              </a:tr>
              <a:tr h="165541">
                <a:tc>
                  <a:txBody>
                    <a:bodyPr/>
                    <a:lstStyle/>
                    <a:p>
                      <a:pPr algn="l" fontAlgn="b"/>
                      <a:r>
                        <a:rPr lang="es-CO" sz="900" b="0" i="0" u="none" strike="noStrike">
                          <a:solidFill>
                            <a:srgbClr val="000000"/>
                          </a:solidFill>
                          <a:effectLst/>
                          <a:latin typeface="Segoe UI" panose="020B0502040204020203" pitchFamily="34" charset="0"/>
                        </a:rPr>
                        <a:t>Tasas de crecimiento anuales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b"/>
                      <a:r>
                        <a:rPr lang="es-CO" sz="900" b="0" i="0" u="none" strike="noStrike">
                          <a:solidFill>
                            <a:srgbClr val="000000"/>
                          </a:solidFill>
                          <a:effectLst/>
                          <a:latin typeface="Segoe UI" panose="020B0502040204020203" pitchFamily="34" charset="0"/>
                        </a:rPr>
                        <a:t>78,1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b"/>
                      <a:r>
                        <a:rPr lang="es-CO" sz="900" b="1" i="0" u="none" strike="noStrike">
                          <a:solidFill>
                            <a:srgbClr val="000000"/>
                          </a:solidFill>
                          <a:effectLst/>
                          <a:latin typeface="Segoe UI" panose="020B0502040204020203" pitchFamily="34" charset="0"/>
                        </a:rPr>
                        <a:t>56,6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7583411"/>
                  </a:ext>
                </a:extLst>
              </a:tr>
              <a:tr h="165541">
                <a:tc>
                  <a:txBody>
                    <a:bodyPr/>
                    <a:lstStyle/>
                    <a:p>
                      <a:pPr algn="l" rtl="0" fontAlgn="b"/>
                      <a:r>
                        <a:rPr lang="es-CO" sz="900" b="0" i="0" u="none" strike="noStrike" dirty="0">
                          <a:solidFill>
                            <a:srgbClr val="404040"/>
                          </a:solidFill>
                          <a:effectLst/>
                          <a:latin typeface="Segoe UI" panose="020B0502040204020203" pitchFamily="34" charset="0"/>
                        </a:rPr>
                        <a:t>Tasas de crecimiento bienal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l" rtl="0" fontAlgn="b"/>
                      <a:r>
                        <a:rPr lang="es-CO" sz="900" b="0" i="0" u="none" strike="noStrike">
                          <a:solidFill>
                            <a:srgbClr val="40404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b"/>
                      <a:r>
                        <a:rPr lang="es-CO" sz="900" b="0" i="0" u="none" strike="noStrike">
                          <a:solidFill>
                            <a:srgbClr val="40404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b"/>
                      <a:r>
                        <a:rPr lang="es-CO" sz="900" b="0" i="0" u="none" strike="noStrike">
                          <a:solidFill>
                            <a:srgbClr val="404040"/>
                          </a:solidFill>
                          <a:effectLst/>
                          <a:latin typeface="Segoe UI" panose="020B0502040204020203" pitchFamily="34" charset="0"/>
                        </a:rPr>
                        <a:t>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b"/>
                      <a:r>
                        <a:rPr lang="es-CO" sz="900" b="1" i="0" u="none" strike="noStrike">
                          <a:solidFill>
                            <a:srgbClr val="404040"/>
                          </a:solidFill>
                          <a:effectLst/>
                          <a:latin typeface="Segoe UI" panose="020B0502040204020203" pitchFamily="34" charset="0"/>
                        </a:rPr>
                        <a:t>179,0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149509055"/>
                  </a:ext>
                </a:extLst>
              </a:tr>
              <a:tr h="165541">
                <a:tc>
                  <a:txBody>
                    <a:bodyPr/>
                    <a:lstStyle/>
                    <a:p>
                      <a:pPr algn="l" fontAlgn="b"/>
                      <a:r>
                        <a:rPr lang="es-CO" sz="900" b="0" i="0" u="none" strike="noStrike" dirty="0">
                          <a:solidFill>
                            <a:srgbClr val="000000"/>
                          </a:solidFill>
                          <a:effectLst/>
                          <a:latin typeface="Segoe UI" panose="020B0502040204020203" pitchFamily="34" charset="0"/>
                        </a:rPr>
                        <a:t>Tasas de crecimiento trienal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b"/>
                      <a:endParaRPr lang="es-CO" sz="9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b"/>
                      <a:r>
                        <a:rPr lang="es-CO" sz="900" b="1" i="0" u="none" strike="noStrike" dirty="0">
                          <a:solidFill>
                            <a:srgbClr val="000000"/>
                          </a:solidFill>
                          <a:effectLst/>
                          <a:latin typeface="Segoe UI" panose="020B0502040204020203" pitchFamily="34" charset="0"/>
                        </a:rPr>
                        <a:t>64,6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1412718"/>
                  </a:ext>
                </a:extLst>
              </a:tr>
            </a:tbl>
          </a:graphicData>
        </a:graphic>
      </p:graphicFrame>
      <p:cxnSp>
        <p:nvCxnSpPr>
          <p:cNvPr id="8" name="Conector recto 7">
            <a:extLst>
              <a:ext uri="{FF2B5EF4-FFF2-40B4-BE49-F238E27FC236}">
                <a16:creationId xmlns:a16="http://schemas.microsoft.com/office/drawing/2014/main" id="{212ABD98-6A4C-4229-9D39-593AC1C8B75C}"/>
              </a:ext>
            </a:extLst>
          </p:cNvPr>
          <p:cNvCxnSpPr>
            <a:cxnSpLocks/>
          </p:cNvCxnSpPr>
          <p:nvPr/>
        </p:nvCxnSpPr>
        <p:spPr>
          <a:xfrm flipH="1">
            <a:off x="756253" y="1350415"/>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9" name="object 898">
            <a:extLst>
              <a:ext uri="{FF2B5EF4-FFF2-40B4-BE49-F238E27FC236}">
                <a16:creationId xmlns:a16="http://schemas.microsoft.com/office/drawing/2014/main" id="{5E467AA0-9061-41D5-AA5A-70DF2B0A6D85}"/>
              </a:ext>
            </a:extLst>
          </p:cNvPr>
          <p:cNvSpPr txBox="1"/>
          <p:nvPr/>
        </p:nvSpPr>
        <p:spPr>
          <a:xfrm>
            <a:off x="741738" y="178931"/>
            <a:ext cx="7945061" cy="1354217"/>
          </a:xfrm>
          <a:prstGeom prst="rect">
            <a:avLst/>
          </a:prstGeom>
        </p:spPr>
        <p:txBody>
          <a:bodyPr vert="horz" wrap="square" lIns="0" tIns="0" rIns="0" bIns="0" rtlCol="0">
            <a:spAutoFit/>
          </a:bodyPr>
          <a:lstStyle/>
          <a:p>
            <a:pPr marL="12700" defTabSz="457189">
              <a:defRPr/>
            </a:pPr>
            <a:r>
              <a:rPr lang="es-ES" sz="1400" b="1" dirty="0">
                <a:solidFill>
                  <a:srgbClr val="B6004A"/>
                </a:solidFill>
                <a:latin typeface="Segoe UI" panose="020B0502040204020203" pitchFamily="34" charset="0"/>
                <a:ea typeface="Segoe UI" panose="020B0502040204020203" pitchFamily="34" charset="0"/>
                <a:cs typeface="Segoe UI" panose="020B0502040204020203" pitchFamily="34" charset="0"/>
              </a:rPr>
              <a:t>Turismo receptor</a:t>
            </a:r>
          </a:p>
          <a:p>
            <a:r>
              <a:rPr lang="es-CO" sz="1200" b="1" dirty="0"/>
              <a:t>Gasto turístico receptor, según bienes y servicios</a:t>
            </a:r>
            <a:endParaRPr lang="es-CO" sz="1200" dirty="0"/>
          </a:p>
          <a:p>
            <a:r>
              <a:rPr lang="es-CO" sz="1200" b="1" dirty="0"/>
              <a:t>Valores a precios corrientes</a:t>
            </a:r>
            <a:endParaRPr lang="es-CO" sz="1200" dirty="0"/>
          </a:p>
          <a:p>
            <a:r>
              <a:rPr lang="es-CO" sz="1200" b="1" dirty="0"/>
              <a:t>Miles de millones de pesos</a:t>
            </a:r>
          </a:p>
          <a:p>
            <a:r>
              <a:rPr lang="es-CO" sz="1200" dirty="0"/>
              <a:t>2019 - 2022</a:t>
            </a:r>
            <a:r>
              <a:rPr lang="es-CO" sz="1200" baseline="30000" dirty="0"/>
              <a:t>pr  </a:t>
            </a:r>
            <a:endParaRPr lang="es-CO" sz="1200" dirty="0"/>
          </a:p>
          <a:p>
            <a:r>
              <a:rPr lang="es-CO" sz="1200" dirty="0"/>
              <a:t>Base 2015</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96635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5D3558BB-E831-4083-ADD1-2445979668BF}"/>
              </a:ext>
            </a:extLst>
          </p:cNvPr>
          <p:cNvSpPr/>
          <p:nvPr/>
        </p:nvSpPr>
        <p:spPr>
          <a:xfrm>
            <a:off x="7026088" y="0"/>
            <a:ext cx="2117912" cy="5143499"/>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4" name="CuadroTexto 3">
            <a:extLst>
              <a:ext uri="{FF2B5EF4-FFF2-40B4-BE49-F238E27FC236}">
                <a16:creationId xmlns:a16="http://schemas.microsoft.com/office/drawing/2014/main" id="{E690F71B-DFA7-BDBF-E782-52A125000401}"/>
              </a:ext>
            </a:extLst>
          </p:cNvPr>
          <p:cNvSpPr txBox="1"/>
          <p:nvPr/>
        </p:nvSpPr>
        <p:spPr>
          <a:xfrm>
            <a:off x="680269" y="4427536"/>
            <a:ext cx="3975814" cy="646331"/>
          </a:xfrm>
          <a:prstGeom prst="rect">
            <a:avLst/>
          </a:prstGeom>
          <a:noFill/>
        </p:spPr>
        <p:txBody>
          <a:bodyPr wrap="square" rtlCol="0">
            <a:spAutoFit/>
          </a:bodyPr>
          <a:lstStyle/>
          <a:p>
            <a:r>
              <a:rPr lang="es-CO" sz="600" b="1" dirty="0"/>
              <a:t>Fuente</a:t>
            </a:r>
            <a:r>
              <a:rPr lang="es-CO" sz="600" dirty="0"/>
              <a:t>: DANE, Cuenta Satélite de Turismo</a:t>
            </a:r>
          </a:p>
          <a:p>
            <a:r>
              <a:rPr lang="es-CO" sz="600" baseline="30000" dirty="0" err="1"/>
              <a:t>p</a:t>
            </a:r>
            <a:r>
              <a:rPr lang="es-CO" sz="600" dirty="0" err="1"/>
              <a:t>provisional</a:t>
            </a:r>
            <a:endParaRPr lang="es-CO" sz="600" dirty="0"/>
          </a:p>
          <a:p>
            <a:r>
              <a:rPr lang="es-ES_tradnl" sz="600" baseline="30000" dirty="0" err="1"/>
              <a:t>pr</a:t>
            </a:r>
            <a:r>
              <a:rPr lang="es-ES_tradnl" sz="600" dirty="0" err="1"/>
              <a:t>preliminar</a:t>
            </a:r>
            <a:endParaRPr lang="es-CO" sz="600" dirty="0"/>
          </a:p>
          <a:p>
            <a:r>
              <a:rPr lang="es-CO" sz="600" baseline="30000" dirty="0"/>
              <a:t>1</a:t>
            </a:r>
            <a:r>
              <a:rPr lang="es-CO" sz="600" dirty="0"/>
              <a:t>El excursionismo hace referencia a las personas que visitan un lugar sin pernoctar</a:t>
            </a:r>
          </a:p>
          <a:p>
            <a:r>
              <a:rPr lang="es-CO" sz="600" dirty="0"/>
              <a:t>*Bienes adquiridos por los visitantes en el transcurso de sus viajes para uso propio o para regalo</a:t>
            </a:r>
          </a:p>
          <a:p>
            <a:r>
              <a:rPr lang="es-CO" sz="600" dirty="0"/>
              <a:t>**Incluye servicios asociados al turismo no clasificados previamente</a:t>
            </a:r>
          </a:p>
        </p:txBody>
      </p:sp>
      <p:sp>
        <p:nvSpPr>
          <p:cNvPr id="5" name="2 Rectángulo">
            <a:extLst>
              <a:ext uri="{FF2B5EF4-FFF2-40B4-BE49-F238E27FC236}">
                <a16:creationId xmlns:a16="http://schemas.microsoft.com/office/drawing/2014/main" id="{AF76F60A-B3DB-BB6B-02FB-132D5144061C}"/>
              </a:ext>
            </a:extLst>
          </p:cNvPr>
          <p:cNvSpPr/>
          <p:nvPr/>
        </p:nvSpPr>
        <p:spPr>
          <a:xfrm>
            <a:off x="7080546" y="1164640"/>
            <a:ext cx="1981086" cy="1107996"/>
          </a:xfrm>
          <a:prstGeom prst="rect">
            <a:avLst/>
          </a:prstGeom>
        </p:spPr>
        <p:txBody>
          <a:bodyPr wrap="square">
            <a:spAutoFit/>
          </a:bodyPr>
          <a:lstStyle/>
          <a:p>
            <a:pPr marL="171450" indent="-171450">
              <a:buClr>
                <a:srgbClr val="B6004C"/>
              </a:buClr>
              <a:buFont typeface="Wingdings" panose="05000000000000000000" pitchFamily="2" charset="2"/>
              <a:buChar char="¤"/>
            </a:pPr>
            <a:r>
              <a:rPr lang="es-CO" sz="1100" dirty="0"/>
              <a:t>Para el 2022</a:t>
            </a:r>
            <a:r>
              <a:rPr lang="es-CO" sz="1100" baseline="30000" dirty="0"/>
              <a:t>pr</a:t>
            </a:r>
            <a:r>
              <a:rPr lang="es-CO" sz="1100" dirty="0"/>
              <a:t>,</a:t>
            </a:r>
            <a:r>
              <a:rPr lang="es-CO" sz="1100" baseline="30000" dirty="0"/>
              <a:t> </a:t>
            </a:r>
            <a:r>
              <a:rPr lang="es-CO" sz="1100" dirty="0"/>
              <a:t>el gasto total del turismo interno registró 14,8 billones de pesos; lo que representó un crecimiento de 42,3% con respecto al 2021</a:t>
            </a:r>
            <a:r>
              <a:rPr lang="es-CO" sz="1100" baseline="30000" dirty="0"/>
              <a:t>p</a:t>
            </a:r>
          </a:p>
        </p:txBody>
      </p:sp>
      <p:cxnSp>
        <p:nvCxnSpPr>
          <p:cNvPr id="6" name="Conector recto 5">
            <a:extLst>
              <a:ext uri="{FF2B5EF4-FFF2-40B4-BE49-F238E27FC236}">
                <a16:creationId xmlns:a16="http://schemas.microsoft.com/office/drawing/2014/main" id="{22F10B08-90CC-9779-FCC7-7C16633A5C30}"/>
              </a:ext>
            </a:extLst>
          </p:cNvPr>
          <p:cNvCxnSpPr>
            <a:cxnSpLocks/>
          </p:cNvCxnSpPr>
          <p:nvPr/>
        </p:nvCxnSpPr>
        <p:spPr>
          <a:xfrm flipH="1">
            <a:off x="756253" y="1337617"/>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2 Rectángulo">
            <a:extLst>
              <a:ext uri="{FF2B5EF4-FFF2-40B4-BE49-F238E27FC236}">
                <a16:creationId xmlns:a16="http://schemas.microsoft.com/office/drawing/2014/main" id="{22320B2B-D9B3-64F3-9DCE-91324EAB17CF}"/>
              </a:ext>
            </a:extLst>
          </p:cNvPr>
          <p:cNvSpPr/>
          <p:nvPr/>
        </p:nvSpPr>
        <p:spPr>
          <a:xfrm>
            <a:off x="7080546" y="3369508"/>
            <a:ext cx="1881431" cy="1107996"/>
          </a:xfrm>
          <a:prstGeom prst="rect">
            <a:avLst/>
          </a:prstGeom>
        </p:spPr>
        <p:txBody>
          <a:bodyPr wrap="square">
            <a:spAutoFit/>
          </a:bodyPr>
          <a:lstStyle/>
          <a:p>
            <a:pPr marL="171450" indent="-171450">
              <a:buClr>
                <a:srgbClr val="B6004C"/>
              </a:buClr>
              <a:buFont typeface="Wingdings" panose="05000000000000000000" pitchFamily="2" charset="2"/>
              <a:buChar char="¤"/>
            </a:pPr>
            <a:r>
              <a:rPr lang="es-CO" sz="1100" dirty="0"/>
              <a:t>Los viajes internos registraron un gasto de 13,1 billones de pesos para el 2022</a:t>
            </a:r>
            <a:r>
              <a:rPr lang="es-CO" sz="1100" baseline="30000" dirty="0"/>
              <a:t>pr </a:t>
            </a:r>
            <a:r>
              <a:rPr lang="es-CO" sz="1100" dirty="0"/>
              <a:t>y un crecimiento anual de 40,1%</a:t>
            </a:r>
          </a:p>
        </p:txBody>
      </p:sp>
      <p:sp>
        <p:nvSpPr>
          <p:cNvPr id="8" name="2 Rectángulo">
            <a:extLst>
              <a:ext uri="{FF2B5EF4-FFF2-40B4-BE49-F238E27FC236}">
                <a16:creationId xmlns:a16="http://schemas.microsoft.com/office/drawing/2014/main" id="{A97AEF3C-AFB3-8560-6AAF-F195C9B7E42D}"/>
              </a:ext>
            </a:extLst>
          </p:cNvPr>
          <p:cNvSpPr/>
          <p:nvPr/>
        </p:nvSpPr>
        <p:spPr>
          <a:xfrm>
            <a:off x="7080546" y="2261512"/>
            <a:ext cx="1881431" cy="1107996"/>
          </a:xfrm>
          <a:prstGeom prst="rect">
            <a:avLst/>
          </a:prstGeom>
        </p:spPr>
        <p:txBody>
          <a:bodyPr wrap="square">
            <a:spAutoFit/>
          </a:bodyPr>
          <a:lstStyle/>
          <a:p>
            <a:pPr marL="171450" indent="-171450">
              <a:buClr>
                <a:srgbClr val="B6004C"/>
              </a:buClr>
              <a:buFont typeface="Wingdings" panose="05000000000000000000" pitchFamily="2" charset="2"/>
              <a:buChar char="¤"/>
            </a:pPr>
            <a:r>
              <a:rPr lang="es-CO" sz="1100" dirty="0"/>
              <a:t>El excursionismo registró un gasto de 1,7 billones de pesos para el 2022</a:t>
            </a:r>
            <a:r>
              <a:rPr lang="es-CO" sz="1100" baseline="30000" dirty="0"/>
              <a:t>pr</a:t>
            </a:r>
            <a:r>
              <a:rPr lang="es-CO" sz="1100" dirty="0"/>
              <a:t>, con un crecimiento anual de 62%</a:t>
            </a:r>
          </a:p>
        </p:txBody>
      </p:sp>
      <p:graphicFrame>
        <p:nvGraphicFramePr>
          <p:cNvPr id="9" name="Tabla 8">
            <a:extLst>
              <a:ext uri="{FF2B5EF4-FFF2-40B4-BE49-F238E27FC236}">
                <a16:creationId xmlns:a16="http://schemas.microsoft.com/office/drawing/2014/main" id="{B8FB0C2F-FE4C-C51A-BA7D-95AB71323471}"/>
              </a:ext>
            </a:extLst>
          </p:cNvPr>
          <p:cNvGraphicFramePr>
            <a:graphicFrameLocks noGrp="1"/>
          </p:cNvGraphicFramePr>
          <p:nvPr>
            <p:extLst>
              <p:ext uri="{D42A27DB-BD31-4B8C-83A1-F6EECF244321}">
                <p14:modId xmlns:p14="http://schemas.microsoft.com/office/powerpoint/2010/main" val="1328821980"/>
              </p:ext>
            </p:extLst>
          </p:nvPr>
        </p:nvGraphicFramePr>
        <p:xfrm>
          <a:off x="741738" y="1414288"/>
          <a:ext cx="6228532" cy="2936577"/>
        </p:xfrm>
        <a:graphic>
          <a:graphicData uri="http://schemas.openxmlformats.org/drawingml/2006/table">
            <a:tbl>
              <a:tblPr/>
              <a:tblGrid>
                <a:gridCol w="2175917">
                  <a:extLst>
                    <a:ext uri="{9D8B030D-6E8A-4147-A177-3AD203B41FA5}">
                      <a16:colId xmlns:a16="http://schemas.microsoft.com/office/drawing/2014/main" val="1154429129"/>
                    </a:ext>
                  </a:extLst>
                </a:gridCol>
                <a:gridCol w="646737">
                  <a:extLst>
                    <a:ext uri="{9D8B030D-6E8A-4147-A177-3AD203B41FA5}">
                      <a16:colId xmlns:a16="http://schemas.microsoft.com/office/drawing/2014/main" val="2479796953"/>
                    </a:ext>
                  </a:extLst>
                </a:gridCol>
                <a:gridCol w="904412">
                  <a:extLst>
                    <a:ext uri="{9D8B030D-6E8A-4147-A177-3AD203B41FA5}">
                      <a16:colId xmlns:a16="http://schemas.microsoft.com/office/drawing/2014/main" val="1389800298"/>
                    </a:ext>
                  </a:extLst>
                </a:gridCol>
                <a:gridCol w="538594">
                  <a:extLst>
                    <a:ext uri="{9D8B030D-6E8A-4147-A177-3AD203B41FA5}">
                      <a16:colId xmlns:a16="http://schemas.microsoft.com/office/drawing/2014/main" val="3355960643"/>
                    </a:ext>
                  </a:extLst>
                </a:gridCol>
                <a:gridCol w="624536">
                  <a:extLst>
                    <a:ext uri="{9D8B030D-6E8A-4147-A177-3AD203B41FA5}">
                      <a16:colId xmlns:a16="http://schemas.microsoft.com/office/drawing/2014/main" val="503197033"/>
                    </a:ext>
                  </a:extLst>
                </a:gridCol>
                <a:gridCol w="850012">
                  <a:extLst>
                    <a:ext uri="{9D8B030D-6E8A-4147-A177-3AD203B41FA5}">
                      <a16:colId xmlns:a16="http://schemas.microsoft.com/office/drawing/2014/main" val="1762583704"/>
                    </a:ext>
                  </a:extLst>
                </a:gridCol>
                <a:gridCol w="488324">
                  <a:extLst>
                    <a:ext uri="{9D8B030D-6E8A-4147-A177-3AD203B41FA5}">
                      <a16:colId xmlns:a16="http://schemas.microsoft.com/office/drawing/2014/main" val="1526058706"/>
                    </a:ext>
                  </a:extLst>
                </a:gridCol>
              </a:tblGrid>
              <a:tr h="143241">
                <a:tc rowSpan="2">
                  <a:txBody>
                    <a:bodyPr/>
                    <a:lstStyle/>
                    <a:p>
                      <a:pPr algn="ctr" rtl="0" fontAlgn="ctr"/>
                      <a:r>
                        <a:rPr lang="es-CO" sz="900" b="1" i="0" u="none" strike="noStrike" dirty="0">
                          <a:solidFill>
                            <a:srgbClr val="FFFFFF"/>
                          </a:solidFill>
                          <a:effectLst/>
                          <a:latin typeface="Segoe UI" panose="020B0502040204020203" pitchFamily="34" charset="0"/>
                        </a:rPr>
                        <a:t>Concepto</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gridSpan="3">
                  <a:txBody>
                    <a:bodyPr/>
                    <a:lstStyle/>
                    <a:p>
                      <a:pPr algn="ctr" rtl="0" fontAlgn="b"/>
                      <a:r>
                        <a:rPr lang="es-CO" sz="900" b="1" i="0" u="none" strike="noStrike">
                          <a:solidFill>
                            <a:srgbClr val="FFFFFF"/>
                          </a:solidFill>
                          <a:effectLst/>
                          <a:latin typeface="Segoe UI" panose="020B0502040204020203" pitchFamily="34" charset="0"/>
                        </a:rPr>
                        <a:t>2021</a:t>
                      </a:r>
                      <a:r>
                        <a:rPr lang="es-CO" sz="900" b="1" i="0" u="none" strike="noStrike" baseline="30000">
                          <a:solidFill>
                            <a:srgbClr val="FFFFFF"/>
                          </a:solidFill>
                          <a:effectLst/>
                          <a:latin typeface="Segoe UI" panose="020B0502040204020203" pitchFamily="34" charset="0"/>
                        </a:rPr>
                        <a:t>p</a:t>
                      </a:r>
                      <a:endParaRPr lang="es-CO" sz="900" b="1" i="0" u="none" strike="noStrike">
                        <a:solidFill>
                          <a:srgbClr val="FFFFFF"/>
                        </a:solidFill>
                        <a:effectLst/>
                        <a:latin typeface="Segoe UI" panose="020B0502040204020203" pitchFamily="34" charset="0"/>
                      </a:endParaRP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hMerge="1">
                  <a:txBody>
                    <a:bodyPr/>
                    <a:lstStyle/>
                    <a:p>
                      <a:endParaRPr lang="es-CO"/>
                    </a:p>
                  </a:txBody>
                  <a:tcPr/>
                </a:tc>
                <a:tc hMerge="1">
                  <a:txBody>
                    <a:bodyPr/>
                    <a:lstStyle/>
                    <a:p>
                      <a:endParaRPr lang="es-CO"/>
                    </a:p>
                  </a:txBody>
                  <a:tcPr/>
                </a:tc>
                <a:tc gridSpan="3">
                  <a:txBody>
                    <a:bodyPr/>
                    <a:lstStyle/>
                    <a:p>
                      <a:pPr algn="ctr" rtl="0" fontAlgn="b"/>
                      <a:r>
                        <a:rPr lang="es-CO" sz="900" b="1" i="0" u="none" strike="noStrike" dirty="0">
                          <a:solidFill>
                            <a:srgbClr val="FFFFFF"/>
                          </a:solidFill>
                          <a:effectLst/>
                          <a:latin typeface="Segoe UI" panose="020B0502040204020203" pitchFamily="34" charset="0"/>
                        </a:rPr>
                        <a:t>2022</a:t>
                      </a:r>
                      <a:r>
                        <a:rPr lang="es-CO" sz="900" b="1" i="0" u="none" strike="noStrike" baseline="30000" dirty="0">
                          <a:solidFill>
                            <a:srgbClr val="FFFFFF"/>
                          </a:solidFill>
                          <a:effectLst/>
                          <a:latin typeface="Segoe UI" panose="020B0502040204020203" pitchFamily="34" charset="0"/>
                        </a:rPr>
                        <a:t>pr</a:t>
                      </a:r>
                      <a:endParaRPr lang="es-CO" sz="900" b="1" i="0" u="none" strike="noStrike" dirty="0">
                        <a:solidFill>
                          <a:srgbClr val="FFFFFF"/>
                        </a:solidFill>
                        <a:effectLst/>
                        <a:latin typeface="Segoe UI" panose="020B0502040204020203" pitchFamily="34" charset="0"/>
                      </a:endParaRP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63715401"/>
                  </a:ext>
                </a:extLst>
              </a:tr>
              <a:tr h="392904">
                <a:tc vMerge="1">
                  <a:txBody>
                    <a:bodyPr/>
                    <a:lstStyle/>
                    <a:p>
                      <a:endParaRPr lang="es-CO"/>
                    </a:p>
                  </a:txBody>
                  <a:tcPr/>
                </a:tc>
                <a:tc>
                  <a:txBody>
                    <a:bodyPr/>
                    <a:lstStyle/>
                    <a:p>
                      <a:pPr algn="ctr" rtl="0" fontAlgn="ctr"/>
                      <a:r>
                        <a:rPr lang="es-CO" sz="900" b="1" i="0" u="none" strike="noStrike">
                          <a:solidFill>
                            <a:srgbClr val="404040"/>
                          </a:solidFill>
                          <a:effectLst/>
                          <a:latin typeface="Segoe UI" panose="020B0502040204020203" pitchFamily="34" charset="0"/>
                        </a:rPr>
                        <a:t>Viajes Internos</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900" b="1" i="0" u="none" strike="noStrike">
                          <a:solidFill>
                            <a:srgbClr val="404040"/>
                          </a:solidFill>
                          <a:effectLst/>
                          <a:latin typeface="Segoe UI" panose="020B0502040204020203" pitchFamily="34" charset="0"/>
                        </a:rPr>
                        <a:t>Excursionismo</a:t>
                      </a:r>
                      <a:r>
                        <a:rPr lang="es-CO" sz="900" b="1" i="0" u="none" strike="noStrike" baseline="30000">
                          <a:solidFill>
                            <a:srgbClr val="000000"/>
                          </a:solidFill>
                          <a:effectLst/>
                          <a:latin typeface="Segoe UI" panose="020B0502040204020203" pitchFamily="34" charset="0"/>
                        </a:rPr>
                        <a:t>1</a:t>
                      </a:r>
                      <a:endParaRPr lang="es-CO" sz="900" b="1" i="0" u="none" strike="noStrike">
                        <a:solidFill>
                          <a:srgbClr val="404040"/>
                        </a:solidFill>
                        <a:effectLst/>
                        <a:latin typeface="Segoe UI" panose="020B0502040204020203" pitchFamily="34" charset="0"/>
                      </a:endParaRP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900" b="1" i="0" u="none" strike="noStrike">
                          <a:solidFill>
                            <a:srgbClr val="404040"/>
                          </a:solidFill>
                          <a:effectLst/>
                          <a:latin typeface="Segoe UI" panose="020B0502040204020203" pitchFamily="34" charset="0"/>
                        </a:rPr>
                        <a:t>Todo tipo de viajes</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900" b="1" i="0" u="none" strike="noStrike">
                          <a:solidFill>
                            <a:srgbClr val="404040"/>
                          </a:solidFill>
                          <a:effectLst/>
                          <a:latin typeface="Segoe UI" panose="020B0502040204020203" pitchFamily="34" charset="0"/>
                        </a:rPr>
                        <a:t>Viajes Internos</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900" b="1" i="0" u="none" strike="noStrike">
                          <a:solidFill>
                            <a:srgbClr val="404040"/>
                          </a:solidFill>
                          <a:effectLst/>
                          <a:latin typeface="Segoe UI" panose="020B0502040204020203" pitchFamily="34" charset="0"/>
                        </a:rPr>
                        <a:t>Excursionismo</a:t>
                      </a:r>
                      <a:r>
                        <a:rPr lang="es-CO" sz="900" b="1" i="0" u="none" strike="noStrike" baseline="30000">
                          <a:solidFill>
                            <a:srgbClr val="000000"/>
                          </a:solidFill>
                          <a:effectLst/>
                          <a:latin typeface="Segoe UI" panose="020B0502040204020203" pitchFamily="34" charset="0"/>
                        </a:rPr>
                        <a:t>1</a:t>
                      </a:r>
                      <a:endParaRPr lang="es-CO" sz="900" b="1" i="0" u="none" strike="noStrike">
                        <a:solidFill>
                          <a:srgbClr val="404040"/>
                        </a:solidFill>
                        <a:effectLst/>
                        <a:latin typeface="Segoe UI" panose="020B0502040204020203" pitchFamily="34" charset="0"/>
                      </a:endParaRP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900" b="1" i="0" u="none" strike="noStrike">
                          <a:solidFill>
                            <a:srgbClr val="404040"/>
                          </a:solidFill>
                          <a:effectLst/>
                          <a:latin typeface="Segoe UI" panose="020B0502040204020203" pitchFamily="34" charset="0"/>
                        </a:rPr>
                        <a:t>Todo tipo de viajes</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extLst>
                  <a:ext uri="{0D108BD9-81ED-4DB2-BD59-A6C34878D82A}">
                    <a16:rowId xmlns:a16="http://schemas.microsoft.com/office/drawing/2014/main" val="1229664013"/>
                  </a:ext>
                </a:extLst>
              </a:tr>
              <a:tr h="143241">
                <a:tc>
                  <a:txBody>
                    <a:bodyPr/>
                    <a:lstStyle/>
                    <a:p>
                      <a:pPr algn="l" fontAlgn="b"/>
                      <a:r>
                        <a:rPr lang="es-CO" sz="800" b="0" i="0" u="none" strike="noStrike">
                          <a:solidFill>
                            <a:srgbClr val="000000"/>
                          </a:solidFill>
                          <a:effectLst/>
                          <a:latin typeface="Segoe UI" panose="020B0502040204020203" pitchFamily="34" charset="0"/>
                        </a:rPr>
                        <a:t>Servicios de alojamiento para visitantes</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1.131</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1.131</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1.872</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1.872</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85588367"/>
                  </a:ext>
                </a:extLst>
              </a:tr>
              <a:tr h="143241">
                <a:tc>
                  <a:txBody>
                    <a:bodyPr/>
                    <a:lstStyle/>
                    <a:p>
                      <a:pPr algn="l" rtl="0" fontAlgn="b"/>
                      <a:r>
                        <a:rPr lang="es-ES" sz="800" b="0" i="0" u="none" strike="noStrike">
                          <a:solidFill>
                            <a:srgbClr val="404040"/>
                          </a:solidFill>
                          <a:effectLst/>
                          <a:latin typeface="Segoe UI" panose="020B0502040204020203" pitchFamily="34" charset="0"/>
                        </a:rPr>
                        <a:t>Servicios de provision de alimentos y bebidas</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2.693</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405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3.098</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3.958</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686</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4.645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229046116"/>
                  </a:ext>
                </a:extLst>
              </a:tr>
              <a:tr h="236199">
                <a:tc>
                  <a:txBody>
                    <a:bodyPr/>
                    <a:lstStyle/>
                    <a:p>
                      <a:pPr algn="l" fontAlgn="b"/>
                      <a:r>
                        <a:rPr lang="es-CO" sz="800" b="0" i="0" u="none" strike="noStrike">
                          <a:solidFill>
                            <a:srgbClr val="000000"/>
                          </a:solidFill>
                          <a:effectLst/>
                          <a:latin typeface="Segoe UI" panose="020B0502040204020203" pitchFamily="34" charset="0"/>
                        </a:rPr>
                        <a:t>Servicios de transporte de pasajeros por ferrocarril</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271494315"/>
                  </a:ext>
                </a:extLst>
              </a:tr>
              <a:tr h="236199">
                <a:tc>
                  <a:txBody>
                    <a:bodyPr/>
                    <a:lstStyle/>
                    <a:p>
                      <a:pPr algn="l" rtl="0" fontAlgn="b"/>
                      <a:r>
                        <a:rPr lang="es-ES" sz="800" b="0" i="0" u="none" strike="noStrike">
                          <a:solidFill>
                            <a:srgbClr val="404040"/>
                          </a:solidFill>
                          <a:effectLst/>
                          <a:latin typeface="Segoe UI" panose="020B0502040204020203" pitchFamily="34" charset="0"/>
                        </a:rPr>
                        <a:t>Servicios de transporte de pasajeros por carretera</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1.033</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245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1.278</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1.352</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390</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1.741</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001148865"/>
                  </a:ext>
                </a:extLst>
              </a:tr>
              <a:tr h="143241">
                <a:tc>
                  <a:txBody>
                    <a:bodyPr/>
                    <a:lstStyle/>
                    <a:p>
                      <a:pPr algn="l" fontAlgn="b"/>
                      <a:r>
                        <a:rPr lang="es-ES" sz="800" b="0" i="0" u="none" strike="noStrike">
                          <a:solidFill>
                            <a:srgbClr val="000000"/>
                          </a:solidFill>
                          <a:effectLst/>
                          <a:latin typeface="Segoe UI" panose="020B0502040204020203" pitchFamily="34" charset="0"/>
                        </a:rPr>
                        <a:t>Servicios de transporte de pasajeros por agua</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2135450886"/>
                  </a:ext>
                </a:extLst>
              </a:tr>
              <a:tr h="143241">
                <a:tc>
                  <a:txBody>
                    <a:bodyPr/>
                    <a:lstStyle/>
                    <a:p>
                      <a:pPr algn="l" rtl="0" fontAlgn="b"/>
                      <a:r>
                        <a:rPr lang="es-ES" sz="800" b="0" i="0" u="none" strike="noStrike">
                          <a:solidFill>
                            <a:srgbClr val="404040"/>
                          </a:solidFill>
                          <a:effectLst/>
                          <a:latin typeface="Segoe UI" panose="020B0502040204020203" pitchFamily="34" charset="0"/>
                        </a:rPr>
                        <a:t>Servicios de transporte aereo de pasajeros</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1.207</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1.207</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1.579</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1.579</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429900396"/>
                  </a:ext>
                </a:extLst>
              </a:tr>
              <a:tr h="143241">
                <a:tc>
                  <a:txBody>
                    <a:bodyPr/>
                    <a:lstStyle/>
                    <a:p>
                      <a:pPr algn="l" fontAlgn="b"/>
                      <a:r>
                        <a:rPr lang="es-CO" sz="800" b="0" i="0" u="none" strike="noStrike">
                          <a:solidFill>
                            <a:srgbClr val="000000"/>
                          </a:solidFill>
                          <a:effectLst/>
                          <a:latin typeface="Segoe UI" panose="020B0502040204020203" pitchFamily="34" charset="0"/>
                        </a:rPr>
                        <a:t>Servicios de alquiler de equipos de transporte</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24</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24</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31</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31</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179365532"/>
                  </a:ext>
                </a:extLst>
              </a:tr>
              <a:tr h="143241">
                <a:tc>
                  <a:txBody>
                    <a:bodyPr/>
                    <a:lstStyle/>
                    <a:p>
                      <a:pPr algn="l" rtl="0" fontAlgn="b"/>
                      <a:r>
                        <a:rPr lang="es-ES" sz="800" b="0" i="0" u="none" strike="noStrike">
                          <a:solidFill>
                            <a:srgbClr val="404040"/>
                          </a:solidFill>
                          <a:effectLst/>
                          <a:latin typeface="Segoe UI" panose="020B0502040204020203" pitchFamily="34" charset="0"/>
                        </a:rPr>
                        <a:t>Agencias de viajes y otros servicios de reserva</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96</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96</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126</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 </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126</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993917841"/>
                  </a:ext>
                </a:extLst>
              </a:tr>
              <a:tr h="143241">
                <a:tc>
                  <a:txBody>
                    <a:bodyPr/>
                    <a:lstStyle/>
                    <a:p>
                      <a:pPr algn="l" fontAlgn="b"/>
                      <a:r>
                        <a:rPr lang="es-ES" sz="800" b="0" i="0" u="none" strike="noStrike">
                          <a:solidFill>
                            <a:srgbClr val="000000"/>
                          </a:solidFill>
                          <a:effectLst/>
                          <a:latin typeface="Segoe UI" panose="020B0502040204020203" pitchFamily="34" charset="0"/>
                        </a:rPr>
                        <a:t>Servicios culturales deportivos y recreativos</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383</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80</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464</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540</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125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665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813431048"/>
                  </a:ext>
                </a:extLst>
              </a:tr>
              <a:tr h="143241">
                <a:tc>
                  <a:txBody>
                    <a:bodyPr/>
                    <a:lstStyle/>
                    <a:p>
                      <a:pPr algn="l" rtl="0" fontAlgn="b"/>
                      <a:r>
                        <a:rPr lang="es-CO" sz="800" b="0" i="0" u="none" strike="noStrike">
                          <a:solidFill>
                            <a:srgbClr val="404040"/>
                          </a:solidFill>
                          <a:effectLst/>
                          <a:latin typeface="Segoe UI" panose="020B0502040204020203" pitchFamily="34" charset="0"/>
                        </a:rPr>
                        <a:t>Bienes de consumo*</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1.375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115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1.489</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1.797</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179</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1.976</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408850638"/>
                  </a:ext>
                </a:extLst>
              </a:tr>
              <a:tr h="143241">
                <a:tc>
                  <a:txBody>
                    <a:bodyPr/>
                    <a:lstStyle/>
                    <a:p>
                      <a:pPr algn="l" fontAlgn="b"/>
                      <a:r>
                        <a:rPr lang="es-CO" sz="800" b="0" i="0" u="none" strike="noStrike">
                          <a:solidFill>
                            <a:srgbClr val="000000"/>
                          </a:solidFill>
                          <a:effectLst/>
                          <a:latin typeface="Segoe UI" panose="020B0502040204020203" pitchFamily="34" charset="0"/>
                        </a:rPr>
                        <a:t>Otros servicios**</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1.419</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179</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1.598</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1.862</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280</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2.142</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558265576"/>
                  </a:ext>
                </a:extLst>
              </a:tr>
              <a:tr h="143241">
                <a:tc>
                  <a:txBody>
                    <a:bodyPr/>
                    <a:lstStyle/>
                    <a:p>
                      <a:pPr algn="ctr" rtl="0" fontAlgn="b"/>
                      <a:r>
                        <a:rPr lang="es-CO" sz="900" b="1" i="0" u="none" strike="noStrike">
                          <a:solidFill>
                            <a:srgbClr val="404040"/>
                          </a:solidFill>
                          <a:effectLst/>
                          <a:latin typeface="Segoe UI" panose="020B0502040204020203" pitchFamily="34" charset="0"/>
                        </a:rPr>
                        <a:t>Total gasto interno</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9.360</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1.025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10.385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13.118</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1.660</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14.778</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extLst>
                  <a:ext uri="{0D108BD9-81ED-4DB2-BD59-A6C34878D82A}">
                    <a16:rowId xmlns:a16="http://schemas.microsoft.com/office/drawing/2014/main" val="380751693"/>
                  </a:ext>
                </a:extLst>
              </a:tr>
              <a:tr h="143241">
                <a:tc>
                  <a:txBody>
                    <a:bodyPr/>
                    <a:lstStyle/>
                    <a:p>
                      <a:pPr algn="l" fontAlgn="b"/>
                      <a:r>
                        <a:rPr lang="es-CO" sz="800" b="0" i="0" u="none" strike="noStrike">
                          <a:solidFill>
                            <a:srgbClr val="000000"/>
                          </a:solidFill>
                          <a:effectLst/>
                          <a:latin typeface="Segoe UI" panose="020B0502040204020203" pitchFamily="34" charset="0"/>
                        </a:rPr>
                        <a:t>Tasas de crecimiento anuales (%)</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800" b="1" i="0" u="none" strike="noStrike">
                          <a:solidFill>
                            <a:srgbClr val="000000"/>
                          </a:solidFill>
                          <a:effectLst/>
                          <a:latin typeface="Segoe UI" panose="020B0502040204020203" pitchFamily="34" charset="0"/>
                        </a:rPr>
                        <a:t>33,6</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800" b="1" i="0" u="none" strike="noStrike">
                          <a:solidFill>
                            <a:srgbClr val="000000"/>
                          </a:solidFill>
                          <a:effectLst/>
                          <a:latin typeface="Segoe UI" panose="020B0502040204020203" pitchFamily="34" charset="0"/>
                        </a:rPr>
                        <a:t>49,6</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800" b="1" i="0" u="none" strike="noStrike">
                          <a:solidFill>
                            <a:srgbClr val="000000"/>
                          </a:solidFill>
                          <a:effectLst/>
                          <a:latin typeface="Segoe UI" panose="020B0502040204020203" pitchFamily="34" charset="0"/>
                        </a:rPr>
                        <a:t>35,0</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800" b="1" i="0" u="none" strike="noStrike">
                          <a:solidFill>
                            <a:srgbClr val="000000"/>
                          </a:solidFill>
                          <a:effectLst/>
                          <a:latin typeface="Segoe UI" panose="020B0502040204020203" pitchFamily="34" charset="0"/>
                        </a:rPr>
                        <a:t>40,1</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800" b="1" i="0" u="none" strike="noStrike">
                          <a:solidFill>
                            <a:srgbClr val="000000"/>
                          </a:solidFill>
                          <a:effectLst/>
                          <a:latin typeface="Segoe UI" panose="020B0502040204020203" pitchFamily="34" charset="0"/>
                        </a:rPr>
                        <a:t>62,0</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800" b="1" i="0" u="none" strike="noStrike">
                          <a:solidFill>
                            <a:srgbClr val="000000"/>
                          </a:solidFill>
                          <a:effectLst/>
                          <a:latin typeface="Segoe UI" panose="020B0502040204020203" pitchFamily="34" charset="0"/>
                        </a:rPr>
                        <a:t>42,3</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67059155"/>
                  </a:ext>
                </a:extLst>
              </a:tr>
              <a:tr h="143241">
                <a:tc>
                  <a:txBody>
                    <a:bodyPr/>
                    <a:lstStyle/>
                    <a:p>
                      <a:pPr algn="l" rtl="0" fontAlgn="b"/>
                      <a:r>
                        <a:rPr lang="es-CO" sz="800" b="0" i="0" u="none" strike="noStrike" dirty="0">
                          <a:solidFill>
                            <a:srgbClr val="404040"/>
                          </a:solidFill>
                          <a:effectLst/>
                          <a:latin typeface="Segoe UI" panose="020B0502040204020203" pitchFamily="34" charset="0"/>
                        </a:rPr>
                        <a:t>Tasas de crecimiento bienal (%)</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000000"/>
                          </a:solidFill>
                          <a:effectLst/>
                          <a:latin typeface="Segoe UI" panose="020B0502040204020203" pitchFamily="34" charset="0"/>
                        </a:rPr>
                        <a:t>-34,9</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000000"/>
                          </a:solidFill>
                          <a:effectLst/>
                          <a:latin typeface="Segoe UI" panose="020B0502040204020203" pitchFamily="34" charset="0"/>
                        </a:rPr>
                        <a:t>-48,5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000000"/>
                          </a:solidFill>
                          <a:effectLst/>
                          <a:latin typeface="Segoe UI" panose="020B0502040204020203" pitchFamily="34" charset="0"/>
                        </a:rPr>
                        <a:t>-36,5</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000000"/>
                          </a:solidFill>
                          <a:effectLst/>
                          <a:latin typeface="Segoe UI" panose="020B0502040204020203" pitchFamily="34" charset="0"/>
                        </a:rPr>
                        <a:t>87,2</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000000"/>
                          </a:solidFill>
                          <a:effectLst/>
                          <a:latin typeface="Segoe UI" panose="020B0502040204020203" pitchFamily="34" charset="0"/>
                        </a:rPr>
                        <a:t>142,3</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000000"/>
                          </a:solidFill>
                          <a:effectLst/>
                          <a:latin typeface="Segoe UI" panose="020B0502040204020203" pitchFamily="34" charset="0"/>
                        </a:rPr>
                        <a:t>92,2</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839925407"/>
                  </a:ext>
                </a:extLst>
              </a:tr>
              <a:tr h="143241">
                <a:tc>
                  <a:txBody>
                    <a:bodyPr/>
                    <a:lstStyle/>
                    <a:p>
                      <a:pPr algn="l" fontAlgn="b"/>
                      <a:r>
                        <a:rPr lang="es-CO" sz="800" b="0" i="0" u="none" strike="noStrike" dirty="0">
                          <a:solidFill>
                            <a:srgbClr val="000000"/>
                          </a:solidFill>
                          <a:effectLst/>
                          <a:latin typeface="Segoe UI" panose="020B0502040204020203" pitchFamily="34" charset="0"/>
                        </a:rPr>
                        <a:t>Tasas de crecimiento trienal (%)</a:t>
                      </a:r>
                    </a:p>
                  </a:txBody>
                  <a:tcPr marL="8841" marR="8841" marT="8841"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endParaRPr lang="es-CO" sz="800" b="0" i="0" u="none" strike="noStrike">
                        <a:solidFill>
                          <a:srgbClr val="000000"/>
                        </a:solidFill>
                        <a:effectLst/>
                        <a:latin typeface="Segoe UI" panose="020B0502040204020203" pitchFamily="34" charset="0"/>
                      </a:endParaRP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endParaRPr lang="es-CO" sz="800" b="0" i="0" u="none" strike="noStrike">
                        <a:solidFill>
                          <a:srgbClr val="000000"/>
                        </a:solidFill>
                        <a:effectLst/>
                        <a:latin typeface="Segoe UI" panose="020B0502040204020203" pitchFamily="34" charset="0"/>
                      </a:endParaRP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endParaRPr lang="es-CO" sz="800" b="0" i="0" u="none" strike="noStrike">
                        <a:solidFill>
                          <a:srgbClr val="000000"/>
                        </a:solidFill>
                        <a:effectLst/>
                        <a:latin typeface="Segoe UI" panose="020B0502040204020203" pitchFamily="34" charset="0"/>
                      </a:endParaRP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800" b="1" i="0" u="none" strike="noStrike">
                          <a:solidFill>
                            <a:srgbClr val="000000"/>
                          </a:solidFill>
                          <a:effectLst/>
                          <a:latin typeface="Segoe UI" panose="020B0502040204020203" pitchFamily="34" charset="0"/>
                        </a:rPr>
                        <a:t>-8,7</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800" b="1" i="0" u="none" strike="noStrike">
                          <a:solidFill>
                            <a:srgbClr val="000000"/>
                          </a:solidFill>
                          <a:effectLst/>
                          <a:latin typeface="Segoe UI" panose="020B0502040204020203" pitchFamily="34" charset="0"/>
                        </a:rPr>
                        <a:t>-16,6</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800" b="1" i="0" u="none" strike="noStrike" dirty="0">
                          <a:solidFill>
                            <a:srgbClr val="000000"/>
                          </a:solidFill>
                          <a:effectLst/>
                          <a:latin typeface="Segoe UI" panose="020B0502040204020203" pitchFamily="34" charset="0"/>
                        </a:rPr>
                        <a:t>-9,7</a:t>
                      </a:r>
                    </a:p>
                  </a:txBody>
                  <a:tcPr marL="8841" marR="8841" marT="88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64892125"/>
                  </a:ext>
                </a:extLst>
              </a:tr>
            </a:tbl>
          </a:graphicData>
        </a:graphic>
      </p:graphicFrame>
      <p:sp>
        <p:nvSpPr>
          <p:cNvPr id="12" name="object 898">
            <a:extLst>
              <a:ext uri="{FF2B5EF4-FFF2-40B4-BE49-F238E27FC236}">
                <a16:creationId xmlns:a16="http://schemas.microsoft.com/office/drawing/2014/main" id="{64665D86-8658-442C-BA1E-84CC739E9F4A}"/>
              </a:ext>
            </a:extLst>
          </p:cNvPr>
          <p:cNvSpPr txBox="1"/>
          <p:nvPr/>
        </p:nvSpPr>
        <p:spPr>
          <a:xfrm>
            <a:off x="741738" y="178931"/>
            <a:ext cx="7945061" cy="1138773"/>
          </a:xfrm>
          <a:prstGeom prst="rect">
            <a:avLst/>
          </a:prstGeom>
        </p:spPr>
        <p:txBody>
          <a:bodyPr vert="horz" wrap="square" lIns="0" tIns="0" rIns="0" bIns="0" rtlCol="0">
            <a:spAutoFit/>
          </a:bodyPr>
          <a:lstStyle/>
          <a:p>
            <a:pPr marL="12700" defTabSz="457189">
              <a:defRPr/>
            </a:pPr>
            <a:r>
              <a:rPr lang="es-ES" sz="1400" b="1" dirty="0">
                <a:solidFill>
                  <a:srgbClr val="B6004A"/>
                </a:solidFill>
                <a:latin typeface="Segoe UI" panose="020B0502040204020203" pitchFamily="34" charset="0"/>
                <a:ea typeface="Segoe UI" panose="020B0502040204020203" pitchFamily="34" charset="0"/>
                <a:cs typeface="Segoe UI" panose="020B0502040204020203" pitchFamily="34" charset="0"/>
              </a:rPr>
              <a:t>Turismo interno</a:t>
            </a:r>
          </a:p>
          <a:p>
            <a:r>
              <a:rPr lang="es-CO" sz="1200" b="1" dirty="0"/>
              <a:t>Gasto turístico interno, según bienes y servicios</a:t>
            </a:r>
            <a:endParaRPr lang="es-CO" sz="1200" dirty="0"/>
          </a:p>
          <a:p>
            <a:r>
              <a:rPr lang="es-CO" sz="1200" b="1" dirty="0"/>
              <a:t>Valores a precios corrientes</a:t>
            </a:r>
            <a:endParaRPr lang="es-CO" sz="1200" dirty="0"/>
          </a:p>
          <a:p>
            <a:r>
              <a:rPr lang="es-CO" sz="1200" b="1" dirty="0"/>
              <a:t>Miles de millones de pesos</a:t>
            </a:r>
          </a:p>
          <a:p>
            <a:r>
              <a:rPr lang="en-US" sz="1200" dirty="0"/>
              <a:t>2021</a:t>
            </a:r>
            <a:r>
              <a:rPr lang="en-US" sz="1200" baseline="30000" dirty="0"/>
              <a:t>p</a:t>
            </a:r>
            <a:r>
              <a:rPr lang="en-US" sz="1200" dirty="0"/>
              <a:t> - 2022</a:t>
            </a:r>
            <a:r>
              <a:rPr lang="en-US" sz="1200" baseline="30000" dirty="0"/>
              <a:t>pr</a:t>
            </a:r>
            <a:r>
              <a:rPr lang="en-US" sz="1200" dirty="0"/>
              <a:t> </a:t>
            </a:r>
            <a:endParaRPr lang="es-CO" sz="1200" dirty="0"/>
          </a:p>
          <a:p>
            <a:r>
              <a:rPr lang="es-CO" sz="1200" dirty="0"/>
              <a:t>Base 2015</a:t>
            </a: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70246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Rectángulo">
            <a:extLst>
              <a:ext uri="{FF2B5EF4-FFF2-40B4-BE49-F238E27FC236}">
                <a16:creationId xmlns:a16="http://schemas.microsoft.com/office/drawing/2014/main" id="{E8EF5FD8-2DF4-3FB6-55F6-BA92C6338059}"/>
              </a:ext>
            </a:extLst>
          </p:cNvPr>
          <p:cNvSpPr/>
          <p:nvPr/>
        </p:nvSpPr>
        <p:spPr>
          <a:xfrm>
            <a:off x="6020026" y="2085452"/>
            <a:ext cx="2775925" cy="1728678"/>
          </a:xfrm>
          <a:prstGeom prst="rect">
            <a:avLst/>
          </a:prstGeom>
        </p:spPr>
        <p:txBody>
          <a:bodyPr wrap="square">
            <a:spAutoFit/>
          </a:bodyPr>
          <a:lstStyle/>
          <a:p>
            <a:pPr marL="171450" indent="-171450" algn="ctr">
              <a:buClr>
                <a:srgbClr val="B6004C"/>
              </a:buClr>
              <a:buFont typeface="Wingdings" panose="05000000000000000000" pitchFamily="2" charset="2"/>
              <a:buChar char="¤"/>
            </a:pPr>
            <a:r>
              <a:rPr lang="es-CO" sz="1100" dirty="0"/>
              <a:t>El turismo emisor registró un gasto total de 20,3 billones de pesos para el 2022</a:t>
            </a:r>
            <a:r>
              <a:rPr lang="es-CO" sz="1100" baseline="30000" dirty="0"/>
              <a:t>pr</a:t>
            </a:r>
            <a:r>
              <a:rPr lang="es-CO" sz="1100" dirty="0"/>
              <a:t>, lo que representó un crecimiento de 30,9% con respecto al 2021</a:t>
            </a:r>
            <a:r>
              <a:rPr lang="es-CO" sz="1100" baseline="30000" dirty="0"/>
              <a:t>p</a:t>
            </a:r>
          </a:p>
          <a:p>
            <a:pPr marL="171450" indent="-171450" algn="ctr">
              <a:buClr>
                <a:srgbClr val="B6004C"/>
              </a:buClr>
              <a:buFont typeface="Wingdings" panose="05000000000000000000" pitchFamily="2" charset="2"/>
              <a:buChar char="¤"/>
            </a:pPr>
            <a:endParaRPr lang="es-CO" sz="1100" baseline="30000" dirty="0"/>
          </a:p>
          <a:p>
            <a:pPr marL="171450" indent="-171450" algn="ctr">
              <a:buClr>
                <a:srgbClr val="B6004C"/>
              </a:buClr>
              <a:buFont typeface="Wingdings" panose="05000000000000000000" pitchFamily="2" charset="2"/>
              <a:buChar char="¤"/>
            </a:pPr>
            <a:r>
              <a:rPr lang="es-CO" sz="1100" dirty="0"/>
              <a:t>Mientras que para el 2021</a:t>
            </a:r>
            <a:r>
              <a:rPr lang="es-CO" sz="1100" baseline="30000" dirty="0"/>
              <a:t>p</a:t>
            </a:r>
            <a:r>
              <a:rPr lang="es-CO" sz="1100" dirty="0"/>
              <a:t> el turismo emisor tuvo un crecimiento de 176,5% con respecto al año inmediatamente anterior</a:t>
            </a:r>
          </a:p>
        </p:txBody>
      </p:sp>
      <p:sp>
        <p:nvSpPr>
          <p:cNvPr id="5" name="CuadroTexto 4">
            <a:extLst>
              <a:ext uri="{FF2B5EF4-FFF2-40B4-BE49-F238E27FC236}">
                <a16:creationId xmlns:a16="http://schemas.microsoft.com/office/drawing/2014/main" id="{38CCCDAA-4A7D-E3DD-03D1-0C136B15A7C0}"/>
              </a:ext>
            </a:extLst>
          </p:cNvPr>
          <p:cNvSpPr txBox="1"/>
          <p:nvPr/>
        </p:nvSpPr>
        <p:spPr>
          <a:xfrm>
            <a:off x="741738" y="4510813"/>
            <a:ext cx="8586952" cy="553998"/>
          </a:xfrm>
          <a:prstGeom prst="rect">
            <a:avLst/>
          </a:prstGeom>
          <a:noFill/>
        </p:spPr>
        <p:txBody>
          <a:bodyPr wrap="square" rtlCol="0">
            <a:spAutoFit/>
          </a:bodyPr>
          <a:lstStyle/>
          <a:p>
            <a:r>
              <a:rPr lang="es-CO" sz="600" b="1" dirty="0"/>
              <a:t>Fuente</a:t>
            </a:r>
            <a:r>
              <a:rPr lang="es-CO" sz="600" dirty="0"/>
              <a:t>: DANE, Cuenta Satélite de Turismo</a:t>
            </a:r>
          </a:p>
          <a:p>
            <a:r>
              <a:rPr lang="es-CO" sz="600" baseline="30000" dirty="0" err="1"/>
              <a:t>p</a:t>
            </a:r>
            <a:r>
              <a:rPr lang="es-CO" sz="600" dirty="0" err="1"/>
              <a:t>provisional</a:t>
            </a:r>
            <a:endParaRPr lang="es-CO" sz="600" dirty="0"/>
          </a:p>
          <a:p>
            <a:r>
              <a:rPr lang="es-ES_tradnl" sz="600" baseline="30000" dirty="0" err="1"/>
              <a:t>pr</a:t>
            </a:r>
            <a:r>
              <a:rPr lang="es-ES_tradnl" sz="600" dirty="0" err="1"/>
              <a:t>preliminar</a:t>
            </a:r>
            <a:endParaRPr lang="es-CO" sz="600" dirty="0"/>
          </a:p>
          <a:p>
            <a:r>
              <a:rPr lang="es-ES_tradnl" sz="600" dirty="0"/>
              <a:t>*Bienes adquiridos por los visitantes en el transcurso de sus viajes para uso propio o para regalo</a:t>
            </a:r>
            <a:endParaRPr lang="es-CO" sz="600" dirty="0"/>
          </a:p>
          <a:p>
            <a:r>
              <a:rPr lang="es-ES_tradnl" sz="600" dirty="0"/>
              <a:t>**Incluye servicios asociados al turismo no clasificados previamente</a:t>
            </a:r>
            <a:endParaRPr lang="es-CO" sz="600" dirty="0"/>
          </a:p>
        </p:txBody>
      </p:sp>
      <p:cxnSp>
        <p:nvCxnSpPr>
          <p:cNvPr id="6" name="Conector recto 5">
            <a:extLst>
              <a:ext uri="{FF2B5EF4-FFF2-40B4-BE49-F238E27FC236}">
                <a16:creationId xmlns:a16="http://schemas.microsoft.com/office/drawing/2014/main" id="{1787E9FA-2A8C-5657-4E18-E5EC030D7A4C}"/>
              </a:ext>
            </a:extLst>
          </p:cNvPr>
          <p:cNvCxnSpPr>
            <a:cxnSpLocks/>
          </p:cNvCxnSpPr>
          <p:nvPr/>
        </p:nvCxnSpPr>
        <p:spPr>
          <a:xfrm flipH="1">
            <a:off x="744823" y="136854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Tabla 6">
            <a:extLst>
              <a:ext uri="{FF2B5EF4-FFF2-40B4-BE49-F238E27FC236}">
                <a16:creationId xmlns:a16="http://schemas.microsoft.com/office/drawing/2014/main" id="{D1435944-650D-9E4A-5672-12B62361E7AF}"/>
              </a:ext>
            </a:extLst>
          </p:cNvPr>
          <p:cNvGraphicFramePr>
            <a:graphicFrameLocks noGrp="1"/>
          </p:cNvGraphicFramePr>
          <p:nvPr>
            <p:extLst>
              <p:ext uri="{D42A27DB-BD31-4B8C-83A1-F6EECF244321}">
                <p14:modId xmlns:p14="http://schemas.microsoft.com/office/powerpoint/2010/main" val="4059192569"/>
              </p:ext>
            </p:extLst>
          </p:nvPr>
        </p:nvGraphicFramePr>
        <p:xfrm>
          <a:off x="744823" y="1550569"/>
          <a:ext cx="4927601" cy="2798445"/>
        </p:xfrm>
        <a:graphic>
          <a:graphicData uri="http://schemas.openxmlformats.org/drawingml/2006/table">
            <a:tbl>
              <a:tblPr/>
              <a:tblGrid>
                <a:gridCol w="2541537">
                  <a:extLst>
                    <a:ext uri="{9D8B030D-6E8A-4147-A177-3AD203B41FA5}">
                      <a16:colId xmlns:a16="http://schemas.microsoft.com/office/drawing/2014/main" val="2342176616"/>
                    </a:ext>
                  </a:extLst>
                </a:gridCol>
                <a:gridCol w="596516">
                  <a:extLst>
                    <a:ext uri="{9D8B030D-6E8A-4147-A177-3AD203B41FA5}">
                      <a16:colId xmlns:a16="http://schemas.microsoft.com/office/drawing/2014/main" val="1667145265"/>
                    </a:ext>
                  </a:extLst>
                </a:gridCol>
                <a:gridCol w="596516">
                  <a:extLst>
                    <a:ext uri="{9D8B030D-6E8A-4147-A177-3AD203B41FA5}">
                      <a16:colId xmlns:a16="http://schemas.microsoft.com/office/drawing/2014/main" val="200941038"/>
                    </a:ext>
                  </a:extLst>
                </a:gridCol>
                <a:gridCol w="596516">
                  <a:extLst>
                    <a:ext uri="{9D8B030D-6E8A-4147-A177-3AD203B41FA5}">
                      <a16:colId xmlns:a16="http://schemas.microsoft.com/office/drawing/2014/main" val="1489846070"/>
                    </a:ext>
                  </a:extLst>
                </a:gridCol>
                <a:gridCol w="596516">
                  <a:extLst>
                    <a:ext uri="{9D8B030D-6E8A-4147-A177-3AD203B41FA5}">
                      <a16:colId xmlns:a16="http://schemas.microsoft.com/office/drawing/2014/main" val="2521913264"/>
                    </a:ext>
                  </a:extLst>
                </a:gridCol>
              </a:tblGrid>
              <a:tr h="200025">
                <a:tc>
                  <a:txBody>
                    <a:bodyPr/>
                    <a:lstStyle/>
                    <a:p>
                      <a:pPr algn="l" rtl="0" fontAlgn="ctr"/>
                      <a:r>
                        <a:rPr lang="es-CO" sz="1000" b="1" i="0" u="none" strike="noStrike" dirty="0">
                          <a:solidFill>
                            <a:srgbClr val="FFFFFF"/>
                          </a:solidFill>
                          <a:effectLst/>
                          <a:latin typeface="Segoe UI" panose="020B0502040204020203" pitchFamily="34" charset="0"/>
                        </a:rPr>
                        <a:t>Concepto</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ctr"/>
                      <a:r>
                        <a:rPr lang="es-CO" sz="1000" b="1" i="0" u="none" strike="noStrike">
                          <a:solidFill>
                            <a:srgbClr val="FFFFFF"/>
                          </a:solidFill>
                          <a:effectLst/>
                          <a:latin typeface="Segoe UI" panose="020B0502040204020203" pitchFamily="34" charset="0"/>
                        </a:rPr>
                        <a:t>2019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ctr"/>
                      <a:r>
                        <a:rPr lang="es-CO" sz="1000" b="1" i="0" u="none" strike="noStrike">
                          <a:solidFill>
                            <a:srgbClr val="FFFFFF"/>
                          </a:solidFill>
                          <a:effectLst/>
                          <a:latin typeface="Segoe UI" panose="020B0502040204020203" pitchFamily="34" charset="0"/>
                        </a:rPr>
                        <a:t>2020</a:t>
                      </a:r>
                      <a:r>
                        <a:rPr lang="es-CO" sz="1000" b="1" i="0" u="none" strike="noStrike" baseline="30000">
                          <a:solidFill>
                            <a:srgbClr val="FFFFFF"/>
                          </a:solidFill>
                          <a:effectLst/>
                          <a:latin typeface="Segoe UI" panose="020B0502040204020203" pitchFamily="34" charset="0"/>
                        </a:rPr>
                        <a:t>p</a:t>
                      </a:r>
                      <a:endParaRPr lang="es-CO" sz="1000" b="1" i="0" u="none" strike="noStrike">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ctr"/>
                      <a:r>
                        <a:rPr lang="es-CO" sz="1000" b="1" i="0" u="none" strike="noStrike">
                          <a:solidFill>
                            <a:srgbClr val="FFFFFF"/>
                          </a:solidFill>
                          <a:effectLst/>
                          <a:latin typeface="Segoe UI" panose="020B0502040204020203" pitchFamily="34" charset="0"/>
                        </a:rPr>
                        <a:t>2021</a:t>
                      </a:r>
                      <a:r>
                        <a:rPr lang="es-CO" sz="1000" b="1" i="0" u="none" strike="noStrike" baseline="30000">
                          <a:solidFill>
                            <a:srgbClr val="FFFFFF"/>
                          </a:solidFill>
                          <a:effectLst/>
                          <a:latin typeface="Segoe UI" panose="020B0502040204020203" pitchFamily="34" charset="0"/>
                        </a:rPr>
                        <a:t>p</a:t>
                      </a:r>
                      <a:endParaRPr lang="es-CO" sz="1000" b="1" i="0" u="none" strike="noStrike">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ctr"/>
                      <a:r>
                        <a:rPr lang="es-CO" sz="1000" b="1" i="0" u="none" strike="noStrike">
                          <a:solidFill>
                            <a:srgbClr val="FFFFFF"/>
                          </a:solidFill>
                          <a:effectLst/>
                          <a:latin typeface="Segoe UI" panose="020B0502040204020203" pitchFamily="34" charset="0"/>
                        </a:rPr>
                        <a:t>2022</a:t>
                      </a:r>
                      <a:r>
                        <a:rPr lang="es-CO" sz="1000" b="1" i="0" u="none" strike="noStrike" baseline="30000">
                          <a:solidFill>
                            <a:srgbClr val="FFFFFF"/>
                          </a:solidFill>
                          <a:effectLst/>
                          <a:latin typeface="Segoe UI" panose="020B0502040204020203" pitchFamily="34" charset="0"/>
                        </a:rPr>
                        <a:t>pr</a:t>
                      </a:r>
                      <a:endParaRPr lang="es-CO" sz="1000" b="1" i="0" u="none" strike="noStrike">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extLst>
                  <a:ext uri="{0D108BD9-81ED-4DB2-BD59-A6C34878D82A}">
                    <a16:rowId xmlns:a16="http://schemas.microsoft.com/office/drawing/2014/main" val="3967835112"/>
                  </a:ext>
                </a:extLst>
              </a:tr>
              <a:tr h="152400">
                <a:tc>
                  <a:txBody>
                    <a:bodyPr/>
                    <a:lstStyle/>
                    <a:p>
                      <a:pPr algn="l" fontAlgn="b"/>
                      <a:r>
                        <a:rPr lang="es-CO" sz="900" b="0" i="0" u="none" strike="noStrike">
                          <a:solidFill>
                            <a:srgbClr val="000000"/>
                          </a:solidFill>
                          <a:effectLst/>
                          <a:latin typeface="Segoe UI" panose="020B0502040204020203" pitchFamily="34" charset="0"/>
                        </a:rPr>
                        <a:t>Servicios de alojamiento para visitantes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3.081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978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3.350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4.886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2779494124"/>
                  </a:ext>
                </a:extLst>
              </a:tr>
              <a:tr h="152400">
                <a:tc>
                  <a:txBody>
                    <a:bodyPr/>
                    <a:lstStyle/>
                    <a:p>
                      <a:pPr algn="l" rtl="0" fontAlgn="b"/>
                      <a:r>
                        <a:rPr lang="es-ES" sz="900" b="0" i="0" u="none" strike="noStrike">
                          <a:solidFill>
                            <a:srgbClr val="404040"/>
                          </a:solidFill>
                          <a:effectLst/>
                          <a:latin typeface="Segoe UI" panose="020B0502040204020203" pitchFamily="34" charset="0"/>
                        </a:rPr>
                        <a:t>Servicios de provision de alimentos y bebidas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2.575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872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2.124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3.098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433338443"/>
                  </a:ext>
                </a:extLst>
              </a:tr>
              <a:tr h="152400">
                <a:tc>
                  <a:txBody>
                    <a:bodyPr/>
                    <a:lstStyle/>
                    <a:p>
                      <a:pPr algn="l" fontAlgn="b"/>
                      <a:r>
                        <a:rPr lang="es-CO" sz="900" b="0" i="0" u="none" strike="noStrike" dirty="0">
                          <a:solidFill>
                            <a:srgbClr val="000000"/>
                          </a:solidFill>
                          <a:effectLst/>
                          <a:latin typeface="Segoe UI" panose="020B0502040204020203" pitchFamily="34" charset="0"/>
                        </a:rPr>
                        <a:t>Servicios de transporte de pasajeros por ferrocarril</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dirty="0">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755081238"/>
                  </a:ext>
                </a:extLst>
              </a:tr>
              <a:tr h="304800">
                <a:tc>
                  <a:txBody>
                    <a:bodyPr/>
                    <a:lstStyle/>
                    <a:p>
                      <a:pPr algn="l" rtl="0" fontAlgn="b"/>
                      <a:r>
                        <a:rPr lang="es-ES" sz="900" b="0" i="0" u="none" strike="noStrike">
                          <a:solidFill>
                            <a:srgbClr val="404040"/>
                          </a:solidFill>
                          <a:effectLst/>
                          <a:latin typeface="Segoe UI" panose="020B0502040204020203" pitchFamily="34" charset="0"/>
                        </a:rPr>
                        <a:t>Servicios de trasnporte de pasajeros por carretera</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2.703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1.133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2.684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3.042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4018190880"/>
                  </a:ext>
                </a:extLst>
              </a:tr>
              <a:tr h="152400">
                <a:tc>
                  <a:txBody>
                    <a:bodyPr/>
                    <a:lstStyle/>
                    <a:p>
                      <a:pPr algn="l" fontAlgn="b"/>
                      <a:r>
                        <a:rPr lang="es-ES" sz="900" b="0" i="0" u="none" strike="noStrike">
                          <a:solidFill>
                            <a:srgbClr val="000000"/>
                          </a:solidFill>
                          <a:effectLst/>
                          <a:latin typeface="Segoe UI" panose="020B0502040204020203" pitchFamily="34" charset="0"/>
                        </a:rPr>
                        <a:t>Servicios de transporte de pasajeros por agua</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640404739"/>
                  </a:ext>
                </a:extLst>
              </a:tr>
              <a:tr h="152400">
                <a:tc>
                  <a:txBody>
                    <a:bodyPr/>
                    <a:lstStyle/>
                    <a:p>
                      <a:pPr algn="l" rtl="0" fontAlgn="b"/>
                      <a:r>
                        <a:rPr lang="es-ES" sz="900" b="0" i="0" u="none" strike="noStrike">
                          <a:solidFill>
                            <a:srgbClr val="404040"/>
                          </a:solidFill>
                          <a:effectLst/>
                          <a:latin typeface="Segoe UI" panose="020B0502040204020203" pitchFamily="34" charset="0"/>
                        </a:rPr>
                        <a:t>Servicios de transporte aereo de pasajeros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3.256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688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2.401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2.721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021207423"/>
                  </a:ext>
                </a:extLst>
              </a:tr>
              <a:tr h="152400">
                <a:tc>
                  <a:txBody>
                    <a:bodyPr/>
                    <a:lstStyle/>
                    <a:p>
                      <a:pPr algn="l" fontAlgn="b"/>
                      <a:r>
                        <a:rPr lang="es-CO" sz="900" b="0" i="0" u="none" strike="noStrike">
                          <a:solidFill>
                            <a:srgbClr val="000000"/>
                          </a:solidFill>
                          <a:effectLst/>
                          <a:latin typeface="Segoe UI" panose="020B0502040204020203" pitchFamily="34" charset="0"/>
                        </a:rPr>
                        <a:t>Servicios de alquiler de equipos de transporte</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75896827"/>
                  </a:ext>
                </a:extLst>
              </a:tr>
              <a:tr h="152400">
                <a:tc>
                  <a:txBody>
                    <a:bodyPr/>
                    <a:lstStyle/>
                    <a:p>
                      <a:pPr algn="l" rtl="0" fontAlgn="b"/>
                      <a:r>
                        <a:rPr lang="es-ES" sz="900" b="0" i="0" u="none" strike="noStrike">
                          <a:solidFill>
                            <a:srgbClr val="404040"/>
                          </a:solidFill>
                          <a:effectLst/>
                          <a:latin typeface="Segoe UI" panose="020B0502040204020203" pitchFamily="34" charset="0"/>
                        </a:rPr>
                        <a:t>Agencias de viajes y otros servicios de reserva</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l" rtl="0" fontAlgn="ctr"/>
                      <a:r>
                        <a:rPr lang="es-CO" sz="900" b="0" i="0" u="none" strike="noStrike">
                          <a:solidFill>
                            <a:srgbClr val="40404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l" rtl="0" fontAlgn="ctr"/>
                      <a:r>
                        <a:rPr lang="es-CO" sz="900" b="0" i="0" u="none" strike="noStrike">
                          <a:solidFill>
                            <a:srgbClr val="40404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l" rtl="0" fontAlgn="ctr"/>
                      <a:r>
                        <a:rPr lang="es-CO" sz="900" b="0" i="0" u="none" strike="noStrike">
                          <a:solidFill>
                            <a:srgbClr val="40404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l" rtl="0" fontAlgn="ctr"/>
                      <a:r>
                        <a:rPr lang="es-CO" sz="900" b="0" i="0" u="none" strike="noStrike">
                          <a:solidFill>
                            <a:srgbClr val="40404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105925416"/>
                  </a:ext>
                </a:extLst>
              </a:tr>
              <a:tr h="152400">
                <a:tc>
                  <a:txBody>
                    <a:bodyPr/>
                    <a:lstStyle/>
                    <a:p>
                      <a:pPr algn="l" fontAlgn="b"/>
                      <a:r>
                        <a:rPr lang="es-ES" sz="900" b="0" i="0" u="none" strike="noStrike">
                          <a:solidFill>
                            <a:srgbClr val="000000"/>
                          </a:solidFill>
                          <a:effectLst/>
                          <a:latin typeface="Segoe UI" panose="020B0502040204020203" pitchFamily="34" charset="0"/>
                        </a:rPr>
                        <a:t>Servicios culturales deportivos y recreativos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955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265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583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700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217817745"/>
                  </a:ext>
                </a:extLst>
              </a:tr>
              <a:tr h="152400">
                <a:tc>
                  <a:txBody>
                    <a:bodyPr/>
                    <a:lstStyle/>
                    <a:p>
                      <a:pPr algn="l" rtl="0" fontAlgn="b"/>
                      <a:r>
                        <a:rPr lang="es-CO" sz="900" b="0" i="0" u="none" strike="noStrike">
                          <a:solidFill>
                            <a:srgbClr val="404040"/>
                          </a:solidFill>
                          <a:effectLst/>
                          <a:latin typeface="Segoe UI" panose="020B0502040204020203" pitchFamily="34" charset="0"/>
                        </a:rPr>
                        <a:t>Bienes de consumo*</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3.406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1.002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2.651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3.797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008559607"/>
                  </a:ext>
                </a:extLst>
              </a:tr>
              <a:tr h="152400">
                <a:tc>
                  <a:txBody>
                    <a:bodyPr/>
                    <a:lstStyle/>
                    <a:p>
                      <a:pPr algn="l" fontAlgn="b"/>
                      <a:r>
                        <a:rPr lang="es-CO" sz="900" b="0" i="0" u="none" strike="noStrike">
                          <a:solidFill>
                            <a:srgbClr val="000000"/>
                          </a:solidFill>
                          <a:effectLst/>
                          <a:latin typeface="Segoe UI" panose="020B0502040204020203" pitchFamily="34" charset="0"/>
                        </a:rPr>
                        <a:t>Otros servicios**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2.229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683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1.750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Segoe UI" panose="020B0502040204020203" pitchFamily="34" charset="0"/>
                        </a:rPr>
                        <a:t>2.095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77763416"/>
                  </a:ext>
                </a:extLst>
              </a:tr>
              <a:tr h="180975">
                <a:tc>
                  <a:txBody>
                    <a:bodyPr/>
                    <a:lstStyle/>
                    <a:p>
                      <a:pPr algn="ctr" rtl="0" fontAlgn="b"/>
                      <a:r>
                        <a:rPr lang="es-CO" sz="1000" b="1" i="0" u="none" strike="noStrike">
                          <a:solidFill>
                            <a:srgbClr val="404040"/>
                          </a:solidFill>
                          <a:effectLst/>
                          <a:latin typeface="Segoe UI" panose="020B0502040204020203" pitchFamily="34" charset="0"/>
                        </a:rPr>
                        <a:t>Total gasto</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900" b="1" i="0" u="none" strike="noStrike">
                          <a:solidFill>
                            <a:srgbClr val="404040"/>
                          </a:solidFill>
                          <a:effectLst/>
                          <a:latin typeface="Segoe UI" panose="020B0502040204020203" pitchFamily="34" charset="0"/>
                        </a:rPr>
                        <a:t>18.206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900" b="1" i="0" u="none" strike="noStrike">
                          <a:solidFill>
                            <a:srgbClr val="404040"/>
                          </a:solidFill>
                          <a:effectLst/>
                          <a:latin typeface="Segoe UI" panose="020B0502040204020203" pitchFamily="34" charset="0"/>
                        </a:rPr>
                        <a:t>5.620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900" b="1" i="0" u="none" strike="noStrike">
                          <a:solidFill>
                            <a:srgbClr val="404040"/>
                          </a:solidFill>
                          <a:effectLst/>
                          <a:latin typeface="Segoe UI" panose="020B0502040204020203" pitchFamily="34" charset="0"/>
                        </a:rPr>
                        <a:t>15.543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r" rtl="0" fontAlgn="ctr"/>
                      <a:r>
                        <a:rPr lang="es-CO" sz="900" b="1" i="0" u="none" strike="noStrike">
                          <a:solidFill>
                            <a:srgbClr val="404040"/>
                          </a:solidFill>
                          <a:effectLst/>
                          <a:latin typeface="Segoe UI" panose="020B0502040204020203" pitchFamily="34" charset="0"/>
                        </a:rPr>
                        <a:t>20.340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extLst>
                  <a:ext uri="{0D108BD9-81ED-4DB2-BD59-A6C34878D82A}">
                    <a16:rowId xmlns:a16="http://schemas.microsoft.com/office/drawing/2014/main" val="419199729"/>
                  </a:ext>
                </a:extLst>
              </a:tr>
              <a:tr h="152400">
                <a:tc>
                  <a:txBody>
                    <a:bodyPr/>
                    <a:lstStyle/>
                    <a:p>
                      <a:pPr algn="l" fontAlgn="b"/>
                      <a:r>
                        <a:rPr lang="es-CO" sz="900" b="0" i="0" u="none" strike="noStrike">
                          <a:solidFill>
                            <a:srgbClr val="000000"/>
                          </a:solidFill>
                          <a:effectLst/>
                          <a:latin typeface="Segoe UI" panose="020B0502040204020203" pitchFamily="34" charset="0"/>
                        </a:rPr>
                        <a:t>Tasas de crecimiento anuales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es-CO" sz="900" b="0" i="0" u="none" strike="noStrike" dirty="0">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es-CO" sz="9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900" b="0" i="0" u="none" strike="noStrike">
                          <a:solidFill>
                            <a:srgbClr val="000000"/>
                          </a:solidFill>
                          <a:effectLst/>
                          <a:latin typeface="Segoe UI" panose="020B0502040204020203" pitchFamily="34" charset="0"/>
                        </a:rPr>
                        <a:t>176,5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900" b="1" i="0" u="none" strike="noStrike">
                          <a:solidFill>
                            <a:srgbClr val="000000"/>
                          </a:solidFill>
                          <a:effectLst/>
                          <a:latin typeface="Segoe UI" panose="020B0502040204020203" pitchFamily="34" charset="0"/>
                        </a:rPr>
                        <a:t>30,9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8991737"/>
                  </a:ext>
                </a:extLst>
              </a:tr>
              <a:tr h="152400">
                <a:tc>
                  <a:txBody>
                    <a:bodyPr/>
                    <a:lstStyle/>
                    <a:p>
                      <a:pPr algn="l" rtl="0" fontAlgn="b"/>
                      <a:r>
                        <a:rPr lang="es-CO" sz="900" b="0" i="0" u="none" strike="noStrike" dirty="0">
                          <a:solidFill>
                            <a:srgbClr val="404040"/>
                          </a:solidFill>
                          <a:effectLst/>
                          <a:latin typeface="Segoe UI" panose="020B0502040204020203" pitchFamily="34" charset="0"/>
                        </a:rPr>
                        <a:t>Tasas de crecimiento bienal</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l" rtl="0" fontAlgn="ctr"/>
                      <a:r>
                        <a:rPr lang="es-CO" sz="900" b="0" i="0" u="none" strike="noStrike">
                          <a:solidFill>
                            <a:srgbClr val="40404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l" rtl="0" fontAlgn="ctr"/>
                      <a:r>
                        <a:rPr lang="es-CO" sz="900" b="0" i="0" u="none" strike="noStrike">
                          <a:solidFill>
                            <a:srgbClr val="404040"/>
                          </a:solidFill>
                          <a:effectLst/>
                          <a:latin typeface="Segoe UI" panose="020B0502040204020203" pitchFamily="34" charset="0"/>
                        </a:rPr>
                        <a: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0" i="0" u="none" strike="noStrike">
                          <a:solidFill>
                            <a:srgbClr val="404040"/>
                          </a:solidFill>
                          <a:effectLst/>
                          <a:latin typeface="Segoe UI" panose="020B0502040204020203" pitchFamily="34" charset="0"/>
                        </a:rPr>
                        <a:t>-14,6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r" rtl="0" fontAlgn="ctr"/>
                      <a:r>
                        <a:rPr lang="es-CO" sz="900" b="1" i="0" u="none" strike="noStrike">
                          <a:solidFill>
                            <a:srgbClr val="404040"/>
                          </a:solidFill>
                          <a:effectLst/>
                          <a:latin typeface="Segoe UI" panose="020B0502040204020203" pitchFamily="34" charset="0"/>
                        </a:rPr>
                        <a:t>261,9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257194658"/>
                  </a:ext>
                </a:extLst>
              </a:tr>
              <a:tr h="152400">
                <a:tc>
                  <a:txBody>
                    <a:bodyPr/>
                    <a:lstStyle/>
                    <a:p>
                      <a:pPr algn="l" fontAlgn="b"/>
                      <a:r>
                        <a:rPr lang="es-CO" sz="900" b="0" i="0" u="none" strike="noStrike" dirty="0">
                          <a:solidFill>
                            <a:srgbClr val="000000"/>
                          </a:solidFill>
                          <a:effectLst/>
                          <a:latin typeface="Segoe UI" panose="020B0502040204020203" pitchFamily="34" charset="0"/>
                        </a:rPr>
                        <a:t>Tasas de crecimiento trienal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es-CO" sz="9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es-CO" sz="9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endParaRPr lang="es-CO" sz="900" b="0" i="0" u="none" strike="noStrike">
                        <a:solidFill>
                          <a:srgbClr val="000000"/>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fontAlgn="ctr"/>
                      <a:r>
                        <a:rPr lang="es-CO" sz="900" b="1" i="0" u="none" strike="noStrike" dirty="0">
                          <a:solidFill>
                            <a:srgbClr val="000000"/>
                          </a:solidFill>
                          <a:effectLst/>
                          <a:latin typeface="Segoe UI" panose="020B0502040204020203" pitchFamily="34" charset="0"/>
                        </a:rPr>
                        <a:t>11,7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84373524"/>
                  </a:ext>
                </a:extLst>
              </a:tr>
            </a:tbl>
          </a:graphicData>
        </a:graphic>
      </p:graphicFrame>
      <p:sp>
        <p:nvSpPr>
          <p:cNvPr id="8" name="object 898">
            <a:extLst>
              <a:ext uri="{FF2B5EF4-FFF2-40B4-BE49-F238E27FC236}">
                <a16:creationId xmlns:a16="http://schemas.microsoft.com/office/drawing/2014/main" id="{FF7FD086-E72C-40C3-BD70-3A8D86AA52E9}"/>
              </a:ext>
            </a:extLst>
          </p:cNvPr>
          <p:cNvSpPr txBox="1"/>
          <p:nvPr/>
        </p:nvSpPr>
        <p:spPr>
          <a:xfrm>
            <a:off x="741738" y="178931"/>
            <a:ext cx="7945061" cy="1354217"/>
          </a:xfrm>
          <a:prstGeom prst="rect">
            <a:avLst/>
          </a:prstGeom>
        </p:spPr>
        <p:txBody>
          <a:bodyPr vert="horz" wrap="square" lIns="0" tIns="0" rIns="0" bIns="0" rtlCol="0">
            <a:spAutoFit/>
          </a:bodyPr>
          <a:lstStyle/>
          <a:p>
            <a:pPr marL="12700" defTabSz="457189">
              <a:defRPr/>
            </a:pPr>
            <a:r>
              <a:rPr lang="es-ES" sz="1400" b="1" dirty="0">
                <a:solidFill>
                  <a:srgbClr val="B6004A"/>
                </a:solidFill>
                <a:latin typeface="Segoe UI" panose="020B0502040204020203" pitchFamily="34" charset="0"/>
                <a:ea typeface="Segoe UI" panose="020B0502040204020203" pitchFamily="34" charset="0"/>
                <a:cs typeface="Segoe UI" panose="020B0502040204020203" pitchFamily="34" charset="0"/>
              </a:rPr>
              <a:t>Turismo emisor</a:t>
            </a:r>
          </a:p>
          <a:p>
            <a:r>
              <a:rPr lang="es-CO" sz="1200" b="1" dirty="0"/>
              <a:t>Gasto turístico emisor, según bienes y servicios</a:t>
            </a:r>
            <a:endParaRPr lang="es-CO" sz="1200" dirty="0"/>
          </a:p>
          <a:p>
            <a:r>
              <a:rPr lang="es-CO" sz="1200" b="1" dirty="0"/>
              <a:t>Valores a precios corrientes</a:t>
            </a:r>
            <a:endParaRPr lang="es-CO" sz="1200" dirty="0"/>
          </a:p>
          <a:p>
            <a:r>
              <a:rPr lang="es-CO" sz="1200" b="1" dirty="0"/>
              <a:t>Miles de millones de pesos</a:t>
            </a:r>
          </a:p>
          <a:p>
            <a:r>
              <a:rPr lang="es-CO" sz="1200" dirty="0"/>
              <a:t>2019 - 2022</a:t>
            </a:r>
            <a:r>
              <a:rPr lang="es-CO" sz="1200" baseline="30000" dirty="0"/>
              <a:t>pr  </a:t>
            </a:r>
            <a:endParaRPr lang="es-CO" sz="1200" dirty="0"/>
          </a:p>
          <a:p>
            <a:r>
              <a:rPr lang="es-CO" sz="1200" dirty="0"/>
              <a:t>Base 2015</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92337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1AAF31-0F49-6B19-FA7F-BA1D4CA0E865}"/>
              </a:ext>
            </a:extLst>
          </p:cNvPr>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sp>
        <p:nvSpPr>
          <p:cNvPr id="11" name="object 553">
            <a:extLst>
              <a:ext uri="{FF2B5EF4-FFF2-40B4-BE49-F238E27FC236}">
                <a16:creationId xmlns:a16="http://schemas.microsoft.com/office/drawing/2014/main" id="{3464EDF5-5E03-6F13-1190-A5364F19DCB2}"/>
              </a:ext>
            </a:extLst>
          </p:cNvPr>
          <p:cNvSpPr txBox="1">
            <a:spLocks/>
          </p:cNvSpPr>
          <p:nvPr/>
        </p:nvSpPr>
        <p:spPr>
          <a:xfrm>
            <a:off x="4472940" y="1474599"/>
            <a:ext cx="4358107" cy="1752403"/>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lang="es-ES" sz="2800" b="1" dirty="0">
                <a:solidFill>
                  <a:prstClr val="black">
                    <a:lumMod val="85000"/>
                    <a:lumOff val="15000"/>
                  </a:prstClr>
                </a:solidFill>
                <a:latin typeface="Segoe UI"/>
                <a:cs typeface="Arial" panose="020B0604020202020204" pitchFamily="34" charset="0"/>
              </a:rPr>
              <a:t>Oferta de productos característicos del turismo</a:t>
            </a:r>
          </a:p>
          <a:p>
            <a:pPr marL="0" marR="0" lvl="0" indent="0" algn="r" defTabSz="457200" rtl="0" eaLnBrk="1" fontAlgn="auto" latinLnBrk="0" hangingPunct="1">
              <a:lnSpc>
                <a:spcPct val="100000"/>
              </a:lnSpc>
              <a:spcBef>
                <a:spcPts val="125"/>
              </a:spcBef>
              <a:spcAft>
                <a:spcPts val="0"/>
              </a:spcAft>
              <a:buClrTx/>
              <a:buSzTx/>
              <a:buFont typeface="Arial"/>
              <a:buNone/>
              <a:tabLst/>
              <a:defRPr/>
            </a:pPr>
            <a:endParaRPr kumimoji="0" lang="es-ES" sz="2800" b="1"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cxnSp>
        <p:nvCxnSpPr>
          <p:cNvPr id="12" name="Conector recto 11">
            <a:extLst>
              <a:ext uri="{FF2B5EF4-FFF2-40B4-BE49-F238E27FC236}">
                <a16:creationId xmlns:a16="http://schemas.microsoft.com/office/drawing/2014/main" id="{96E3C099-912A-FF87-4C34-54834A1FBC30}"/>
              </a:ext>
            </a:extLst>
          </p:cNvPr>
          <p:cNvCxnSpPr>
            <a:cxnSpLocks/>
          </p:cNvCxnSpPr>
          <p:nvPr/>
        </p:nvCxnSpPr>
        <p:spPr>
          <a:xfrm flipH="1">
            <a:off x="5526741" y="2968203"/>
            <a:ext cx="3304307"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3" name="object 553">
            <a:extLst>
              <a:ext uri="{FF2B5EF4-FFF2-40B4-BE49-F238E27FC236}">
                <a16:creationId xmlns:a16="http://schemas.microsoft.com/office/drawing/2014/main" id="{9AE2C9EC-F075-6F30-60DC-61E96EB9C9D3}"/>
              </a:ext>
            </a:extLst>
          </p:cNvPr>
          <p:cNvSpPr txBox="1">
            <a:spLocks/>
          </p:cNvSpPr>
          <p:nvPr/>
        </p:nvSpPr>
        <p:spPr>
          <a:xfrm>
            <a:off x="4472939" y="3390873"/>
            <a:ext cx="4358107" cy="446917"/>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lang="es-ES" sz="2800" dirty="0">
                <a:solidFill>
                  <a:prstClr val="black">
                    <a:lumMod val="85000"/>
                    <a:lumOff val="15000"/>
                  </a:prstClr>
                </a:solidFill>
                <a:latin typeface="Segoe UI"/>
                <a:cs typeface="Arial" panose="020B0604020202020204" pitchFamily="34" charset="0"/>
              </a:rPr>
              <a:t>2020</a:t>
            </a:r>
            <a:r>
              <a:rPr lang="es-ES" sz="2800" baseline="30000" dirty="0">
                <a:solidFill>
                  <a:prstClr val="black">
                    <a:lumMod val="85000"/>
                    <a:lumOff val="15000"/>
                  </a:prstClr>
                </a:solidFill>
                <a:latin typeface="Segoe UI"/>
                <a:cs typeface="Arial" panose="020B0604020202020204" pitchFamily="34" charset="0"/>
              </a:rPr>
              <a:t>p</a:t>
            </a:r>
            <a:r>
              <a:rPr lang="es-ES" sz="2800" dirty="0">
                <a:solidFill>
                  <a:prstClr val="black">
                    <a:lumMod val="85000"/>
                    <a:lumOff val="15000"/>
                  </a:prstClr>
                </a:solidFill>
                <a:latin typeface="Segoe UI"/>
                <a:cs typeface="Arial" panose="020B0604020202020204" pitchFamily="34" charset="0"/>
              </a:rPr>
              <a:t> – 2021</a:t>
            </a:r>
            <a:r>
              <a:rPr lang="es-ES" sz="2800" baseline="30000" dirty="0">
                <a:solidFill>
                  <a:prstClr val="black">
                    <a:lumMod val="85000"/>
                    <a:lumOff val="15000"/>
                  </a:prstClr>
                </a:solidFill>
                <a:latin typeface="Segoe UI"/>
                <a:cs typeface="Arial" panose="020B0604020202020204" pitchFamily="34" charset="0"/>
              </a:rPr>
              <a:t>p</a:t>
            </a:r>
            <a:endParaRPr kumimoji="0" lang="es-ES" sz="2800" b="0"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sp>
        <p:nvSpPr>
          <p:cNvPr id="14" name="CuadroTexto 13">
            <a:extLst>
              <a:ext uri="{FF2B5EF4-FFF2-40B4-BE49-F238E27FC236}">
                <a16:creationId xmlns:a16="http://schemas.microsoft.com/office/drawing/2014/main" id="{2C688A55-783C-9AF3-D88C-F93B5695CDB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lang="es-CO" sz="1200" dirty="0">
                <a:solidFill>
                  <a:srgbClr val="B6004C"/>
                </a:solidFill>
                <a:latin typeface="Segoe UI"/>
                <a:cs typeface="Arial" panose="020B0604020202020204" pitchFamily="34" charset="0"/>
              </a:rPr>
              <a:t>Noviembre</a:t>
            </a: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 de 2023</a:t>
            </a:r>
          </a:p>
        </p:txBody>
      </p:sp>
    </p:spTree>
    <p:extLst>
      <p:ext uri="{BB962C8B-B14F-4D97-AF65-F5344CB8AC3E}">
        <p14:creationId xmlns:p14="http://schemas.microsoft.com/office/powerpoint/2010/main" val="374583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01F88951-D799-D6A8-CF52-7FA9B7DD2776}"/>
              </a:ext>
            </a:extLst>
          </p:cNvPr>
          <p:cNvSpPr/>
          <p:nvPr/>
        </p:nvSpPr>
        <p:spPr>
          <a:xfrm>
            <a:off x="5915605" y="1647010"/>
            <a:ext cx="2945643" cy="2800767"/>
          </a:xfrm>
          <a:prstGeom prst="rect">
            <a:avLst/>
          </a:prstGeom>
        </p:spPr>
        <p:txBody>
          <a:bodyPr wrap="square">
            <a:spAutoFit/>
          </a:bodyPr>
          <a:lstStyle/>
          <a:p>
            <a:pPr algn="just"/>
            <a:r>
              <a:rPr lang="es-CO" sz="1100" dirty="0"/>
              <a:t>En el 2021</a:t>
            </a:r>
            <a:r>
              <a:rPr lang="es-CO" sz="1100" baseline="30000" dirty="0"/>
              <a:t>p </a:t>
            </a:r>
          </a:p>
          <a:p>
            <a:pPr algn="just"/>
            <a:endParaRPr lang="es-CO" sz="1100" dirty="0"/>
          </a:p>
          <a:p>
            <a:pPr marL="171450" indent="-171450" algn="just">
              <a:buClr>
                <a:srgbClr val="8D143D"/>
              </a:buClr>
              <a:buFont typeface="Wingdings" panose="05000000000000000000" pitchFamily="2" charset="2"/>
              <a:buChar char="¤"/>
            </a:pPr>
            <a:r>
              <a:rPr lang="es-CO" sz="1100" dirty="0"/>
              <a:t>El valor agregado de las actividades características del turismo alcanzó los 202,2 billones de pesos, lo que representó un crecimiento del 20,0% respecto al 2020</a:t>
            </a:r>
            <a:r>
              <a:rPr lang="es-CO" sz="1100" baseline="30000" dirty="0"/>
              <a:t>p</a:t>
            </a:r>
            <a:r>
              <a:rPr lang="es-CO" sz="1100" dirty="0"/>
              <a:t>.</a:t>
            </a:r>
          </a:p>
          <a:p>
            <a:pPr marL="171450" indent="-171450" algn="just">
              <a:buClr>
                <a:srgbClr val="8D143D"/>
              </a:buClr>
              <a:buFont typeface="Wingdings" panose="05000000000000000000" pitchFamily="2" charset="2"/>
              <a:buChar char="¤"/>
            </a:pPr>
            <a:endParaRPr lang="es-CO" sz="1100" dirty="0"/>
          </a:p>
          <a:p>
            <a:pPr marL="171450" indent="-171450" algn="just">
              <a:buClr>
                <a:srgbClr val="8D143D"/>
              </a:buClr>
              <a:buFont typeface="Wingdings" panose="05000000000000000000" pitchFamily="2" charset="2"/>
              <a:buChar char="¤"/>
            </a:pPr>
            <a:r>
              <a:rPr lang="es-CO" sz="1100" dirty="0"/>
              <a:t>La remuneración a los asalariados alcanzó los 33,6 billones de pesos, que representó una variación de 5,6% respecto al 2020</a:t>
            </a:r>
            <a:r>
              <a:rPr lang="es-CO" sz="1100" baseline="30000" dirty="0"/>
              <a:t>p</a:t>
            </a:r>
            <a:r>
              <a:rPr lang="es-CO" sz="1100" dirty="0"/>
              <a:t>.</a:t>
            </a:r>
          </a:p>
          <a:p>
            <a:pPr marL="171450" indent="-171450" algn="just">
              <a:buClr>
                <a:srgbClr val="8D143D"/>
              </a:buClr>
              <a:buFont typeface="Wingdings" panose="05000000000000000000" pitchFamily="2" charset="2"/>
              <a:buChar char="¤"/>
            </a:pPr>
            <a:endParaRPr lang="es-CO" sz="1100" dirty="0"/>
          </a:p>
          <a:p>
            <a:pPr marL="171450" indent="-171450" algn="just">
              <a:buClr>
                <a:srgbClr val="8D143D"/>
              </a:buClr>
              <a:buFont typeface="Wingdings" panose="05000000000000000000" pitchFamily="2" charset="2"/>
              <a:buChar char="¤"/>
            </a:pPr>
            <a:r>
              <a:rPr lang="es-CO" sz="1100" dirty="0"/>
              <a:t>El excedente de explotación bruto se ubico en 89,4 billones de pesos con una variación de 22,6% respecto al año anterior.</a:t>
            </a:r>
          </a:p>
        </p:txBody>
      </p:sp>
      <p:sp>
        <p:nvSpPr>
          <p:cNvPr id="5" name="CuadroTexto 4">
            <a:extLst>
              <a:ext uri="{FF2B5EF4-FFF2-40B4-BE49-F238E27FC236}">
                <a16:creationId xmlns:a16="http://schemas.microsoft.com/office/drawing/2014/main" id="{E1657040-535F-3810-061E-E44BBAE851A0}"/>
              </a:ext>
            </a:extLst>
          </p:cNvPr>
          <p:cNvSpPr txBox="1"/>
          <p:nvPr/>
        </p:nvSpPr>
        <p:spPr>
          <a:xfrm>
            <a:off x="678164" y="4532274"/>
            <a:ext cx="3973436" cy="553998"/>
          </a:xfrm>
          <a:prstGeom prst="rect">
            <a:avLst/>
          </a:prstGeom>
          <a:noFill/>
        </p:spPr>
        <p:txBody>
          <a:bodyPr wrap="square" rtlCol="0">
            <a:spAutoFit/>
          </a:bodyPr>
          <a:lstStyle/>
          <a:p>
            <a:r>
              <a:rPr lang="es-CO" sz="600" b="1" dirty="0"/>
              <a:t>Fuente</a:t>
            </a:r>
            <a:r>
              <a:rPr lang="es-CO" sz="600" dirty="0"/>
              <a:t>: DANE, Cuenta Satélite de Turismo</a:t>
            </a:r>
          </a:p>
          <a:p>
            <a:r>
              <a:rPr lang="es-CO" sz="600" baseline="30000" dirty="0" err="1"/>
              <a:t>p</a:t>
            </a:r>
            <a:r>
              <a:rPr lang="es-CO" sz="600" dirty="0" err="1"/>
              <a:t>provisional</a:t>
            </a:r>
            <a:endParaRPr lang="es-CO" sz="600" dirty="0"/>
          </a:p>
          <a:p>
            <a:r>
              <a:rPr lang="es-ES_tradnl" sz="600" baseline="30000" dirty="0" err="1"/>
              <a:t>pr</a:t>
            </a:r>
            <a:r>
              <a:rPr lang="es-ES_tradnl" sz="600" dirty="0" err="1"/>
              <a:t>preliminar</a:t>
            </a:r>
            <a:endParaRPr lang="es-CO" sz="600" dirty="0"/>
          </a:p>
          <a:p>
            <a:r>
              <a:rPr lang="es-ES_tradnl" sz="600" dirty="0"/>
              <a:t>*Bienes adquiridos por los visitantes en el transcurso de sus viajes para uso propio o para regalo</a:t>
            </a:r>
            <a:endParaRPr lang="es-CO" sz="600" dirty="0"/>
          </a:p>
          <a:p>
            <a:r>
              <a:rPr lang="es-ES_tradnl" sz="600" dirty="0"/>
              <a:t>**Incluye servicios asociados al turismo no clasificados previamente</a:t>
            </a:r>
            <a:endParaRPr lang="es-CO" sz="600" dirty="0"/>
          </a:p>
        </p:txBody>
      </p:sp>
      <p:graphicFrame>
        <p:nvGraphicFramePr>
          <p:cNvPr id="7" name="Tabla 6">
            <a:extLst>
              <a:ext uri="{FF2B5EF4-FFF2-40B4-BE49-F238E27FC236}">
                <a16:creationId xmlns:a16="http://schemas.microsoft.com/office/drawing/2014/main" id="{E93DBA48-ECF4-D491-120F-13B630E81C7C}"/>
              </a:ext>
            </a:extLst>
          </p:cNvPr>
          <p:cNvGraphicFramePr>
            <a:graphicFrameLocks noGrp="1"/>
          </p:cNvGraphicFramePr>
          <p:nvPr>
            <p:extLst>
              <p:ext uri="{D42A27DB-BD31-4B8C-83A1-F6EECF244321}">
                <p14:modId xmlns:p14="http://schemas.microsoft.com/office/powerpoint/2010/main" val="476967999"/>
              </p:ext>
            </p:extLst>
          </p:nvPr>
        </p:nvGraphicFramePr>
        <p:xfrm>
          <a:off x="741738" y="1523882"/>
          <a:ext cx="4971143" cy="2923895"/>
        </p:xfrm>
        <a:graphic>
          <a:graphicData uri="http://schemas.openxmlformats.org/drawingml/2006/table">
            <a:tbl>
              <a:tblPr/>
              <a:tblGrid>
                <a:gridCol w="3537159">
                  <a:extLst>
                    <a:ext uri="{9D8B030D-6E8A-4147-A177-3AD203B41FA5}">
                      <a16:colId xmlns:a16="http://schemas.microsoft.com/office/drawing/2014/main" val="2507661599"/>
                    </a:ext>
                  </a:extLst>
                </a:gridCol>
                <a:gridCol w="716992">
                  <a:extLst>
                    <a:ext uri="{9D8B030D-6E8A-4147-A177-3AD203B41FA5}">
                      <a16:colId xmlns:a16="http://schemas.microsoft.com/office/drawing/2014/main" val="3348914461"/>
                    </a:ext>
                  </a:extLst>
                </a:gridCol>
                <a:gridCol w="716992">
                  <a:extLst>
                    <a:ext uri="{9D8B030D-6E8A-4147-A177-3AD203B41FA5}">
                      <a16:colId xmlns:a16="http://schemas.microsoft.com/office/drawing/2014/main" val="3363903757"/>
                    </a:ext>
                  </a:extLst>
                </a:gridCol>
              </a:tblGrid>
              <a:tr h="160653">
                <a:tc rowSpan="2">
                  <a:txBody>
                    <a:bodyPr/>
                    <a:lstStyle/>
                    <a:p>
                      <a:pPr algn="ctr" rtl="0" fontAlgn="ctr"/>
                      <a:r>
                        <a:rPr lang="es-CO" sz="900" b="1" i="0" u="none" strike="noStrike">
                          <a:solidFill>
                            <a:srgbClr val="FFFFFF"/>
                          </a:solidFill>
                          <a:effectLst/>
                          <a:latin typeface="Segoe UI" panose="020B0502040204020203" pitchFamily="34" charset="0"/>
                        </a:rPr>
                        <a:t>Concepto subtotal actividades turísticas</a:t>
                      </a:r>
                    </a:p>
                  </a:txBody>
                  <a:tcPr marL="8962" marR="8962" marT="8962" marB="0" anchor="ctr">
                    <a:lnL>
                      <a:noFill/>
                    </a:lnL>
                    <a:lnR>
                      <a:noFill/>
                    </a:lnR>
                    <a:lnT>
                      <a:noFill/>
                    </a:lnT>
                    <a:lnB>
                      <a:noFill/>
                    </a:lnB>
                    <a:solidFill>
                      <a:srgbClr val="B6004B"/>
                    </a:solidFill>
                  </a:tcPr>
                </a:tc>
                <a:tc gridSpan="2">
                  <a:txBody>
                    <a:bodyPr/>
                    <a:lstStyle/>
                    <a:p>
                      <a:pPr algn="ctr" rtl="0" fontAlgn="b"/>
                      <a:r>
                        <a:rPr lang="es-CO" sz="900" b="1" i="0" u="none" strike="noStrike">
                          <a:solidFill>
                            <a:srgbClr val="FFFFFF"/>
                          </a:solidFill>
                          <a:effectLst/>
                          <a:latin typeface="Segoe UI" panose="020B0502040204020203" pitchFamily="34" charset="0"/>
                        </a:rPr>
                        <a:t>Producción</a:t>
                      </a:r>
                    </a:p>
                  </a:txBody>
                  <a:tcPr marL="8962" marR="8962" marT="8962" marB="0" anchor="b">
                    <a:lnL>
                      <a:noFill/>
                    </a:lnL>
                    <a:lnR>
                      <a:noFill/>
                    </a:lnR>
                    <a:lnT>
                      <a:noFill/>
                    </a:lnT>
                    <a:lnB>
                      <a:noFill/>
                    </a:lnB>
                    <a:solidFill>
                      <a:srgbClr val="B6004B"/>
                    </a:solidFill>
                  </a:tcPr>
                </a:tc>
                <a:tc hMerge="1">
                  <a:txBody>
                    <a:bodyPr/>
                    <a:lstStyle/>
                    <a:p>
                      <a:endParaRPr lang="es-CO"/>
                    </a:p>
                  </a:txBody>
                  <a:tcPr/>
                </a:tc>
                <a:extLst>
                  <a:ext uri="{0D108BD9-81ED-4DB2-BD59-A6C34878D82A}">
                    <a16:rowId xmlns:a16="http://schemas.microsoft.com/office/drawing/2014/main" val="1958690195"/>
                  </a:ext>
                </a:extLst>
              </a:tr>
              <a:tr h="168685">
                <a:tc vMerge="1">
                  <a:txBody>
                    <a:bodyPr/>
                    <a:lstStyle/>
                    <a:p>
                      <a:endParaRPr lang="es-CO"/>
                    </a:p>
                  </a:txBody>
                  <a:tcPr/>
                </a:tc>
                <a:tc>
                  <a:txBody>
                    <a:bodyPr/>
                    <a:lstStyle/>
                    <a:p>
                      <a:pPr algn="ctr" rtl="0" fontAlgn="ctr"/>
                      <a:r>
                        <a:rPr lang="es-CO" sz="900" b="1" i="0" u="none" strike="noStrike">
                          <a:solidFill>
                            <a:srgbClr val="000000"/>
                          </a:solidFill>
                          <a:effectLst/>
                          <a:latin typeface="Segoe UI" panose="020B0502040204020203" pitchFamily="34" charset="0"/>
                        </a:rPr>
                        <a:t>2020</a:t>
                      </a:r>
                      <a:r>
                        <a:rPr lang="es-CO" sz="900" b="1" i="0" u="none" strike="noStrike" baseline="30000">
                          <a:solidFill>
                            <a:srgbClr val="000000"/>
                          </a:solidFill>
                          <a:effectLst/>
                          <a:latin typeface="Segoe UI" panose="020B0502040204020203" pitchFamily="34" charset="0"/>
                        </a:rPr>
                        <a:t>p</a:t>
                      </a:r>
                      <a:endParaRPr lang="es-CO" sz="900" b="1" i="0" u="none" strike="noStrike">
                        <a:solidFill>
                          <a:srgbClr val="000000"/>
                        </a:solidFill>
                        <a:effectLst/>
                        <a:latin typeface="Segoe UI" panose="020B0502040204020203" pitchFamily="34" charset="0"/>
                      </a:endParaRPr>
                    </a:p>
                  </a:txBody>
                  <a:tcPr marL="8962" marR="8962" marT="8962" marB="0" anchor="ctr">
                    <a:lnL>
                      <a:noFill/>
                    </a:lnL>
                    <a:lnR>
                      <a:noFill/>
                    </a:lnR>
                    <a:lnT>
                      <a:noFill/>
                    </a:lnT>
                    <a:lnB>
                      <a:noFill/>
                    </a:lnB>
                    <a:solidFill>
                      <a:srgbClr val="BFBFBF"/>
                    </a:solidFill>
                  </a:tcPr>
                </a:tc>
                <a:tc>
                  <a:txBody>
                    <a:bodyPr/>
                    <a:lstStyle/>
                    <a:p>
                      <a:pPr algn="ctr" rtl="0" fontAlgn="ctr"/>
                      <a:r>
                        <a:rPr lang="es-CO" sz="900" b="1" i="0" u="none" strike="noStrike">
                          <a:solidFill>
                            <a:srgbClr val="000000"/>
                          </a:solidFill>
                          <a:effectLst/>
                          <a:latin typeface="Segoe UI" panose="020B0502040204020203" pitchFamily="34" charset="0"/>
                        </a:rPr>
                        <a:t>2021</a:t>
                      </a:r>
                      <a:r>
                        <a:rPr lang="es-CO" sz="900" b="1" i="0" u="none" strike="noStrike" baseline="30000">
                          <a:solidFill>
                            <a:srgbClr val="000000"/>
                          </a:solidFill>
                          <a:effectLst/>
                          <a:latin typeface="Segoe UI" panose="020B0502040204020203" pitchFamily="34" charset="0"/>
                        </a:rPr>
                        <a:t>p</a:t>
                      </a:r>
                      <a:endParaRPr lang="es-CO" sz="900" b="1" i="0" u="none" strike="noStrike">
                        <a:solidFill>
                          <a:srgbClr val="000000"/>
                        </a:solidFill>
                        <a:effectLst/>
                        <a:latin typeface="Segoe UI" panose="020B0502040204020203" pitchFamily="34" charset="0"/>
                      </a:endParaRPr>
                    </a:p>
                  </a:txBody>
                  <a:tcPr marL="8962" marR="8962" marT="8962" marB="0" anchor="ctr">
                    <a:lnL>
                      <a:noFill/>
                    </a:lnL>
                    <a:lnR>
                      <a:noFill/>
                    </a:lnR>
                    <a:lnT>
                      <a:noFill/>
                    </a:lnT>
                    <a:lnB>
                      <a:noFill/>
                    </a:lnB>
                    <a:solidFill>
                      <a:srgbClr val="BFBFBF"/>
                    </a:solidFill>
                  </a:tcPr>
                </a:tc>
                <a:extLst>
                  <a:ext uri="{0D108BD9-81ED-4DB2-BD59-A6C34878D82A}">
                    <a16:rowId xmlns:a16="http://schemas.microsoft.com/office/drawing/2014/main" val="2620523480"/>
                  </a:ext>
                </a:extLst>
              </a:tr>
              <a:tr h="152621">
                <a:tc>
                  <a:txBody>
                    <a:bodyPr/>
                    <a:lstStyle/>
                    <a:p>
                      <a:pPr algn="l" fontAlgn="ctr"/>
                      <a:r>
                        <a:rPr lang="es-CO" sz="800" b="0" i="0" u="none" strike="noStrike">
                          <a:solidFill>
                            <a:srgbClr val="000000"/>
                          </a:solidFill>
                          <a:effectLst/>
                          <a:latin typeface="Segoe UI" panose="020B0502040204020203" pitchFamily="34" charset="0"/>
                        </a:rPr>
                        <a:t>Alojamiento; servicios de suministros de comidas y bebidas</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51.206</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72.955</a:t>
                      </a:r>
                    </a:p>
                  </a:txBody>
                  <a:tcPr marL="8962" marR="8962" marT="8962" marB="0" anchor="ctr">
                    <a:lnL>
                      <a:noFill/>
                    </a:lnL>
                    <a:lnR>
                      <a:noFill/>
                    </a:lnR>
                    <a:lnT>
                      <a:noFill/>
                    </a:lnT>
                    <a:lnB>
                      <a:noFill/>
                    </a:lnB>
                    <a:solidFill>
                      <a:srgbClr val="F2F2F2"/>
                    </a:solidFill>
                  </a:tcPr>
                </a:tc>
                <a:extLst>
                  <a:ext uri="{0D108BD9-81ED-4DB2-BD59-A6C34878D82A}">
                    <a16:rowId xmlns:a16="http://schemas.microsoft.com/office/drawing/2014/main" val="1578172473"/>
                  </a:ext>
                </a:extLst>
              </a:tr>
              <a:tr h="152621">
                <a:tc>
                  <a:txBody>
                    <a:bodyPr/>
                    <a:lstStyle/>
                    <a:p>
                      <a:pPr algn="l" fontAlgn="ctr"/>
                      <a:r>
                        <a:rPr lang="es-CO" sz="800" b="0" i="0" u="none" strike="noStrike">
                          <a:solidFill>
                            <a:srgbClr val="000000"/>
                          </a:solidFill>
                          <a:effectLst/>
                          <a:latin typeface="Segoe UI" panose="020B0502040204020203" pitchFamily="34" charset="0"/>
                        </a:rPr>
                        <a:t>Servicios de transporte terrestre</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44.635</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58.280</a:t>
                      </a:r>
                    </a:p>
                  </a:txBody>
                  <a:tcPr marL="8962" marR="8962" marT="8962" marB="0" anchor="ctr">
                    <a:lnL>
                      <a:noFill/>
                    </a:lnL>
                    <a:lnR>
                      <a:noFill/>
                    </a:lnR>
                    <a:lnT>
                      <a:noFill/>
                    </a:lnT>
                    <a:lnB>
                      <a:noFill/>
                    </a:lnB>
                    <a:solidFill>
                      <a:srgbClr val="FFFFFF"/>
                    </a:solidFill>
                  </a:tcPr>
                </a:tc>
                <a:extLst>
                  <a:ext uri="{0D108BD9-81ED-4DB2-BD59-A6C34878D82A}">
                    <a16:rowId xmlns:a16="http://schemas.microsoft.com/office/drawing/2014/main" val="3965934080"/>
                  </a:ext>
                </a:extLst>
              </a:tr>
              <a:tr h="152621">
                <a:tc>
                  <a:txBody>
                    <a:bodyPr/>
                    <a:lstStyle/>
                    <a:p>
                      <a:pPr algn="l" fontAlgn="ctr"/>
                      <a:r>
                        <a:rPr lang="es-ES" sz="800" b="0" i="0" u="none" strike="noStrike">
                          <a:solidFill>
                            <a:srgbClr val="000000"/>
                          </a:solidFill>
                          <a:effectLst/>
                          <a:latin typeface="Segoe UI" panose="020B0502040204020203" pitchFamily="34" charset="0"/>
                        </a:rPr>
                        <a:t>Servicios de transporte por vía acuática</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819</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953</a:t>
                      </a:r>
                    </a:p>
                  </a:txBody>
                  <a:tcPr marL="8962" marR="8962" marT="8962" marB="0" anchor="ctr">
                    <a:lnL>
                      <a:noFill/>
                    </a:lnL>
                    <a:lnR>
                      <a:noFill/>
                    </a:lnR>
                    <a:lnT>
                      <a:noFill/>
                    </a:lnT>
                    <a:lnB>
                      <a:noFill/>
                    </a:lnB>
                    <a:solidFill>
                      <a:srgbClr val="F2F2F2"/>
                    </a:solidFill>
                  </a:tcPr>
                </a:tc>
                <a:extLst>
                  <a:ext uri="{0D108BD9-81ED-4DB2-BD59-A6C34878D82A}">
                    <a16:rowId xmlns:a16="http://schemas.microsoft.com/office/drawing/2014/main" val="1809914966"/>
                  </a:ext>
                </a:extLst>
              </a:tr>
              <a:tr h="152621">
                <a:tc>
                  <a:txBody>
                    <a:bodyPr/>
                    <a:lstStyle/>
                    <a:p>
                      <a:pPr algn="l" fontAlgn="ctr"/>
                      <a:r>
                        <a:rPr lang="es-ES" sz="800" b="0" i="0" u="none" strike="noStrike">
                          <a:solidFill>
                            <a:srgbClr val="000000"/>
                          </a:solidFill>
                          <a:effectLst/>
                          <a:latin typeface="Segoe UI" panose="020B0502040204020203" pitchFamily="34" charset="0"/>
                        </a:rPr>
                        <a:t>Servicios de transporte por vía aérea</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6.185</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9.205</a:t>
                      </a:r>
                    </a:p>
                  </a:txBody>
                  <a:tcPr marL="8962" marR="8962" marT="8962" marB="0" anchor="ctr">
                    <a:lnL>
                      <a:noFill/>
                    </a:lnL>
                    <a:lnR>
                      <a:noFill/>
                    </a:lnR>
                    <a:lnT>
                      <a:noFill/>
                    </a:lnT>
                    <a:lnB>
                      <a:noFill/>
                    </a:lnB>
                    <a:solidFill>
                      <a:srgbClr val="FFFFFF"/>
                    </a:solidFill>
                  </a:tcPr>
                </a:tc>
                <a:extLst>
                  <a:ext uri="{0D108BD9-81ED-4DB2-BD59-A6C34878D82A}">
                    <a16:rowId xmlns:a16="http://schemas.microsoft.com/office/drawing/2014/main" val="1018480792"/>
                  </a:ext>
                </a:extLst>
              </a:tr>
              <a:tr h="152621">
                <a:tc>
                  <a:txBody>
                    <a:bodyPr/>
                    <a:lstStyle/>
                    <a:p>
                      <a:pPr algn="l" fontAlgn="ctr"/>
                      <a:r>
                        <a:rPr lang="es-ES" sz="800" b="0" i="0" u="none" strike="noStrike">
                          <a:solidFill>
                            <a:srgbClr val="000000"/>
                          </a:solidFill>
                          <a:effectLst/>
                          <a:latin typeface="Segoe UI" panose="020B0502040204020203" pitchFamily="34" charset="0"/>
                        </a:rPr>
                        <a:t>Servicios de apoyo al transporte</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10.498</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15.770</a:t>
                      </a:r>
                    </a:p>
                  </a:txBody>
                  <a:tcPr marL="8962" marR="8962" marT="8962" marB="0" anchor="ctr">
                    <a:lnL>
                      <a:noFill/>
                    </a:lnL>
                    <a:lnR>
                      <a:noFill/>
                    </a:lnR>
                    <a:lnT>
                      <a:noFill/>
                    </a:lnT>
                    <a:lnB>
                      <a:noFill/>
                    </a:lnB>
                    <a:solidFill>
                      <a:srgbClr val="F2F2F2"/>
                    </a:solidFill>
                  </a:tcPr>
                </a:tc>
                <a:extLst>
                  <a:ext uri="{0D108BD9-81ED-4DB2-BD59-A6C34878D82A}">
                    <a16:rowId xmlns:a16="http://schemas.microsoft.com/office/drawing/2014/main" val="2542084389"/>
                  </a:ext>
                </a:extLst>
              </a:tr>
              <a:tr h="152621">
                <a:tc>
                  <a:txBody>
                    <a:bodyPr/>
                    <a:lstStyle/>
                    <a:p>
                      <a:pPr algn="l" fontAlgn="ctr"/>
                      <a:r>
                        <a:rPr lang="es-CO" sz="800" b="0" i="0" u="none" strike="noStrike">
                          <a:solidFill>
                            <a:srgbClr val="000000"/>
                          </a:solidFill>
                          <a:effectLst/>
                          <a:latin typeface="Segoe UI" panose="020B0502040204020203" pitchFamily="34" charset="0"/>
                        </a:rPr>
                        <a:t>Servicios inmobiliarios </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102.406</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105.917</a:t>
                      </a:r>
                    </a:p>
                  </a:txBody>
                  <a:tcPr marL="8962" marR="8962" marT="8962" marB="0" anchor="ctr">
                    <a:lnL>
                      <a:noFill/>
                    </a:lnL>
                    <a:lnR>
                      <a:noFill/>
                    </a:lnR>
                    <a:lnT>
                      <a:noFill/>
                    </a:lnT>
                    <a:lnB>
                      <a:noFill/>
                    </a:lnB>
                    <a:solidFill>
                      <a:srgbClr val="FFFFFF"/>
                    </a:solidFill>
                  </a:tcPr>
                </a:tc>
                <a:extLst>
                  <a:ext uri="{0D108BD9-81ED-4DB2-BD59-A6C34878D82A}">
                    <a16:rowId xmlns:a16="http://schemas.microsoft.com/office/drawing/2014/main" val="2520906689"/>
                  </a:ext>
                </a:extLst>
              </a:tr>
              <a:tr h="152621">
                <a:tc>
                  <a:txBody>
                    <a:bodyPr/>
                    <a:lstStyle/>
                    <a:p>
                      <a:pPr algn="l" fontAlgn="ctr"/>
                      <a:r>
                        <a:rPr lang="es-CO" sz="800" b="0" i="0" u="none" strike="noStrike">
                          <a:solidFill>
                            <a:srgbClr val="000000"/>
                          </a:solidFill>
                          <a:effectLst/>
                          <a:latin typeface="Segoe UI" panose="020B0502040204020203" pitchFamily="34" charset="0"/>
                        </a:rPr>
                        <a:t>Servicios de asociaciones</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2.381</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2.848</a:t>
                      </a:r>
                    </a:p>
                  </a:txBody>
                  <a:tcPr marL="8962" marR="8962" marT="8962" marB="0" anchor="ctr">
                    <a:lnL>
                      <a:noFill/>
                    </a:lnL>
                    <a:lnR>
                      <a:noFill/>
                    </a:lnR>
                    <a:lnT>
                      <a:noFill/>
                    </a:lnT>
                    <a:lnB>
                      <a:noFill/>
                    </a:lnB>
                    <a:solidFill>
                      <a:srgbClr val="F2F2F2"/>
                    </a:solidFill>
                  </a:tcPr>
                </a:tc>
                <a:extLst>
                  <a:ext uri="{0D108BD9-81ED-4DB2-BD59-A6C34878D82A}">
                    <a16:rowId xmlns:a16="http://schemas.microsoft.com/office/drawing/2014/main" val="2126191678"/>
                  </a:ext>
                </a:extLst>
              </a:tr>
              <a:tr h="152621">
                <a:tc>
                  <a:txBody>
                    <a:bodyPr/>
                    <a:lstStyle/>
                    <a:p>
                      <a:pPr algn="l" fontAlgn="ctr"/>
                      <a:r>
                        <a:rPr lang="es-ES" sz="800" b="0" i="0" u="none" strike="noStrike">
                          <a:solidFill>
                            <a:srgbClr val="000000"/>
                          </a:solidFill>
                          <a:effectLst/>
                          <a:latin typeface="Segoe UI" panose="020B0502040204020203" pitchFamily="34" charset="0"/>
                        </a:rPr>
                        <a:t>Servicios de esparcimiento, culturales y deportivos</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21.369</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34.818</a:t>
                      </a:r>
                    </a:p>
                  </a:txBody>
                  <a:tcPr marL="8962" marR="8962" marT="8962" marB="0" anchor="ctr">
                    <a:lnL>
                      <a:noFill/>
                    </a:lnL>
                    <a:lnR>
                      <a:noFill/>
                    </a:lnR>
                    <a:lnT>
                      <a:noFill/>
                    </a:lnT>
                    <a:lnB>
                      <a:noFill/>
                    </a:lnB>
                    <a:solidFill>
                      <a:srgbClr val="FFFFFF"/>
                    </a:solidFill>
                  </a:tcPr>
                </a:tc>
                <a:extLst>
                  <a:ext uri="{0D108BD9-81ED-4DB2-BD59-A6C34878D82A}">
                    <a16:rowId xmlns:a16="http://schemas.microsoft.com/office/drawing/2014/main" val="1330271521"/>
                  </a:ext>
                </a:extLst>
              </a:tr>
              <a:tr h="152621">
                <a:tc>
                  <a:txBody>
                    <a:bodyPr/>
                    <a:lstStyle/>
                    <a:p>
                      <a:pPr algn="l" fontAlgn="ctr"/>
                      <a:r>
                        <a:rPr lang="es-CO" sz="800" b="0" i="0" u="none" strike="noStrike">
                          <a:solidFill>
                            <a:srgbClr val="000000"/>
                          </a:solidFill>
                          <a:effectLst/>
                          <a:latin typeface="Segoe UI" panose="020B0502040204020203" pitchFamily="34" charset="0"/>
                        </a:rPr>
                        <a:t>Bienes de consumo*</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11.535</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13.348</a:t>
                      </a:r>
                    </a:p>
                  </a:txBody>
                  <a:tcPr marL="8962" marR="8962" marT="8962" marB="0" anchor="ctr">
                    <a:lnL>
                      <a:noFill/>
                    </a:lnL>
                    <a:lnR>
                      <a:noFill/>
                    </a:lnR>
                    <a:lnT>
                      <a:noFill/>
                    </a:lnT>
                    <a:lnB>
                      <a:noFill/>
                    </a:lnB>
                    <a:solidFill>
                      <a:srgbClr val="F2F2F2"/>
                    </a:solidFill>
                  </a:tcPr>
                </a:tc>
                <a:extLst>
                  <a:ext uri="{0D108BD9-81ED-4DB2-BD59-A6C34878D82A}">
                    <a16:rowId xmlns:a16="http://schemas.microsoft.com/office/drawing/2014/main" val="829648606"/>
                  </a:ext>
                </a:extLst>
              </a:tr>
              <a:tr h="152621">
                <a:tc>
                  <a:txBody>
                    <a:bodyPr/>
                    <a:lstStyle/>
                    <a:p>
                      <a:pPr algn="l" fontAlgn="ctr"/>
                      <a:r>
                        <a:rPr lang="es-CO" sz="800" b="0" i="0" u="none" strike="noStrike">
                          <a:solidFill>
                            <a:srgbClr val="000000"/>
                          </a:solidFill>
                          <a:effectLst/>
                          <a:latin typeface="Segoe UI" panose="020B0502040204020203" pitchFamily="34" charset="0"/>
                        </a:rPr>
                        <a:t>Otros servicios**</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5.361</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6.856</a:t>
                      </a:r>
                    </a:p>
                  </a:txBody>
                  <a:tcPr marL="8962" marR="8962" marT="8962" marB="0" anchor="ctr">
                    <a:lnL>
                      <a:noFill/>
                    </a:lnL>
                    <a:lnR>
                      <a:noFill/>
                    </a:lnR>
                    <a:lnT>
                      <a:noFill/>
                    </a:lnT>
                    <a:lnB>
                      <a:noFill/>
                    </a:lnB>
                    <a:solidFill>
                      <a:srgbClr val="FFFFFF"/>
                    </a:solidFill>
                  </a:tcPr>
                </a:tc>
                <a:extLst>
                  <a:ext uri="{0D108BD9-81ED-4DB2-BD59-A6C34878D82A}">
                    <a16:rowId xmlns:a16="http://schemas.microsoft.com/office/drawing/2014/main" val="1358521140"/>
                  </a:ext>
                </a:extLst>
              </a:tr>
              <a:tr h="152621">
                <a:tc>
                  <a:txBody>
                    <a:bodyPr/>
                    <a:lstStyle/>
                    <a:p>
                      <a:pPr algn="l" rtl="0" fontAlgn="ctr"/>
                      <a:r>
                        <a:rPr lang="es-CO" sz="800" b="1" i="0" u="none" strike="noStrike" dirty="0">
                          <a:solidFill>
                            <a:srgbClr val="404040"/>
                          </a:solidFill>
                          <a:effectLst/>
                          <a:latin typeface="Segoe UI" panose="020B0502040204020203" pitchFamily="34" charset="0"/>
                        </a:rPr>
                        <a:t>Total producción</a:t>
                      </a:r>
                    </a:p>
                  </a:txBody>
                  <a:tcPr marL="8962" marR="8962" marT="8962" marB="0" anchor="ctr">
                    <a:lnL>
                      <a:noFill/>
                    </a:lnL>
                    <a:lnR>
                      <a:noFill/>
                    </a:lnR>
                    <a:lnT>
                      <a:noFill/>
                    </a:lnT>
                    <a:lnB>
                      <a:noFill/>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256.395</a:t>
                      </a:r>
                    </a:p>
                  </a:txBody>
                  <a:tcPr marL="8962" marR="8962" marT="8962" marB="0" anchor="ctr">
                    <a:lnL>
                      <a:noFill/>
                    </a:lnL>
                    <a:lnR>
                      <a:noFill/>
                    </a:lnR>
                    <a:lnT>
                      <a:noFill/>
                    </a:lnT>
                    <a:lnB>
                      <a:noFill/>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320.950</a:t>
                      </a:r>
                    </a:p>
                  </a:txBody>
                  <a:tcPr marL="8962" marR="8962" marT="8962" marB="0" anchor="ctr">
                    <a:lnL>
                      <a:noFill/>
                    </a:lnL>
                    <a:lnR>
                      <a:noFill/>
                    </a:lnR>
                    <a:lnT>
                      <a:noFill/>
                    </a:lnT>
                    <a:lnB>
                      <a:noFill/>
                    </a:lnB>
                    <a:solidFill>
                      <a:srgbClr val="BFBFBF"/>
                    </a:solidFill>
                  </a:tcPr>
                </a:tc>
                <a:extLst>
                  <a:ext uri="{0D108BD9-81ED-4DB2-BD59-A6C34878D82A}">
                    <a16:rowId xmlns:a16="http://schemas.microsoft.com/office/drawing/2014/main" val="776792677"/>
                  </a:ext>
                </a:extLst>
              </a:tr>
              <a:tr h="152621">
                <a:tc>
                  <a:txBody>
                    <a:bodyPr/>
                    <a:lstStyle/>
                    <a:p>
                      <a:pPr algn="l" fontAlgn="b"/>
                      <a:r>
                        <a:rPr lang="es-CO" sz="800" b="0" i="0" u="none" strike="noStrike">
                          <a:solidFill>
                            <a:srgbClr val="000000"/>
                          </a:solidFill>
                          <a:effectLst/>
                          <a:latin typeface="Segoe UI" panose="020B0502040204020203" pitchFamily="34" charset="0"/>
                        </a:rPr>
                        <a:t>(-) Consumo intermedio</a:t>
                      </a:r>
                    </a:p>
                  </a:txBody>
                  <a:tcPr marL="8962" marR="8962" marT="8962" marB="0" anchor="b">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87.956</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118.759</a:t>
                      </a:r>
                    </a:p>
                  </a:txBody>
                  <a:tcPr marL="8962" marR="8962" marT="8962" marB="0" anchor="ctr">
                    <a:lnL>
                      <a:noFill/>
                    </a:lnL>
                    <a:lnR>
                      <a:noFill/>
                    </a:lnR>
                    <a:lnT>
                      <a:noFill/>
                    </a:lnT>
                    <a:lnB>
                      <a:noFill/>
                    </a:lnB>
                    <a:solidFill>
                      <a:srgbClr val="FFFFFF"/>
                    </a:solidFill>
                  </a:tcPr>
                </a:tc>
                <a:extLst>
                  <a:ext uri="{0D108BD9-81ED-4DB2-BD59-A6C34878D82A}">
                    <a16:rowId xmlns:a16="http://schemas.microsoft.com/office/drawing/2014/main" val="1541212347"/>
                  </a:ext>
                </a:extLst>
              </a:tr>
              <a:tr h="152621">
                <a:tc>
                  <a:txBody>
                    <a:bodyPr/>
                    <a:lstStyle/>
                    <a:p>
                      <a:pPr algn="l" fontAlgn="ctr"/>
                      <a:r>
                        <a:rPr lang="es-CO" sz="800" b="0" i="0" u="none" strike="noStrike">
                          <a:solidFill>
                            <a:srgbClr val="000000"/>
                          </a:solidFill>
                          <a:effectLst/>
                          <a:latin typeface="Segoe UI" panose="020B0502040204020203" pitchFamily="34" charset="0"/>
                        </a:rPr>
                        <a:t>(=) Valor agregado</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168.439</a:t>
                      </a:r>
                    </a:p>
                  </a:txBody>
                  <a:tcPr marL="8962" marR="8962" marT="8962"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202.191</a:t>
                      </a:r>
                    </a:p>
                  </a:txBody>
                  <a:tcPr marL="8962" marR="8962" marT="8962" marB="0" anchor="ctr">
                    <a:lnL>
                      <a:noFill/>
                    </a:lnL>
                    <a:lnR>
                      <a:noFill/>
                    </a:lnR>
                    <a:lnT>
                      <a:noFill/>
                    </a:lnT>
                    <a:lnB>
                      <a:noFill/>
                    </a:lnB>
                    <a:solidFill>
                      <a:srgbClr val="F2F2F2"/>
                    </a:solidFill>
                  </a:tcPr>
                </a:tc>
                <a:extLst>
                  <a:ext uri="{0D108BD9-81ED-4DB2-BD59-A6C34878D82A}">
                    <a16:rowId xmlns:a16="http://schemas.microsoft.com/office/drawing/2014/main" val="3284005274"/>
                  </a:ext>
                </a:extLst>
              </a:tr>
              <a:tr h="152621">
                <a:tc>
                  <a:txBody>
                    <a:bodyPr/>
                    <a:lstStyle/>
                    <a:p>
                      <a:pPr algn="l" fontAlgn="b"/>
                      <a:r>
                        <a:rPr lang="es-CO" sz="800" b="0" i="0" u="none" strike="noStrike">
                          <a:solidFill>
                            <a:srgbClr val="000000"/>
                          </a:solidFill>
                          <a:effectLst/>
                          <a:latin typeface="Segoe UI" panose="020B0502040204020203" pitchFamily="34" charset="0"/>
                        </a:rPr>
                        <a:t>(-) Remuneración de los asalariados</a:t>
                      </a:r>
                    </a:p>
                  </a:txBody>
                  <a:tcPr marL="80662" marR="8962" marT="8962" marB="0" anchor="b">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31.857</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33.643</a:t>
                      </a:r>
                    </a:p>
                  </a:txBody>
                  <a:tcPr marL="8962" marR="8962" marT="8962" marB="0" anchor="ctr">
                    <a:lnL>
                      <a:noFill/>
                    </a:lnL>
                    <a:lnR>
                      <a:noFill/>
                    </a:lnR>
                    <a:lnT>
                      <a:noFill/>
                    </a:lnT>
                    <a:lnB>
                      <a:noFill/>
                    </a:lnB>
                    <a:solidFill>
                      <a:srgbClr val="FFFFFF"/>
                    </a:solidFill>
                  </a:tcPr>
                </a:tc>
                <a:extLst>
                  <a:ext uri="{0D108BD9-81ED-4DB2-BD59-A6C34878D82A}">
                    <a16:rowId xmlns:a16="http://schemas.microsoft.com/office/drawing/2014/main" val="2697916420"/>
                  </a:ext>
                </a:extLst>
              </a:tr>
              <a:tr h="152621">
                <a:tc>
                  <a:txBody>
                    <a:bodyPr/>
                    <a:lstStyle/>
                    <a:p>
                      <a:pPr algn="l" fontAlgn="b"/>
                      <a:r>
                        <a:rPr lang="es-ES" sz="800" b="0" i="0" u="none" strike="noStrike">
                          <a:solidFill>
                            <a:srgbClr val="000000"/>
                          </a:solidFill>
                          <a:effectLst/>
                          <a:latin typeface="Segoe UI" panose="020B0502040204020203" pitchFamily="34" charset="0"/>
                        </a:rPr>
                        <a:t>(-) Impuestos menos subvenciones sobre la producción e importaciones </a:t>
                      </a:r>
                    </a:p>
                  </a:txBody>
                  <a:tcPr marL="80662" marR="8962" marT="8962" marB="0" anchor="b">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6.297</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7.659</a:t>
                      </a:r>
                    </a:p>
                  </a:txBody>
                  <a:tcPr marL="8962" marR="8962" marT="8962" marB="0" anchor="ctr">
                    <a:lnL>
                      <a:noFill/>
                    </a:lnL>
                    <a:lnR>
                      <a:noFill/>
                    </a:lnR>
                    <a:lnT>
                      <a:noFill/>
                    </a:lnT>
                    <a:lnB>
                      <a:noFill/>
                    </a:lnB>
                    <a:solidFill>
                      <a:srgbClr val="FFFFFF"/>
                    </a:solidFill>
                  </a:tcPr>
                </a:tc>
                <a:extLst>
                  <a:ext uri="{0D108BD9-81ED-4DB2-BD59-A6C34878D82A}">
                    <a16:rowId xmlns:a16="http://schemas.microsoft.com/office/drawing/2014/main" val="3858238375"/>
                  </a:ext>
                </a:extLst>
              </a:tr>
              <a:tr h="152621">
                <a:tc>
                  <a:txBody>
                    <a:bodyPr/>
                    <a:lstStyle/>
                    <a:p>
                      <a:pPr algn="l" fontAlgn="b"/>
                      <a:r>
                        <a:rPr lang="es-CO" sz="800" b="0" i="0" u="none" strike="noStrike">
                          <a:solidFill>
                            <a:srgbClr val="000000"/>
                          </a:solidFill>
                          <a:effectLst/>
                          <a:latin typeface="Segoe UI" panose="020B0502040204020203" pitchFamily="34" charset="0"/>
                        </a:rPr>
                        <a:t>(=) Ingreso mixto bruto</a:t>
                      </a:r>
                    </a:p>
                  </a:txBody>
                  <a:tcPr marL="8962" marR="8962" marT="8962" marB="0" anchor="b">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57.365</a:t>
                      </a:r>
                    </a:p>
                  </a:txBody>
                  <a:tcPr marL="8962" marR="8962" marT="8962"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71.492</a:t>
                      </a:r>
                    </a:p>
                  </a:txBody>
                  <a:tcPr marL="8962" marR="8962" marT="8962" marB="0" anchor="ctr">
                    <a:lnL>
                      <a:noFill/>
                    </a:lnL>
                    <a:lnR>
                      <a:noFill/>
                    </a:lnR>
                    <a:lnT>
                      <a:noFill/>
                    </a:lnT>
                    <a:lnB>
                      <a:noFill/>
                    </a:lnB>
                    <a:solidFill>
                      <a:srgbClr val="FFFFFF"/>
                    </a:solidFill>
                  </a:tcPr>
                </a:tc>
                <a:extLst>
                  <a:ext uri="{0D108BD9-81ED-4DB2-BD59-A6C34878D82A}">
                    <a16:rowId xmlns:a16="http://schemas.microsoft.com/office/drawing/2014/main" val="890236179"/>
                  </a:ext>
                </a:extLst>
              </a:tr>
              <a:tr h="152621">
                <a:tc>
                  <a:txBody>
                    <a:bodyPr/>
                    <a:lstStyle/>
                    <a:p>
                      <a:pPr algn="l" fontAlgn="b"/>
                      <a:r>
                        <a:rPr lang="es-CO" sz="800" b="0" i="0" u="none" strike="noStrike">
                          <a:solidFill>
                            <a:srgbClr val="000000"/>
                          </a:solidFill>
                          <a:effectLst/>
                          <a:latin typeface="Segoe UI" panose="020B0502040204020203" pitchFamily="34" charset="0"/>
                        </a:rPr>
                        <a:t>(=) Excedente de explotación bruto</a:t>
                      </a:r>
                    </a:p>
                  </a:txBody>
                  <a:tcPr marL="8962" marR="8962" marT="896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72.920</a:t>
                      </a:r>
                    </a:p>
                  </a:txBody>
                  <a:tcPr marL="8962" marR="8962" marT="896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800" b="0" i="0" u="none" strike="noStrike" dirty="0">
                          <a:solidFill>
                            <a:srgbClr val="000000"/>
                          </a:solidFill>
                          <a:effectLst/>
                          <a:latin typeface="Segoe UI" panose="020B0502040204020203" pitchFamily="34" charset="0"/>
                        </a:rPr>
                        <a:t>89.396</a:t>
                      </a:r>
                    </a:p>
                  </a:txBody>
                  <a:tcPr marL="8962" marR="8962" marT="896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3547600"/>
                  </a:ext>
                </a:extLst>
              </a:tr>
            </a:tbl>
          </a:graphicData>
        </a:graphic>
      </p:graphicFrame>
      <p:cxnSp>
        <p:nvCxnSpPr>
          <p:cNvPr id="8" name="Conector recto 7">
            <a:extLst>
              <a:ext uri="{FF2B5EF4-FFF2-40B4-BE49-F238E27FC236}">
                <a16:creationId xmlns:a16="http://schemas.microsoft.com/office/drawing/2014/main" id="{0E7BDD8F-DF9C-45C4-AE8A-9B130A8340F3}"/>
              </a:ext>
            </a:extLst>
          </p:cNvPr>
          <p:cNvCxnSpPr>
            <a:cxnSpLocks/>
          </p:cNvCxnSpPr>
          <p:nvPr/>
        </p:nvCxnSpPr>
        <p:spPr>
          <a:xfrm flipH="1">
            <a:off x="744823" y="136854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9" name="object 898">
            <a:extLst>
              <a:ext uri="{FF2B5EF4-FFF2-40B4-BE49-F238E27FC236}">
                <a16:creationId xmlns:a16="http://schemas.microsoft.com/office/drawing/2014/main" id="{C4540572-EE82-479A-87D9-87051758561E}"/>
              </a:ext>
            </a:extLst>
          </p:cNvPr>
          <p:cNvSpPr txBox="1"/>
          <p:nvPr/>
        </p:nvSpPr>
        <p:spPr>
          <a:xfrm>
            <a:off x="741738" y="178931"/>
            <a:ext cx="7945061" cy="1354217"/>
          </a:xfrm>
          <a:prstGeom prst="rect">
            <a:avLst/>
          </a:prstGeom>
        </p:spPr>
        <p:txBody>
          <a:bodyPr vert="horz" wrap="square" lIns="0" tIns="0" rIns="0" bIns="0" rtlCol="0">
            <a:spAutoFit/>
          </a:bodyPr>
          <a:lstStyle/>
          <a:p>
            <a:pPr marL="12700"/>
            <a:r>
              <a:rPr lang="es-ES" sz="1400" b="1" dirty="0">
                <a:solidFill>
                  <a:srgbClr val="B6004B"/>
                </a:solidFill>
                <a:cs typeface="Arial"/>
              </a:rPr>
              <a:t>Oferta de productos característicos del turismo </a:t>
            </a:r>
          </a:p>
          <a:p>
            <a:r>
              <a:rPr lang="es-CO" sz="1200" b="1" dirty="0"/>
              <a:t>Cuenta de producción actividades turísticas, según bienes y servicios</a:t>
            </a:r>
            <a:endParaRPr lang="es-CO" sz="1200" dirty="0"/>
          </a:p>
          <a:p>
            <a:r>
              <a:rPr lang="es-CO" sz="1200" b="1" dirty="0"/>
              <a:t>Valores a precios corrientes </a:t>
            </a:r>
            <a:endParaRPr lang="es-CO" sz="1200" dirty="0"/>
          </a:p>
          <a:p>
            <a:r>
              <a:rPr lang="es-CO" sz="1200" b="1" dirty="0"/>
              <a:t>Miles de millones de pesos</a:t>
            </a:r>
            <a:endParaRPr lang="es-CO" sz="1200" dirty="0"/>
          </a:p>
          <a:p>
            <a:r>
              <a:rPr lang="es-CO" sz="1200" dirty="0"/>
              <a:t>Años 2020</a:t>
            </a:r>
            <a:r>
              <a:rPr lang="es-CO" sz="1200" baseline="30000" dirty="0"/>
              <a:t>p</a:t>
            </a:r>
            <a:r>
              <a:rPr lang="es-CO" sz="1200" dirty="0"/>
              <a:t> - 2021</a:t>
            </a:r>
            <a:r>
              <a:rPr lang="es-CO" sz="1200" baseline="30000" dirty="0"/>
              <a:t>P</a:t>
            </a:r>
            <a:endParaRPr lang="es-CO" sz="1200" dirty="0"/>
          </a:p>
          <a:p>
            <a:r>
              <a:rPr lang="es-CO" sz="1200" dirty="0"/>
              <a:t>Base 2015</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3142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1AAF31-0F49-6B19-FA7F-BA1D4CA0E865}"/>
              </a:ext>
            </a:extLst>
          </p:cNvPr>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sp>
        <p:nvSpPr>
          <p:cNvPr id="11" name="object 553">
            <a:extLst>
              <a:ext uri="{FF2B5EF4-FFF2-40B4-BE49-F238E27FC236}">
                <a16:creationId xmlns:a16="http://schemas.microsoft.com/office/drawing/2014/main" id="{3464EDF5-5E03-6F13-1190-A5364F19DCB2}"/>
              </a:ext>
            </a:extLst>
          </p:cNvPr>
          <p:cNvSpPr txBox="1">
            <a:spLocks/>
          </p:cNvSpPr>
          <p:nvPr/>
        </p:nvSpPr>
        <p:spPr>
          <a:xfrm>
            <a:off x="4472940" y="1611309"/>
            <a:ext cx="4358107" cy="877804"/>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800" b="1"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Conciliación oferta y demanda</a:t>
            </a:r>
          </a:p>
        </p:txBody>
      </p:sp>
      <p:cxnSp>
        <p:nvCxnSpPr>
          <p:cNvPr id="12" name="Conector recto 11">
            <a:extLst>
              <a:ext uri="{FF2B5EF4-FFF2-40B4-BE49-F238E27FC236}">
                <a16:creationId xmlns:a16="http://schemas.microsoft.com/office/drawing/2014/main" id="{96E3C099-912A-FF87-4C34-54834A1FBC30}"/>
              </a:ext>
            </a:extLst>
          </p:cNvPr>
          <p:cNvCxnSpPr>
            <a:cxnSpLocks/>
          </p:cNvCxnSpPr>
          <p:nvPr/>
        </p:nvCxnSpPr>
        <p:spPr>
          <a:xfrm flipH="1" flipV="1">
            <a:off x="5486400" y="2803712"/>
            <a:ext cx="3344648" cy="50191"/>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3" name="object 553">
            <a:extLst>
              <a:ext uri="{FF2B5EF4-FFF2-40B4-BE49-F238E27FC236}">
                <a16:creationId xmlns:a16="http://schemas.microsoft.com/office/drawing/2014/main" id="{9AE2C9EC-F075-6F30-60DC-61E96EB9C9D3}"/>
              </a:ext>
            </a:extLst>
          </p:cNvPr>
          <p:cNvSpPr txBox="1">
            <a:spLocks/>
          </p:cNvSpPr>
          <p:nvPr/>
        </p:nvSpPr>
        <p:spPr>
          <a:xfrm>
            <a:off x="4472940" y="3178221"/>
            <a:ext cx="4358107" cy="446917"/>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8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2021</a:t>
            </a:r>
            <a:r>
              <a:rPr kumimoji="0" lang="es-ES" sz="2800" b="0"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rPr>
              <a:t>p</a:t>
            </a:r>
          </a:p>
        </p:txBody>
      </p:sp>
      <p:sp>
        <p:nvSpPr>
          <p:cNvPr id="14" name="CuadroTexto 13">
            <a:extLst>
              <a:ext uri="{FF2B5EF4-FFF2-40B4-BE49-F238E27FC236}">
                <a16:creationId xmlns:a16="http://schemas.microsoft.com/office/drawing/2014/main" id="{2C688A55-783C-9AF3-D88C-F93B5695CDB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Tree>
    <p:extLst>
      <p:ext uri="{BB962C8B-B14F-4D97-AF65-F5344CB8AC3E}">
        <p14:creationId xmlns:p14="http://schemas.microsoft.com/office/powerpoint/2010/main" val="152409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6 Rectángulo">
            <a:extLst>
              <a:ext uri="{FF2B5EF4-FFF2-40B4-BE49-F238E27FC236}">
                <a16:creationId xmlns:a16="http://schemas.microsoft.com/office/drawing/2014/main" id="{C980D64E-EAC9-8FFA-1EB7-69A882358054}"/>
              </a:ext>
            </a:extLst>
          </p:cNvPr>
          <p:cNvSpPr/>
          <p:nvPr/>
        </p:nvSpPr>
        <p:spPr>
          <a:xfrm>
            <a:off x="6742800" y="1760459"/>
            <a:ext cx="2215823" cy="2292935"/>
          </a:xfrm>
          <a:prstGeom prst="rect">
            <a:avLst/>
          </a:prstGeom>
        </p:spPr>
        <p:txBody>
          <a:bodyPr wrap="square">
            <a:spAutoFit/>
          </a:bodyPr>
          <a:lstStyle/>
          <a:p>
            <a:pPr algn="ctr"/>
            <a:r>
              <a:rPr lang="es-CO" sz="1100" dirty="0"/>
              <a:t>En el 2021</a:t>
            </a:r>
            <a:r>
              <a:rPr lang="es-CO" sz="1100" baseline="30000" dirty="0"/>
              <a:t>P</a:t>
            </a:r>
            <a:r>
              <a:rPr lang="es-CO" sz="1100" dirty="0"/>
              <a:t>, el consumo turístico participó con el 1,7% del total de la producción de la economía.</a:t>
            </a:r>
          </a:p>
          <a:p>
            <a:pPr algn="ctr"/>
            <a:endParaRPr lang="es-CO" sz="1100" dirty="0"/>
          </a:p>
          <a:p>
            <a:pPr algn="ctr"/>
            <a:r>
              <a:rPr lang="es-CO" sz="1100" dirty="0"/>
              <a:t>El consumo turístico de los servicios con mayor participación en la producción nacional son: el transporte por vía aérea que representó el 60,5%; seguido de los servicios de alojamiento y servicios de suministro de comidas y bebidas con 21,4%.</a:t>
            </a:r>
          </a:p>
        </p:txBody>
      </p:sp>
      <p:sp>
        <p:nvSpPr>
          <p:cNvPr id="5" name="CuadroTexto 4">
            <a:extLst>
              <a:ext uri="{FF2B5EF4-FFF2-40B4-BE49-F238E27FC236}">
                <a16:creationId xmlns:a16="http://schemas.microsoft.com/office/drawing/2014/main" id="{B137AAF5-BF08-71D5-2AAA-DB5D0489974A}"/>
              </a:ext>
            </a:extLst>
          </p:cNvPr>
          <p:cNvSpPr txBox="1"/>
          <p:nvPr/>
        </p:nvSpPr>
        <p:spPr>
          <a:xfrm>
            <a:off x="671348" y="4550920"/>
            <a:ext cx="8586952" cy="553998"/>
          </a:xfrm>
          <a:prstGeom prst="rect">
            <a:avLst/>
          </a:prstGeom>
          <a:noFill/>
        </p:spPr>
        <p:txBody>
          <a:bodyPr wrap="square" rtlCol="0">
            <a:spAutoFit/>
          </a:bodyPr>
          <a:lstStyle/>
          <a:p>
            <a:r>
              <a:rPr lang="es-CO" sz="600" b="1" dirty="0"/>
              <a:t>Fuente</a:t>
            </a:r>
            <a:r>
              <a:rPr lang="es-CO" sz="600" dirty="0"/>
              <a:t>: DANE, Cuenta Satélite de Turismo</a:t>
            </a:r>
          </a:p>
          <a:p>
            <a:r>
              <a:rPr lang="es-CO" sz="600" baseline="30000" dirty="0" err="1"/>
              <a:t>p</a:t>
            </a:r>
            <a:r>
              <a:rPr lang="es-CO" sz="600" dirty="0" err="1"/>
              <a:t>provisional</a:t>
            </a:r>
            <a:endParaRPr lang="es-CO" sz="600" dirty="0"/>
          </a:p>
          <a:p>
            <a:r>
              <a:rPr lang="es-ES_tradnl" sz="600" baseline="30000" dirty="0" err="1"/>
              <a:t>pr</a:t>
            </a:r>
            <a:r>
              <a:rPr lang="es-ES_tradnl" sz="600" dirty="0" err="1"/>
              <a:t>preliminar</a:t>
            </a:r>
            <a:endParaRPr lang="es-CO" sz="600" dirty="0"/>
          </a:p>
          <a:p>
            <a:r>
              <a:rPr lang="es-ES_tradnl" sz="600" dirty="0"/>
              <a:t>*Bienes adquiridos por los visitantes en el transcurso de sus viajes para uso propio o para regalo</a:t>
            </a:r>
            <a:endParaRPr lang="es-CO" sz="600" dirty="0"/>
          </a:p>
          <a:p>
            <a:r>
              <a:rPr lang="es-ES_tradnl" sz="600" dirty="0"/>
              <a:t>**Incluye servicios asociados al turismo no clasificados previamente</a:t>
            </a:r>
            <a:endParaRPr lang="es-CO" sz="600" dirty="0"/>
          </a:p>
        </p:txBody>
      </p:sp>
      <p:graphicFrame>
        <p:nvGraphicFramePr>
          <p:cNvPr id="7" name="Tabla 6">
            <a:extLst>
              <a:ext uri="{FF2B5EF4-FFF2-40B4-BE49-F238E27FC236}">
                <a16:creationId xmlns:a16="http://schemas.microsoft.com/office/drawing/2014/main" id="{77EF6D6E-2E77-4602-1E5B-1F896F506B36}"/>
              </a:ext>
            </a:extLst>
          </p:cNvPr>
          <p:cNvGraphicFramePr>
            <a:graphicFrameLocks noGrp="1"/>
          </p:cNvGraphicFramePr>
          <p:nvPr>
            <p:extLst>
              <p:ext uri="{D42A27DB-BD31-4B8C-83A1-F6EECF244321}">
                <p14:modId xmlns:p14="http://schemas.microsoft.com/office/powerpoint/2010/main" val="3108637261"/>
              </p:ext>
            </p:extLst>
          </p:nvPr>
        </p:nvGraphicFramePr>
        <p:xfrm>
          <a:off x="744823" y="1467128"/>
          <a:ext cx="5747629" cy="2997973"/>
        </p:xfrm>
        <a:graphic>
          <a:graphicData uri="http://schemas.openxmlformats.org/drawingml/2006/table">
            <a:tbl>
              <a:tblPr/>
              <a:tblGrid>
                <a:gridCol w="3382350">
                  <a:extLst>
                    <a:ext uri="{9D8B030D-6E8A-4147-A177-3AD203B41FA5}">
                      <a16:colId xmlns:a16="http://schemas.microsoft.com/office/drawing/2014/main" val="1105106147"/>
                    </a:ext>
                  </a:extLst>
                </a:gridCol>
                <a:gridCol w="685931">
                  <a:extLst>
                    <a:ext uri="{9D8B030D-6E8A-4147-A177-3AD203B41FA5}">
                      <a16:colId xmlns:a16="http://schemas.microsoft.com/office/drawing/2014/main" val="319215959"/>
                    </a:ext>
                  </a:extLst>
                </a:gridCol>
                <a:gridCol w="603146">
                  <a:extLst>
                    <a:ext uri="{9D8B030D-6E8A-4147-A177-3AD203B41FA5}">
                      <a16:colId xmlns:a16="http://schemas.microsoft.com/office/drawing/2014/main" val="1124952547"/>
                    </a:ext>
                  </a:extLst>
                </a:gridCol>
                <a:gridCol w="1076202">
                  <a:extLst>
                    <a:ext uri="{9D8B030D-6E8A-4147-A177-3AD203B41FA5}">
                      <a16:colId xmlns:a16="http://schemas.microsoft.com/office/drawing/2014/main" val="43745857"/>
                    </a:ext>
                  </a:extLst>
                </a:gridCol>
              </a:tblGrid>
              <a:tr h="315814">
                <a:tc rowSpan="2">
                  <a:txBody>
                    <a:bodyPr/>
                    <a:lstStyle/>
                    <a:p>
                      <a:pPr algn="ctr" rtl="0" fontAlgn="ctr"/>
                      <a:r>
                        <a:rPr lang="es-CO" sz="900" b="1" i="0" u="none" strike="noStrike" dirty="0">
                          <a:solidFill>
                            <a:srgbClr val="FFFFFF"/>
                          </a:solidFill>
                          <a:effectLst/>
                          <a:latin typeface="Segoe UI" panose="020B0502040204020203" pitchFamily="34" charset="0"/>
                        </a:rPr>
                        <a:t>Concepto</a:t>
                      </a:r>
                    </a:p>
                  </a:txBody>
                  <a:tcPr marL="8870" marR="8870" marT="8870" marB="0" anchor="ctr">
                    <a:lnL>
                      <a:noFill/>
                    </a:lnL>
                    <a:lnR>
                      <a:noFill/>
                    </a:lnR>
                    <a:lnT>
                      <a:noFill/>
                    </a:lnT>
                    <a:lnB>
                      <a:noFill/>
                    </a:lnB>
                    <a:solidFill>
                      <a:srgbClr val="B6004B"/>
                    </a:solidFill>
                  </a:tcPr>
                </a:tc>
                <a:tc gridSpan="2">
                  <a:txBody>
                    <a:bodyPr/>
                    <a:lstStyle/>
                    <a:p>
                      <a:pPr algn="ctr" rtl="0" fontAlgn="b"/>
                      <a:r>
                        <a:rPr lang="es-CO" sz="900" b="1" i="0" u="none" strike="noStrike">
                          <a:solidFill>
                            <a:srgbClr val="FFFFFF"/>
                          </a:solidFill>
                          <a:effectLst/>
                          <a:latin typeface="Segoe UI" panose="020B0502040204020203" pitchFamily="34" charset="0"/>
                        </a:rPr>
                        <a:t>Producción de Productores</a:t>
                      </a:r>
                    </a:p>
                  </a:txBody>
                  <a:tcPr marL="8870" marR="8870" marT="8870" marB="0" anchor="b">
                    <a:lnL>
                      <a:noFill/>
                    </a:lnL>
                    <a:lnR>
                      <a:noFill/>
                    </a:lnR>
                    <a:lnT>
                      <a:noFill/>
                    </a:lnT>
                    <a:lnB>
                      <a:noFill/>
                    </a:lnB>
                    <a:solidFill>
                      <a:srgbClr val="B6004B"/>
                    </a:solidFill>
                  </a:tcPr>
                </a:tc>
                <a:tc hMerge="1">
                  <a:txBody>
                    <a:bodyPr/>
                    <a:lstStyle/>
                    <a:p>
                      <a:endParaRPr lang="es-CO"/>
                    </a:p>
                  </a:txBody>
                  <a:tcPr/>
                </a:tc>
                <a:tc rowSpan="2">
                  <a:txBody>
                    <a:bodyPr/>
                    <a:lstStyle/>
                    <a:p>
                      <a:pPr algn="ctr" rtl="0" fontAlgn="ctr"/>
                      <a:r>
                        <a:rPr lang="es-ES" sz="900" b="1" i="0" u="none" strike="noStrike">
                          <a:solidFill>
                            <a:srgbClr val="FFFFFF"/>
                          </a:solidFill>
                          <a:effectLst/>
                          <a:latin typeface="Segoe UI" panose="020B0502040204020203" pitchFamily="34" charset="0"/>
                        </a:rPr>
                        <a:t>Participación del consumo turístico en la producción total (%)</a:t>
                      </a:r>
                    </a:p>
                  </a:txBody>
                  <a:tcPr marL="8870" marR="8870" marT="8870" marB="0" anchor="ctr">
                    <a:lnL>
                      <a:noFill/>
                    </a:lnL>
                    <a:lnR>
                      <a:noFill/>
                    </a:lnR>
                    <a:lnT>
                      <a:noFill/>
                    </a:lnT>
                    <a:lnB>
                      <a:noFill/>
                    </a:lnB>
                    <a:solidFill>
                      <a:srgbClr val="B6004B"/>
                    </a:solidFill>
                  </a:tcPr>
                </a:tc>
                <a:extLst>
                  <a:ext uri="{0D108BD9-81ED-4DB2-BD59-A6C34878D82A}">
                    <a16:rowId xmlns:a16="http://schemas.microsoft.com/office/drawing/2014/main" val="1530649701"/>
                  </a:ext>
                </a:extLst>
              </a:tr>
              <a:tr h="348205">
                <a:tc vMerge="1">
                  <a:txBody>
                    <a:bodyPr/>
                    <a:lstStyle/>
                    <a:p>
                      <a:endParaRPr lang="es-CO"/>
                    </a:p>
                  </a:txBody>
                  <a:tcPr/>
                </a:tc>
                <a:tc>
                  <a:txBody>
                    <a:bodyPr/>
                    <a:lstStyle/>
                    <a:p>
                      <a:pPr algn="ctr" rtl="0" fontAlgn="ctr"/>
                      <a:r>
                        <a:rPr lang="es-CO" sz="900" b="1" i="0" u="none" strike="noStrike">
                          <a:solidFill>
                            <a:srgbClr val="000000"/>
                          </a:solidFill>
                          <a:effectLst/>
                          <a:latin typeface="Segoe UI" panose="020B0502040204020203" pitchFamily="34" charset="0"/>
                        </a:rPr>
                        <a:t>Producción </a:t>
                      </a:r>
                    </a:p>
                  </a:txBody>
                  <a:tcPr marL="8870" marR="8870" marT="8870" marB="0" anchor="ctr">
                    <a:lnL>
                      <a:noFill/>
                    </a:lnL>
                    <a:lnR>
                      <a:noFill/>
                    </a:lnR>
                    <a:lnT>
                      <a:noFill/>
                    </a:lnT>
                    <a:lnB>
                      <a:noFill/>
                    </a:lnB>
                    <a:solidFill>
                      <a:srgbClr val="BFBFBF"/>
                    </a:solidFill>
                  </a:tcPr>
                </a:tc>
                <a:tc>
                  <a:txBody>
                    <a:bodyPr/>
                    <a:lstStyle/>
                    <a:p>
                      <a:pPr algn="ctr" rtl="0" fontAlgn="ctr"/>
                      <a:r>
                        <a:rPr lang="es-CO" sz="900" b="1" i="0" u="none" strike="noStrike">
                          <a:solidFill>
                            <a:srgbClr val="000000"/>
                          </a:solidFill>
                          <a:effectLst/>
                          <a:latin typeface="Segoe UI" panose="020B0502040204020203" pitchFamily="34" charset="0"/>
                        </a:rPr>
                        <a:t>Consumo Turístico</a:t>
                      </a:r>
                    </a:p>
                  </a:txBody>
                  <a:tcPr marL="8870" marR="8870" marT="8870" marB="0" anchor="ctr">
                    <a:lnL>
                      <a:noFill/>
                    </a:lnL>
                    <a:lnR>
                      <a:noFill/>
                    </a:lnR>
                    <a:lnT>
                      <a:noFill/>
                    </a:lnT>
                    <a:lnB>
                      <a:noFill/>
                    </a:lnB>
                    <a:solidFill>
                      <a:srgbClr val="BFBFBF"/>
                    </a:solidFill>
                  </a:tcPr>
                </a:tc>
                <a:tc vMerge="1">
                  <a:txBody>
                    <a:bodyPr/>
                    <a:lstStyle/>
                    <a:p>
                      <a:endParaRPr lang="es-CO"/>
                    </a:p>
                  </a:txBody>
                  <a:tcPr/>
                </a:tc>
                <a:extLst>
                  <a:ext uri="{0D108BD9-81ED-4DB2-BD59-A6C34878D82A}">
                    <a16:rowId xmlns:a16="http://schemas.microsoft.com/office/drawing/2014/main" val="3137227914"/>
                  </a:ext>
                </a:extLst>
              </a:tr>
              <a:tr h="129565">
                <a:tc>
                  <a:txBody>
                    <a:bodyPr/>
                    <a:lstStyle/>
                    <a:p>
                      <a:pPr algn="l" fontAlgn="ctr"/>
                      <a:r>
                        <a:rPr lang="es-CO" sz="800" b="0" i="0" u="none" strike="noStrike">
                          <a:solidFill>
                            <a:srgbClr val="000000"/>
                          </a:solidFill>
                          <a:effectLst/>
                          <a:latin typeface="Segoe UI" panose="020B0502040204020203" pitchFamily="34" charset="0"/>
                        </a:rPr>
                        <a:t>Alojamiento; servicios de suministros de comidas y bebidas</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73.848</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15.787</a:t>
                      </a:r>
                    </a:p>
                  </a:txBody>
                  <a:tcPr marL="8870" marR="8870" marT="8870" marB="0" anchor="ctr">
                    <a:lnL>
                      <a:noFill/>
                    </a:lnL>
                    <a:lnR>
                      <a:noFill/>
                    </a:lnR>
                    <a:lnT>
                      <a:noFill/>
                    </a:lnT>
                    <a:lnB>
                      <a:noFill/>
                    </a:lnB>
                    <a:solidFill>
                      <a:srgbClr val="F2F2F2"/>
                    </a:solidFill>
                  </a:tcPr>
                </a:tc>
                <a:tc>
                  <a:txBody>
                    <a:bodyPr/>
                    <a:lstStyle/>
                    <a:p>
                      <a:pPr algn="ctr" rtl="0" fontAlgn="ctr"/>
                      <a:r>
                        <a:rPr lang="es-CO" sz="800" b="0" i="0" u="none" strike="noStrike">
                          <a:solidFill>
                            <a:srgbClr val="404040"/>
                          </a:solidFill>
                          <a:effectLst/>
                          <a:latin typeface="Segoe UI" panose="020B0502040204020203" pitchFamily="34" charset="0"/>
                        </a:rPr>
                        <a:t>21,4</a:t>
                      </a:r>
                    </a:p>
                  </a:txBody>
                  <a:tcPr marL="8870" marR="8870" marT="8870" marB="0" anchor="ctr">
                    <a:lnL>
                      <a:noFill/>
                    </a:lnL>
                    <a:lnR>
                      <a:noFill/>
                    </a:lnR>
                    <a:lnT>
                      <a:noFill/>
                    </a:lnT>
                    <a:lnB>
                      <a:noFill/>
                    </a:lnB>
                    <a:solidFill>
                      <a:srgbClr val="F2F2F2"/>
                    </a:solidFill>
                  </a:tcPr>
                </a:tc>
                <a:extLst>
                  <a:ext uri="{0D108BD9-81ED-4DB2-BD59-A6C34878D82A}">
                    <a16:rowId xmlns:a16="http://schemas.microsoft.com/office/drawing/2014/main" val="3522334596"/>
                  </a:ext>
                </a:extLst>
              </a:tr>
              <a:tr h="129565">
                <a:tc>
                  <a:txBody>
                    <a:bodyPr/>
                    <a:lstStyle/>
                    <a:p>
                      <a:pPr algn="l" fontAlgn="ctr"/>
                      <a:r>
                        <a:rPr lang="es-CO" sz="800" b="0" i="0" u="none" strike="noStrike">
                          <a:solidFill>
                            <a:srgbClr val="000000"/>
                          </a:solidFill>
                          <a:effectLst/>
                          <a:latin typeface="Segoe UI" panose="020B0502040204020203" pitchFamily="34" charset="0"/>
                        </a:rPr>
                        <a:t>Servicios de transporte terrestre</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71.043</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3.932</a:t>
                      </a:r>
                    </a:p>
                  </a:txBody>
                  <a:tcPr marL="8870" marR="8870" marT="8870"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5,5</a:t>
                      </a:r>
                    </a:p>
                  </a:txBody>
                  <a:tcPr marL="8870" marR="8870" marT="8870" marB="0" anchor="ctr">
                    <a:lnL>
                      <a:noFill/>
                    </a:lnL>
                    <a:lnR>
                      <a:noFill/>
                    </a:lnR>
                    <a:lnT>
                      <a:noFill/>
                    </a:lnT>
                    <a:lnB>
                      <a:noFill/>
                    </a:lnB>
                    <a:solidFill>
                      <a:srgbClr val="FFFFFF"/>
                    </a:solidFill>
                  </a:tcPr>
                </a:tc>
                <a:extLst>
                  <a:ext uri="{0D108BD9-81ED-4DB2-BD59-A6C34878D82A}">
                    <a16:rowId xmlns:a16="http://schemas.microsoft.com/office/drawing/2014/main" val="1258653989"/>
                  </a:ext>
                </a:extLst>
              </a:tr>
              <a:tr h="129565">
                <a:tc>
                  <a:txBody>
                    <a:bodyPr/>
                    <a:lstStyle/>
                    <a:p>
                      <a:pPr algn="l" fontAlgn="ctr"/>
                      <a:r>
                        <a:rPr lang="es-ES" sz="800" b="0" i="0" u="none" strike="noStrike">
                          <a:solidFill>
                            <a:srgbClr val="000000"/>
                          </a:solidFill>
                          <a:effectLst/>
                          <a:latin typeface="Segoe UI" panose="020B0502040204020203" pitchFamily="34" charset="0"/>
                        </a:rPr>
                        <a:t>Servicios de transporte por vía acuática</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959</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 </a:t>
                      </a:r>
                    </a:p>
                  </a:txBody>
                  <a:tcPr marL="8870" marR="8870" marT="8870" marB="0" anchor="ctr">
                    <a:lnL>
                      <a:noFill/>
                    </a:lnL>
                    <a:lnR>
                      <a:noFill/>
                    </a:lnR>
                    <a:lnT>
                      <a:noFill/>
                    </a:lnT>
                    <a:lnB>
                      <a:noFill/>
                    </a:lnB>
                    <a:solidFill>
                      <a:srgbClr val="F2F2F2"/>
                    </a:solidFill>
                  </a:tcPr>
                </a:tc>
                <a:tc>
                  <a:txBody>
                    <a:bodyPr/>
                    <a:lstStyle/>
                    <a:p>
                      <a:pPr algn="ctr" rtl="0" fontAlgn="ctr"/>
                      <a:r>
                        <a:rPr lang="es-CO" sz="800" b="0" i="0" u="none" strike="noStrike">
                          <a:solidFill>
                            <a:srgbClr val="404040"/>
                          </a:solidFill>
                          <a:effectLst/>
                          <a:latin typeface="Segoe UI" panose="020B0502040204020203" pitchFamily="34" charset="0"/>
                        </a:rPr>
                        <a:t> </a:t>
                      </a:r>
                    </a:p>
                  </a:txBody>
                  <a:tcPr marL="8870" marR="8870" marT="8870" marB="0" anchor="ctr">
                    <a:lnL>
                      <a:noFill/>
                    </a:lnL>
                    <a:lnR>
                      <a:noFill/>
                    </a:lnR>
                    <a:lnT>
                      <a:noFill/>
                    </a:lnT>
                    <a:lnB>
                      <a:noFill/>
                    </a:lnB>
                    <a:solidFill>
                      <a:srgbClr val="F2F2F2"/>
                    </a:solidFill>
                  </a:tcPr>
                </a:tc>
                <a:extLst>
                  <a:ext uri="{0D108BD9-81ED-4DB2-BD59-A6C34878D82A}">
                    <a16:rowId xmlns:a16="http://schemas.microsoft.com/office/drawing/2014/main" val="1941695281"/>
                  </a:ext>
                </a:extLst>
              </a:tr>
              <a:tr h="129565">
                <a:tc>
                  <a:txBody>
                    <a:bodyPr/>
                    <a:lstStyle/>
                    <a:p>
                      <a:pPr algn="l" fontAlgn="ctr"/>
                      <a:r>
                        <a:rPr lang="es-ES" sz="800" b="0" i="0" u="none" strike="noStrike">
                          <a:solidFill>
                            <a:srgbClr val="000000"/>
                          </a:solidFill>
                          <a:effectLst/>
                          <a:latin typeface="Segoe UI" panose="020B0502040204020203" pitchFamily="34" charset="0"/>
                        </a:rPr>
                        <a:t>Servicios de transporte por vía aérea</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9.206</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5.565</a:t>
                      </a:r>
                    </a:p>
                  </a:txBody>
                  <a:tcPr marL="8870" marR="8870" marT="8870"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60,5</a:t>
                      </a:r>
                    </a:p>
                  </a:txBody>
                  <a:tcPr marL="8870" marR="8870" marT="8870" marB="0" anchor="ctr">
                    <a:lnL>
                      <a:noFill/>
                    </a:lnL>
                    <a:lnR>
                      <a:noFill/>
                    </a:lnR>
                    <a:lnT>
                      <a:noFill/>
                    </a:lnT>
                    <a:lnB>
                      <a:noFill/>
                    </a:lnB>
                    <a:solidFill>
                      <a:srgbClr val="FFFFFF"/>
                    </a:solidFill>
                  </a:tcPr>
                </a:tc>
                <a:extLst>
                  <a:ext uri="{0D108BD9-81ED-4DB2-BD59-A6C34878D82A}">
                    <a16:rowId xmlns:a16="http://schemas.microsoft.com/office/drawing/2014/main" val="3396752205"/>
                  </a:ext>
                </a:extLst>
              </a:tr>
              <a:tr h="129565">
                <a:tc>
                  <a:txBody>
                    <a:bodyPr/>
                    <a:lstStyle/>
                    <a:p>
                      <a:pPr algn="l" fontAlgn="ctr"/>
                      <a:r>
                        <a:rPr lang="es-ES" sz="800" b="0" i="0" u="none" strike="noStrike">
                          <a:solidFill>
                            <a:srgbClr val="000000"/>
                          </a:solidFill>
                          <a:effectLst/>
                          <a:latin typeface="Segoe UI" panose="020B0502040204020203" pitchFamily="34" charset="0"/>
                        </a:rPr>
                        <a:t>Servicios de apoyo al transporte</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20.529</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 </a:t>
                      </a:r>
                    </a:p>
                  </a:txBody>
                  <a:tcPr marL="8870" marR="8870" marT="8870" marB="0" anchor="ctr">
                    <a:lnL>
                      <a:noFill/>
                    </a:lnL>
                    <a:lnR>
                      <a:noFill/>
                    </a:lnR>
                    <a:lnT>
                      <a:noFill/>
                    </a:lnT>
                    <a:lnB>
                      <a:noFill/>
                    </a:lnB>
                    <a:solidFill>
                      <a:srgbClr val="F2F2F2"/>
                    </a:solidFill>
                  </a:tcPr>
                </a:tc>
                <a:tc>
                  <a:txBody>
                    <a:bodyPr/>
                    <a:lstStyle/>
                    <a:p>
                      <a:pPr algn="ctr" rtl="0" fontAlgn="ctr"/>
                      <a:r>
                        <a:rPr lang="es-CO" sz="800" b="0" i="0" u="none" strike="noStrike">
                          <a:solidFill>
                            <a:srgbClr val="404040"/>
                          </a:solidFill>
                          <a:effectLst/>
                          <a:latin typeface="Segoe UI" panose="020B0502040204020203" pitchFamily="34" charset="0"/>
                        </a:rPr>
                        <a:t> </a:t>
                      </a:r>
                    </a:p>
                  </a:txBody>
                  <a:tcPr marL="8870" marR="8870" marT="8870" marB="0" anchor="ctr">
                    <a:lnL>
                      <a:noFill/>
                    </a:lnL>
                    <a:lnR>
                      <a:noFill/>
                    </a:lnR>
                    <a:lnT>
                      <a:noFill/>
                    </a:lnT>
                    <a:lnB>
                      <a:noFill/>
                    </a:lnB>
                    <a:solidFill>
                      <a:srgbClr val="F2F2F2"/>
                    </a:solidFill>
                  </a:tcPr>
                </a:tc>
                <a:extLst>
                  <a:ext uri="{0D108BD9-81ED-4DB2-BD59-A6C34878D82A}">
                    <a16:rowId xmlns:a16="http://schemas.microsoft.com/office/drawing/2014/main" val="3691510038"/>
                  </a:ext>
                </a:extLst>
              </a:tr>
              <a:tr h="129565">
                <a:tc>
                  <a:txBody>
                    <a:bodyPr/>
                    <a:lstStyle/>
                    <a:p>
                      <a:pPr algn="l" fontAlgn="ctr"/>
                      <a:r>
                        <a:rPr lang="es-CO" sz="800" b="0" i="0" u="none" strike="noStrike">
                          <a:solidFill>
                            <a:srgbClr val="000000"/>
                          </a:solidFill>
                          <a:effectLst/>
                          <a:latin typeface="Segoe UI" panose="020B0502040204020203" pitchFamily="34" charset="0"/>
                        </a:rPr>
                        <a:t>Servicios inmobiliarios </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119.882</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 </a:t>
                      </a:r>
                    </a:p>
                  </a:txBody>
                  <a:tcPr marL="8870" marR="8870" marT="8870"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 </a:t>
                      </a:r>
                    </a:p>
                  </a:txBody>
                  <a:tcPr marL="8870" marR="8870" marT="8870" marB="0" anchor="ctr">
                    <a:lnL>
                      <a:noFill/>
                    </a:lnL>
                    <a:lnR>
                      <a:noFill/>
                    </a:lnR>
                    <a:lnT>
                      <a:noFill/>
                    </a:lnT>
                    <a:lnB>
                      <a:noFill/>
                    </a:lnB>
                    <a:solidFill>
                      <a:srgbClr val="FFFFFF"/>
                    </a:solidFill>
                  </a:tcPr>
                </a:tc>
                <a:extLst>
                  <a:ext uri="{0D108BD9-81ED-4DB2-BD59-A6C34878D82A}">
                    <a16:rowId xmlns:a16="http://schemas.microsoft.com/office/drawing/2014/main" val="131663686"/>
                  </a:ext>
                </a:extLst>
              </a:tr>
              <a:tr h="129565">
                <a:tc>
                  <a:txBody>
                    <a:bodyPr/>
                    <a:lstStyle/>
                    <a:p>
                      <a:pPr algn="l" fontAlgn="ctr"/>
                      <a:r>
                        <a:rPr lang="es-CO" sz="800" b="0" i="0" u="none" strike="noStrike">
                          <a:solidFill>
                            <a:srgbClr val="000000"/>
                          </a:solidFill>
                          <a:effectLst/>
                          <a:latin typeface="Segoe UI" panose="020B0502040204020203" pitchFamily="34" charset="0"/>
                        </a:rPr>
                        <a:t>Servicios de asociaciones</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2.848</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 </a:t>
                      </a:r>
                    </a:p>
                  </a:txBody>
                  <a:tcPr marL="8870" marR="8870" marT="8870" marB="0" anchor="ctr">
                    <a:lnL>
                      <a:noFill/>
                    </a:lnL>
                    <a:lnR>
                      <a:noFill/>
                    </a:lnR>
                    <a:lnT>
                      <a:noFill/>
                    </a:lnT>
                    <a:lnB>
                      <a:noFill/>
                    </a:lnB>
                    <a:solidFill>
                      <a:srgbClr val="F2F2F2"/>
                    </a:solidFill>
                  </a:tcPr>
                </a:tc>
                <a:tc>
                  <a:txBody>
                    <a:bodyPr/>
                    <a:lstStyle/>
                    <a:p>
                      <a:pPr algn="ctr" rtl="0" fontAlgn="ctr"/>
                      <a:r>
                        <a:rPr lang="es-CO" sz="800" b="0" i="0" u="none" strike="noStrike">
                          <a:solidFill>
                            <a:srgbClr val="404040"/>
                          </a:solidFill>
                          <a:effectLst/>
                          <a:latin typeface="Segoe UI" panose="020B0502040204020203" pitchFamily="34" charset="0"/>
                        </a:rPr>
                        <a:t> </a:t>
                      </a:r>
                    </a:p>
                  </a:txBody>
                  <a:tcPr marL="8870" marR="8870" marT="8870" marB="0" anchor="ctr">
                    <a:lnL>
                      <a:noFill/>
                    </a:lnL>
                    <a:lnR>
                      <a:noFill/>
                    </a:lnR>
                    <a:lnT>
                      <a:noFill/>
                    </a:lnT>
                    <a:lnB>
                      <a:noFill/>
                    </a:lnB>
                    <a:solidFill>
                      <a:srgbClr val="F2F2F2"/>
                    </a:solidFill>
                  </a:tcPr>
                </a:tc>
                <a:extLst>
                  <a:ext uri="{0D108BD9-81ED-4DB2-BD59-A6C34878D82A}">
                    <a16:rowId xmlns:a16="http://schemas.microsoft.com/office/drawing/2014/main" val="2579849800"/>
                  </a:ext>
                </a:extLst>
              </a:tr>
              <a:tr h="129565">
                <a:tc>
                  <a:txBody>
                    <a:bodyPr/>
                    <a:lstStyle/>
                    <a:p>
                      <a:pPr algn="l" fontAlgn="ctr"/>
                      <a:r>
                        <a:rPr lang="es-ES" sz="800" b="0" i="0" u="none" strike="noStrike">
                          <a:solidFill>
                            <a:srgbClr val="000000"/>
                          </a:solidFill>
                          <a:effectLst/>
                          <a:latin typeface="Segoe UI" panose="020B0502040204020203" pitchFamily="34" charset="0"/>
                        </a:rPr>
                        <a:t>Servicios de esparcimiento, culturales y deportivos</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36.094</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2.406</a:t>
                      </a:r>
                    </a:p>
                  </a:txBody>
                  <a:tcPr marL="8870" marR="8870" marT="8870"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6,7</a:t>
                      </a:r>
                    </a:p>
                  </a:txBody>
                  <a:tcPr marL="8870" marR="8870" marT="8870" marB="0" anchor="ctr">
                    <a:lnL>
                      <a:noFill/>
                    </a:lnL>
                    <a:lnR>
                      <a:noFill/>
                    </a:lnR>
                    <a:lnT>
                      <a:noFill/>
                    </a:lnT>
                    <a:lnB>
                      <a:noFill/>
                    </a:lnB>
                    <a:solidFill>
                      <a:srgbClr val="FFFFFF"/>
                    </a:solidFill>
                  </a:tcPr>
                </a:tc>
                <a:extLst>
                  <a:ext uri="{0D108BD9-81ED-4DB2-BD59-A6C34878D82A}">
                    <a16:rowId xmlns:a16="http://schemas.microsoft.com/office/drawing/2014/main" val="1510813548"/>
                  </a:ext>
                </a:extLst>
              </a:tr>
              <a:tr h="129565">
                <a:tc>
                  <a:txBody>
                    <a:bodyPr/>
                    <a:lstStyle/>
                    <a:p>
                      <a:pPr algn="l" fontAlgn="ctr"/>
                      <a:r>
                        <a:rPr lang="es-CO" sz="800" b="0" i="0" u="none" strike="noStrike">
                          <a:solidFill>
                            <a:srgbClr val="000000"/>
                          </a:solidFill>
                          <a:effectLst/>
                          <a:latin typeface="Segoe UI" panose="020B0502040204020203" pitchFamily="34" charset="0"/>
                        </a:rPr>
                        <a:t>Bienes de consumo*</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65.627</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6.084</a:t>
                      </a:r>
                    </a:p>
                  </a:txBody>
                  <a:tcPr marL="8870" marR="8870" marT="8870" marB="0" anchor="ctr">
                    <a:lnL>
                      <a:noFill/>
                    </a:lnL>
                    <a:lnR>
                      <a:noFill/>
                    </a:lnR>
                    <a:lnT>
                      <a:noFill/>
                    </a:lnT>
                    <a:lnB>
                      <a:noFill/>
                    </a:lnB>
                    <a:solidFill>
                      <a:srgbClr val="F2F2F2"/>
                    </a:solidFill>
                  </a:tcPr>
                </a:tc>
                <a:tc>
                  <a:txBody>
                    <a:bodyPr/>
                    <a:lstStyle/>
                    <a:p>
                      <a:pPr algn="ctr" rtl="0" fontAlgn="ctr"/>
                      <a:r>
                        <a:rPr lang="es-CO" sz="800" b="0" i="0" u="none" strike="noStrike">
                          <a:solidFill>
                            <a:srgbClr val="404040"/>
                          </a:solidFill>
                          <a:effectLst/>
                          <a:latin typeface="Segoe UI" panose="020B0502040204020203" pitchFamily="34" charset="0"/>
                        </a:rPr>
                        <a:t>9,3</a:t>
                      </a:r>
                    </a:p>
                  </a:txBody>
                  <a:tcPr marL="8870" marR="8870" marT="8870" marB="0" anchor="ctr">
                    <a:lnL>
                      <a:noFill/>
                    </a:lnL>
                    <a:lnR>
                      <a:noFill/>
                    </a:lnR>
                    <a:lnT>
                      <a:noFill/>
                    </a:lnT>
                    <a:lnB>
                      <a:noFill/>
                    </a:lnB>
                    <a:solidFill>
                      <a:srgbClr val="F2F2F2"/>
                    </a:solidFill>
                  </a:tcPr>
                </a:tc>
                <a:extLst>
                  <a:ext uri="{0D108BD9-81ED-4DB2-BD59-A6C34878D82A}">
                    <a16:rowId xmlns:a16="http://schemas.microsoft.com/office/drawing/2014/main" val="1863827692"/>
                  </a:ext>
                </a:extLst>
              </a:tr>
              <a:tr h="129565">
                <a:tc>
                  <a:txBody>
                    <a:bodyPr/>
                    <a:lstStyle/>
                    <a:p>
                      <a:pPr algn="l" fontAlgn="ctr"/>
                      <a:r>
                        <a:rPr lang="es-CO" sz="800" b="0" i="0" u="none" strike="noStrike">
                          <a:solidFill>
                            <a:srgbClr val="000000"/>
                          </a:solidFill>
                          <a:effectLst/>
                          <a:latin typeface="Segoe UI" panose="020B0502040204020203" pitchFamily="34" charset="0"/>
                        </a:rPr>
                        <a:t>Otros servicios**</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1.726.198</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2.268</a:t>
                      </a:r>
                    </a:p>
                  </a:txBody>
                  <a:tcPr marL="8870" marR="8870" marT="8870"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0,1</a:t>
                      </a:r>
                    </a:p>
                  </a:txBody>
                  <a:tcPr marL="8870" marR="8870" marT="8870" marB="0" anchor="ctr">
                    <a:lnL>
                      <a:noFill/>
                    </a:lnL>
                    <a:lnR>
                      <a:noFill/>
                    </a:lnR>
                    <a:lnT>
                      <a:noFill/>
                    </a:lnT>
                    <a:lnB>
                      <a:noFill/>
                    </a:lnB>
                    <a:solidFill>
                      <a:srgbClr val="FFFFFF"/>
                    </a:solidFill>
                  </a:tcPr>
                </a:tc>
                <a:extLst>
                  <a:ext uri="{0D108BD9-81ED-4DB2-BD59-A6C34878D82A}">
                    <a16:rowId xmlns:a16="http://schemas.microsoft.com/office/drawing/2014/main" val="4044515694"/>
                  </a:ext>
                </a:extLst>
              </a:tr>
              <a:tr h="129565">
                <a:tc>
                  <a:txBody>
                    <a:bodyPr/>
                    <a:lstStyle/>
                    <a:p>
                      <a:pPr algn="l" rtl="0" fontAlgn="ctr"/>
                      <a:r>
                        <a:rPr lang="es-CO" sz="800" b="1" i="0" u="none" strike="noStrike">
                          <a:solidFill>
                            <a:srgbClr val="404040"/>
                          </a:solidFill>
                          <a:effectLst/>
                          <a:latin typeface="Segoe UI" panose="020B0502040204020203" pitchFamily="34" charset="0"/>
                        </a:rPr>
                        <a:t>Total producción</a:t>
                      </a:r>
                    </a:p>
                  </a:txBody>
                  <a:tcPr marL="8870" marR="8870" marT="8870" marB="0" anchor="ctr">
                    <a:lnL>
                      <a:noFill/>
                    </a:lnL>
                    <a:lnR>
                      <a:noFill/>
                    </a:lnR>
                    <a:lnT>
                      <a:noFill/>
                    </a:lnT>
                    <a:lnB>
                      <a:noFill/>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2.126.234</a:t>
                      </a:r>
                    </a:p>
                  </a:txBody>
                  <a:tcPr marL="8870" marR="8870" marT="8870" marB="0" anchor="ctr">
                    <a:lnL>
                      <a:noFill/>
                    </a:lnL>
                    <a:lnR>
                      <a:noFill/>
                    </a:lnR>
                    <a:lnT>
                      <a:noFill/>
                    </a:lnT>
                    <a:lnB>
                      <a:noFill/>
                    </a:lnB>
                    <a:solidFill>
                      <a:srgbClr val="BFBFBF"/>
                    </a:solidFill>
                  </a:tcPr>
                </a:tc>
                <a:tc>
                  <a:txBody>
                    <a:bodyPr/>
                    <a:lstStyle/>
                    <a:p>
                      <a:pPr algn="r" rtl="0" fontAlgn="ctr"/>
                      <a:r>
                        <a:rPr lang="es-CO" sz="800" b="1" i="0" u="none" strike="noStrike">
                          <a:solidFill>
                            <a:srgbClr val="404040"/>
                          </a:solidFill>
                          <a:effectLst/>
                          <a:latin typeface="Segoe UI" panose="020B0502040204020203" pitchFamily="34" charset="0"/>
                        </a:rPr>
                        <a:t>36.042</a:t>
                      </a:r>
                    </a:p>
                  </a:txBody>
                  <a:tcPr marL="8870" marR="8870" marT="8870" marB="0" anchor="ctr">
                    <a:lnL>
                      <a:noFill/>
                    </a:lnL>
                    <a:lnR>
                      <a:noFill/>
                    </a:lnR>
                    <a:lnT>
                      <a:noFill/>
                    </a:lnT>
                    <a:lnB>
                      <a:noFill/>
                    </a:lnB>
                    <a:solidFill>
                      <a:srgbClr val="BFBFBF"/>
                    </a:solidFill>
                  </a:tcPr>
                </a:tc>
                <a:tc>
                  <a:txBody>
                    <a:bodyPr/>
                    <a:lstStyle/>
                    <a:p>
                      <a:pPr algn="ctr" rtl="0" fontAlgn="ctr"/>
                      <a:r>
                        <a:rPr lang="es-CO" sz="800" b="1" i="0" u="none" strike="noStrike">
                          <a:solidFill>
                            <a:srgbClr val="404040"/>
                          </a:solidFill>
                          <a:effectLst/>
                          <a:latin typeface="Segoe UI" panose="020B0502040204020203" pitchFamily="34" charset="0"/>
                        </a:rPr>
                        <a:t>1,7</a:t>
                      </a:r>
                    </a:p>
                  </a:txBody>
                  <a:tcPr marL="8870" marR="8870" marT="8870" marB="0" anchor="ctr">
                    <a:lnL>
                      <a:noFill/>
                    </a:lnL>
                    <a:lnR>
                      <a:noFill/>
                    </a:lnR>
                    <a:lnT>
                      <a:noFill/>
                    </a:lnT>
                    <a:lnB>
                      <a:noFill/>
                    </a:lnB>
                    <a:solidFill>
                      <a:srgbClr val="BFBFBF"/>
                    </a:solidFill>
                  </a:tcPr>
                </a:tc>
                <a:extLst>
                  <a:ext uri="{0D108BD9-81ED-4DB2-BD59-A6C34878D82A}">
                    <a16:rowId xmlns:a16="http://schemas.microsoft.com/office/drawing/2014/main" val="1688347310"/>
                  </a:ext>
                </a:extLst>
              </a:tr>
              <a:tr h="129565">
                <a:tc>
                  <a:txBody>
                    <a:bodyPr/>
                    <a:lstStyle/>
                    <a:p>
                      <a:pPr algn="l" fontAlgn="b"/>
                      <a:r>
                        <a:rPr lang="es-CO" sz="800" b="0" i="0" u="none" strike="noStrike">
                          <a:solidFill>
                            <a:srgbClr val="000000"/>
                          </a:solidFill>
                          <a:effectLst/>
                          <a:latin typeface="Segoe UI" panose="020B0502040204020203" pitchFamily="34" charset="0"/>
                        </a:rPr>
                        <a:t>(-) Consumo intermedio</a:t>
                      </a:r>
                    </a:p>
                  </a:txBody>
                  <a:tcPr marL="8870" marR="8870" marT="8870" marB="0" anchor="b">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1.046.709</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17.682</a:t>
                      </a:r>
                    </a:p>
                  </a:txBody>
                  <a:tcPr marL="8870" marR="8870" marT="8870"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1,7</a:t>
                      </a:r>
                    </a:p>
                  </a:txBody>
                  <a:tcPr marL="8870" marR="8870" marT="8870" marB="0" anchor="ctr">
                    <a:lnL>
                      <a:noFill/>
                    </a:lnL>
                    <a:lnR>
                      <a:noFill/>
                    </a:lnR>
                    <a:lnT>
                      <a:noFill/>
                    </a:lnT>
                    <a:lnB>
                      <a:noFill/>
                    </a:lnB>
                    <a:solidFill>
                      <a:srgbClr val="FFFFFF"/>
                    </a:solidFill>
                  </a:tcPr>
                </a:tc>
                <a:extLst>
                  <a:ext uri="{0D108BD9-81ED-4DB2-BD59-A6C34878D82A}">
                    <a16:rowId xmlns:a16="http://schemas.microsoft.com/office/drawing/2014/main" val="2705475594"/>
                  </a:ext>
                </a:extLst>
              </a:tr>
              <a:tr h="129565">
                <a:tc>
                  <a:txBody>
                    <a:bodyPr/>
                    <a:lstStyle/>
                    <a:p>
                      <a:pPr algn="l" fontAlgn="ctr"/>
                      <a:r>
                        <a:rPr lang="es-CO" sz="800" b="0" i="0" u="none" strike="noStrike">
                          <a:solidFill>
                            <a:srgbClr val="000000"/>
                          </a:solidFill>
                          <a:effectLst/>
                          <a:latin typeface="Segoe UI" panose="020B0502040204020203" pitchFamily="34" charset="0"/>
                        </a:rPr>
                        <a:t>(=) Valor agregado</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1.079.525</a:t>
                      </a:r>
                    </a:p>
                  </a:txBody>
                  <a:tcPr marL="8870" marR="8870" marT="8870" marB="0" anchor="ctr">
                    <a:lnL>
                      <a:noFill/>
                    </a:lnL>
                    <a:lnR>
                      <a:noFill/>
                    </a:lnR>
                    <a:lnT>
                      <a:noFill/>
                    </a:lnT>
                    <a:lnB>
                      <a:noFill/>
                    </a:lnB>
                    <a:solidFill>
                      <a:srgbClr val="F2F2F2"/>
                    </a:solidFill>
                  </a:tcPr>
                </a:tc>
                <a:tc>
                  <a:txBody>
                    <a:bodyPr/>
                    <a:lstStyle/>
                    <a:p>
                      <a:pPr algn="r" rtl="0" fontAlgn="ctr"/>
                      <a:r>
                        <a:rPr lang="es-CO" sz="800" b="0" i="0" u="none" strike="noStrike">
                          <a:solidFill>
                            <a:srgbClr val="404040"/>
                          </a:solidFill>
                          <a:effectLst/>
                          <a:latin typeface="Segoe UI" panose="020B0502040204020203" pitchFamily="34" charset="0"/>
                        </a:rPr>
                        <a:t>18.360</a:t>
                      </a:r>
                    </a:p>
                  </a:txBody>
                  <a:tcPr marL="8870" marR="8870" marT="8870" marB="0" anchor="ctr">
                    <a:lnL>
                      <a:noFill/>
                    </a:lnL>
                    <a:lnR>
                      <a:noFill/>
                    </a:lnR>
                    <a:lnT>
                      <a:noFill/>
                    </a:lnT>
                    <a:lnB>
                      <a:noFill/>
                    </a:lnB>
                    <a:solidFill>
                      <a:srgbClr val="F2F2F2"/>
                    </a:solidFill>
                  </a:tcPr>
                </a:tc>
                <a:tc>
                  <a:txBody>
                    <a:bodyPr/>
                    <a:lstStyle/>
                    <a:p>
                      <a:pPr algn="ctr" rtl="0" fontAlgn="ctr"/>
                      <a:r>
                        <a:rPr lang="es-CO" sz="800" b="0" i="0" u="none" strike="noStrike">
                          <a:solidFill>
                            <a:srgbClr val="404040"/>
                          </a:solidFill>
                          <a:effectLst/>
                          <a:latin typeface="Segoe UI" panose="020B0502040204020203" pitchFamily="34" charset="0"/>
                        </a:rPr>
                        <a:t>1,7</a:t>
                      </a:r>
                    </a:p>
                  </a:txBody>
                  <a:tcPr marL="8870" marR="8870" marT="8870" marB="0" anchor="ctr">
                    <a:lnL>
                      <a:noFill/>
                    </a:lnL>
                    <a:lnR>
                      <a:noFill/>
                    </a:lnR>
                    <a:lnT>
                      <a:noFill/>
                    </a:lnT>
                    <a:lnB>
                      <a:noFill/>
                    </a:lnB>
                    <a:solidFill>
                      <a:srgbClr val="F2F2F2"/>
                    </a:solidFill>
                  </a:tcPr>
                </a:tc>
                <a:extLst>
                  <a:ext uri="{0D108BD9-81ED-4DB2-BD59-A6C34878D82A}">
                    <a16:rowId xmlns:a16="http://schemas.microsoft.com/office/drawing/2014/main" val="1586780890"/>
                  </a:ext>
                </a:extLst>
              </a:tr>
              <a:tr h="129565">
                <a:tc>
                  <a:txBody>
                    <a:bodyPr/>
                    <a:lstStyle/>
                    <a:p>
                      <a:pPr algn="l" fontAlgn="b"/>
                      <a:r>
                        <a:rPr lang="es-CO" sz="800" b="0" i="0" u="none" strike="noStrike">
                          <a:solidFill>
                            <a:srgbClr val="000000"/>
                          </a:solidFill>
                          <a:effectLst/>
                          <a:latin typeface="Segoe UI" panose="020B0502040204020203" pitchFamily="34" charset="0"/>
                        </a:rPr>
                        <a:t>(-) Remuneración de los asalariados</a:t>
                      </a:r>
                    </a:p>
                  </a:txBody>
                  <a:tcPr marL="79828" marR="8870" marT="8870" marB="0" anchor="b">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405.897</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5.424</a:t>
                      </a:r>
                    </a:p>
                  </a:txBody>
                  <a:tcPr marL="8870" marR="8870" marT="8870"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1,3</a:t>
                      </a:r>
                    </a:p>
                  </a:txBody>
                  <a:tcPr marL="8870" marR="8870" marT="8870" marB="0" anchor="ctr">
                    <a:lnL>
                      <a:noFill/>
                    </a:lnL>
                    <a:lnR>
                      <a:noFill/>
                    </a:lnR>
                    <a:lnT>
                      <a:noFill/>
                    </a:lnT>
                    <a:lnB>
                      <a:noFill/>
                    </a:lnB>
                    <a:solidFill>
                      <a:srgbClr val="FFFFFF"/>
                    </a:solidFill>
                  </a:tcPr>
                </a:tc>
                <a:extLst>
                  <a:ext uri="{0D108BD9-81ED-4DB2-BD59-A6C34878D82A}">
                    <a16:rowId xmlns:a16="http://schemas.microsoft.com/office/drawing/2014/main" val="787749710"/>
                  </a:ext>
                </a:extLst>
              </a:tr>
              <a:tr h="241314">
                <a:tc>
                  <a:txBody>
                    <a:bodyPr/>
                    <a:lstStyle/>
                    <a:p>
                      <a:pPr algn="l" fontAlgn="b"/>
                      <a:r>
                        <a:rPr lang="es-ES" sz="800" b="0" i="0" u="none" strike="noStrike">
                          <a:solidFill>
                            <a:srgbClr val="000000"/>
                          </a:solidFill>
                          <a:effectLst/>
                          <a:latin typeface="Segoe UI" panose="020B0502040204020203" pitchFamily="34" charset="0"/>
                        </a:rPr>
                        <a:t>(-) Impuestos menos subvenciones sobre la producción e importaciones </a:t>
                      </a:r>
                    </a:p>
                  </a:txBody>
                  <a:tcPr marL="79828" marR="8870" marT="8870" marB="0" anchor="b">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31.277</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312</a:t>
                      </a:r>
                    </a:p>
                  </a:txBody>
                  <a:tcPr marL="8870" marR="8870" marT="8870"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1,0</a:t>
                      </a:r>
                    </a:p>
                  </a:txBody>
                  <a:tcPr marL="8870" marR="8870" marT="8870" marB="0" anchor="ctr">
                    <a:lnL>
                      <a:noFill/>
                    </a:lnL>
                    <a:lnR>
                      <a:noFill/>
                    </a:lnR>
                    <a:lnT>
                      <a:noFill/>
                    </a:lnT>
                    <a:lnB>
                      <a:noFill/>
                    </a:lnB>
                    <a:solidFill>
                      <a:srgbClr val="FFFFFF"/>
                    </a:solidFill>
                  </a:tcPr>
                </a:tc>
                <a:extLst>
                  <a:ext uri="{0D108BD9-81ED-4DB2-BD59-A6C34878D82A}">
                    <a16:rowId xmlns:a16="http://schemas.microsoft.com/office/drawing/2014/main" val="199778884"/>
                  </a:ext>
                </a:extLst>
              </a:tr>
              <a:tr h="129565">
                <a:tc>
                  <a:txBody>
                    <a:bodyPr/>
                    <a:lstStyle/>
                    <a:p>
                      <a:pPr algn="l" fontAlgn="b"/>
                      <a:r>
                        <a:rPr lang="es-CO" sz="800" b="0" i="0" u="none" strike="noStrike">
                          <a:solidFill>
                            <a:srgbClr val="000000"/>
                          </a:solidFill>
                          <a:effectLst/>
                          <a:latin typeface="Segoe UI" panose="020B0502040204020203" pitchFamily="34" charset="0"/>
                        </a:rPr>
                        <a:t>(=) Ingreso mixto bruto</a:t>
                      </a:r>
                    </a:p>
                  </a:txBody>
                  <a:tcPr marL="8870" marR="8870" marT="8870" marB="0" anchor="b">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237.767</a:t>
                      </a:r>
                    </a:p>
                  </a:txBody>
                  <a:tcPr marL="8870" marR="8870" marT="8870" marB="0" anchor="ctr">
                    <a:lnL>
                      <a:noFill/>
                    </a:lnL>
                    <a:lnR>
                      <a:noFill/>
                    </a:lnR>
                    <a:lnT>
                      <a:noFill/>
                    </a:lnT>
                    <a:lnB>
                      <a:noFill/>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7.210</a:t>
                      </a:r>
                    </a:p>
                  </a:txBody>
                  <a:tcPr marL="8870" marR="8870" marT="8870"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3,0</a:t>
                      </a:r>
                    </a:p>
                  </a:txBody>
                  <a:tcPr marL="8870" marR="8870" marT="8870" marB="0" anchor="ctr">
                    <a:lnL>
                      <a:noFill/>
                    </a:lnL>
                    <a:lnR>
                      <a:noFill/>
                    </a:lnR>
                    <a:lnT>
                      <a:noFill/>
                    </a:lnT>
                    <a:lnB>
                      <a:noFill/>
                    </a:lnB>
                    <a:solidFill>
                      <a:srgbClr val="FFFFFF"/>
                    </a:solidFill>
                  </a:tcPr>
                </a:tc>
                <a:extLst>
                  <a:ext uri="{0D108BD9-81ED-4DB2-BD59-A6C34878D82A}">
                    <a16:rowId xmlns:a16="http://schemas.microsoft.com/office/drawing/2014/main" val="2456637861"/>
                  </a:ext>
                </a:extLst>
              </a:tr>
              <a:tr h="129565">
                <a:tc>
                  <a:txBody>
                    <a:bodyPr/>
                    <a:lstStyle/>
                    <a:p>
                      <a:pPr algn="l" fontAlgn="b"/>
                      <a:r>
                        <a:rPr lang="es-CO" sz="800" b="0" i="0" u="none" strike="noStrike">
                          <a:solidFill>
                            <a:srgbClr val="000000"/>
                          </a:solidFill>
                          <a:effectLst/>
                          <a:latin typeface="Segoe UI" panose="020B0502040204020203" pitchFamily="34" charset="0"/>
                        </a:rPr>
                        <a:t>(=) Excedente de explotación bruto</a:t>
                      </a:r>
                    </a:p>
                  </a:txBody>
                  <a:tcPr marL="8870" marR="8870" marT="887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404.584</a:t>
                      </a:r>
                    </a:p>
                  </a:txBody>
                  <a:tcPr marL="8870" marR="8870" marT="88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800" b="0" i="0" u="none" strike="noStrike">
                          <a:solidFill>
                            <a:srgbClr val="000000"/>
                          </a:solidFill>
                          <a:effectLst/>
                          <a:latin typeface="Segoe UI" panose="020B0502040204020203" pitchFamily="34" charset="0"/>
                        </a:rPr>
                        <a:t>5.414</a:t>
                      </a:r>
                    </a:p>
                  </a:txBody>
                  <a:tcPr marL="8870" marR="8870" marT="88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1,3</a:t>
                      </a:r>
                    </a:p>
                  </a:txBody>
                  <a:tcPr marL="8870" marR="8870" marT="88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2828805"/>
                  </a:ext>
                </a:extLst>
              </a:tr>
            </a:tbl>
          </a:graphicData>
        </a:graphic>
      </p:graphicFrame>
      <p:cxnSp>
        <p:nvCxnSpPr>
          <p:cNvPr id="8" name="Conector recto 7">
            <a:extLst>
              <a:ext uri="{FF2B5EF4-FFF2-40B4-BE49-F238E27FC236}">
                <a16:creationId xmlns:a16="http://schemas.microsoft.com/office/drawing/2014/main" id="{1A8AA9B6-37CF-48A2-9700-A12BD530B4BF}"/>
              </a:ext>
            </a:extLst>
          </p:cNvPr>
          <p:cNvCxnSpPr>
            <a:cxnSpLocks/>
          </p:cNvCxnSpPr>
          <p:nvPr/>
        </p:nvCxnSpPr>
        <p:spPr>
          <a:xfrm flipH="1">
            <a:off x="744823" y="136854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9" name="object 898">
            <a:extLst>
              <a:ext uri="{FF2B5EF4-FFF2-40B4-BE49-F238E27FC236}">
                <a16:creationId xmlns:a16="http://schemas.microsoft.com/office/drawing/2014/main" id="{AD064839-F841-430D-A78A-4441B3AC8DCA}"/>
              </a:ext>
            </a:extLst>
          </p:cNvPr>
          <p:cNvSpPr txBox="1"/>
          <p:nvPr/>
        </p:nvSpPr>
        <p:spPr>
          <a:xfrm>
            <a:off x="741738" y="178931"/>
            <a:ext cx="7945061" cy="1354217"/>
          </a:xfrm>
          <a:prstGeom prst="rect">
            <a:avLst/>
          </a:prstGeom>
        </p:spPr>
        <p:txBody>
          <a:bodyPr vert="horz" wrap="square" lIns="0" tIns="0" rIns="0" bIns="0" rtlCol="0">
            <a:spAutoFit/>
          </a:bodyPr>
          <a:lstStyle/>
          <a:p>
            <a:pPr marL="12700"/>
            <a:r>
              <a:rPr lang="es-CO" sz="1400" b="1" dirty="0">
                <a:solidFill>
                  <a:srgbClr val="B6004B"/>
                </a:solidFill>
                <a:cs typeface="Arial"/>
              </a:rPr>
              <a:t>Conciliación entre oferta y demanda</a:t>
            </a:r>
          </a:p>
          <a:p>
            <a:r>
              <a:rPr lang="es-CO" sz="1200" b="1" dirty="0"/>
              <a:t>Cuenta de producción de las industrias turísticas, otras industrias y participación porcentual del consumo turístico</a:t>
            </a:r>
            <a:endParaRPr lang="es-CO" sz="1200" dirty="0"/>
          </a:p>
          <a:p>
            <a:r>
              <a:rPr lang="es-CO" sz="1200" b="1" dirty="0"/>
              <a:t>Valores a precios corrientes</a:t>
            </a:r>
            <a:endParaRPr lang="es-CO" sz="1200" dirty="0"/>
          </a:p>
          <a:p>
            <a:r>
              <a:rPr lang="es-CO" sz="1200" dirty="0"/>
              <a:t>Miles de millones de pesos</a:t>
            </a:r>
          </a:p>
          <a:p>
            <a:r>
              <a:rPr lang="es-CO" sz="1200" dirty="0"/>
              <a:t>Año 2021</a:t>
            </a:r>
            <a:r>
              <a:rPr lang="es-CO" sz="1200" baseline="30000" dirty="0"/>
              <a:t>p -</a:t>
            </a:r>
            <a:r>
              <a:rPr lang="es-CO" sz="1200" dirty="0"/>
              <a:t>Base 2015</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52599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1AAF31-0F49-6B19-FA7F-BA1D4CA0E865}"/>
              </a:ext>
            </a:extLst>
          </p:cNvPr>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sp>
        <p:nvSpPr>
          <p:cNvPr id="11" name="object 553">
            <a:extLst>
              <a:ext uri="{FF2B5EF4-FFF2-40B4-BE49-F238E27FC236}">
                <a16:creationId xmlns:a16="http://schemas.microsoft.com/office/drawing/2014/main" id="{3464EDF5-5E03-6F13-1190-A5364F19DCB2}"/>
              </a:ext>
            </a:extLst>
          </p:cNvPr>
          <p:cNvSpPr txBox="1">
            <a:spLocks/>
          </p:cNvSpPr>
          <p:nvPr/>
        </p:nvSpPr>
        <p:spPr>
          <a:xfrm>
            <a:off x="4472940" y="1638204"/>
            <a:ext cx="4358107" cy="877804"/>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800" b="1"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Resultados flujos de personas</a:t>
            </a:r>
          </a:p>
        </p:txBody>
      </p:sp>
      <p:cxnSp>
        <p:nvCxnSpPr>
          <p:cNvPr id="12" name="Conector recto 11">
            <a:extLst>
              <a:ext uri="{FF2B5EF4-FFF2-40B4-BE49-F238E27FC236}">
                <a16:creationId xmlns:a16="http://schemas.microsoft.com/office/drawing/2014/main" id="{96E3C099-912A-FF87-4C34-54834A1FBC30}"/>
              </a:ext>
            </a:extLst>
          </p:cNvPr>
          <p:cNvCxnSpPr>
            <a:cxnSpLocks/>
          </p:cNvCxnSpPr>
          <p:nvPr/>
        </p:nvCxnSpPr>
        <p:spPr>
          <a:xfrm flipH="1">
            <a:off x="6055738" y="2853903"/>
            <a:ext cx="2775309"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3" name="object 553">
            <a:extLst>
              <a:ext uri="{FF2B5EF4-FFF2-40B4-BE49-F238E27FC236}">
                <a16:creationId xmlns:a16="http://schemas.microsoft.com/office/drawing/2014/main" id="{9AE2C9EC-F075-6F30-60DC-61E96EB9C9D3}"/>
              </a:ext>
            </a:extLst>
          </p:cNvPr>
          <p:cNvSpPr txBox="1">
            <a:spLocks/>
          </p:cNvSpPr>
          <p:nvPr/>
        </p:nvSpPr>
        <p:spPr>
          <a:xfrm>
            <a:off x="4472940" y="3178221"/>
            <a:ext cx="4358107" cy="446917"/>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8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2019 - 2022</a:t>
            </a:r>
            <a:r>
              <a:rPr kumimoji="0" lang="es-ES" sz="2800" b="0"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rPr>
              <a:t>pr</a:t>
            </a:r>
          </a:p>
        </p:txBody>
      </p:sp>
      <p:sp>
        <p:nvSpPr>
          <p:cNvPr id="14" name="CuadroTexto 13">
            <a:extLst>
              <a:ext uri="{FF2B5EF4-FFF2-40B4-BE49-F238E27FC236}">
                <a16:creationId xmlns:a16="http://schemas.microsoft.com/office/drawing/2014/main" id="{2C688A55-783C-9AF3-D88C-F93B5695CDB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Tree>
    <p:extLst>
      <p:ext uri="{BB962C8B-B14F-4D97-AF65-F5344CB8AC3E}">
        <p14:creationId xmlns:p14="http://schemas.microsoft.com/office/powerpoint/2010/main" val="233963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98">
            <a:extLst>
              <a:ext uri="{FF2B5EF4-FFF2-40B4-BE49-F238E27FC236}">
                <a16:creationId xmlns:a16="http://schemas.microsoft.com/office/drawing/2014/main" id="{571B9FDA-4BCE-AE4F-3453-3A4C02115F0C}"/>
              </a:ext>
            </a:extLst>
          </p:cNvPr>
          <p:cNvSpPr txBox="1"/>
          <p:nvPr/>
        </p:nvSpPr>
        <p:spPr>
          <a:xfrm>
            <a:off x="741739" y="178931"/>
            <a:ext cx="6190092" cy="215444"/>
          </a:xfrm>
          <a:prstGeom prst="rect">
            <a:avLst/>
          </a:prstGeom>
        </p:spPr>
        <p:txBody>
          <a:bodyPr vert="horz" wrap="square" lIns="0" tIns="0" rIns="0" bIns="0" rtlCol="0">
            <a:spAutoFit/>
          </a:bodyPr>
          <a:lstStyle/>
          <a:p>
            <a:pPr marL="12700"/>
            <a:r>
              <a:rPr lang="es-ES" sz="1400" b="1" dirty="0">
                <a:solidFill>
                  <a:srgbClr val="B6004B"/>
                </a:solidFill>
                <a:cs typeface="Arial"/>
              </a:rPr>
              <a:t>INNOVACIONES del CENU</a:t>
            </a:r>
          </a:p>
        </p:txBody>
      </p:sp>
      <p:cxnSp>
        <p:nvCxnSpPr>
          <p:cNvPr id="3" name="Conector recto 2">
            <a:extLst>
              <a:ext uri="{FF2B5EF4-FFF2-40B4-BE49-F238E27FC236}">
                <a16:creationId xmlns:a16="http://schemas.microsoft.com/office/drawing/2014/main" id="{BDBF6C63-BC28-0804-CA18-76A9B4392847}"/>
              </a:ext>
            </a:extLst>
          </p:cNvPr>
          <p:cNvCxnSpPr>
            <a:cxnSpLocks/>
          </p:cNvCxnSpPr>
          <p:nvPr/>
        </p:nvCxnSpPr>
        <p:spPr>
          <a:xfrm flipH="1">
            <a:off x="756253" y="522418"/>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grpSp>
        <p:nvGrpSpPr>
          <p:cNvPr id="36" name="Grupo 35">
            <a:extLst>
              <a:ext uri="{FF2B5EF4-FFF2-40B4-BE49-F238E27FC236}">
                <a16:creationId xmlns:a16="http://schemas.microsoft.com/office/drawing/2014/main" id="{FB1893BE-7320-1BC5-6080-0D2DC13D9A7D}"/>
              </a:ext>
            </a:extLst>
          </p:cNvPr>
          <p:cNvGrpSpPr/>
          <p:nvPr/>
        </p:nvGrpSpPr>
        <p:grpSpPr>
          <a:xfrm>
            <a:off x="1130300" y="4035124"/>
            <a:ext cx="6197801" cy="687519"/>
            <a:chOff x="1287428" y="1960550"/>
            <a:chExt cx="6105167" cy="687519"/>
          </a:xfrm>
          <a:solidFill>
            <a:srgbClr val="7D629E"/>
          </a:solidFill>
        </p:grpSpPr>
        <p:sp>
          <p:nvSpPr>
            <p:cNvPr id="38" name="Pentágono 15">
              <a:extLst>
                <a:ext uri="{FF2B5EF4-FFF2-40B4-BE49-F238E27FC236}">
                  <a16:creationId xmlns:a16="http://schemas.microsoft.com/office/drawing/2014/main" id="{43D909E8-11D6-5292-F279-9CBB299FDB2E}"/>
                </a:ext>
              </a:extLst>
            </p:cNvPr>
            <p:cNvSpPr/>
            <p:nvPr/>
          </p:nvSpPr>
          <p:spPr>
            <a:xfrm>
              <a:off x="1995573" y="2029302"/>
              <a:ext cx="5397022" cy="61876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00"/>
                <a:t>Uso intensivo de registros administrativos</a:t>
              </a:r>
              <a:endParaRPr lang="es-CO" sz="1000"/>
            </a:p>
          </p:txBody>
        </p:sp>
        <p:sp>
          <p:nvSpPr>
            <p:cNvPr id="39" name="Lágrima 38">
              <a:extLst>
                <a:ext uri="{FF2B5EF4-FFF2-40B4-BE49-F238E27FC236}">
                  <a16:creationId xmlns:a16="http://schemas.microsoft.com/office/drawing/2014/main" id="{77F791BB-6419-E977-BF2E-00835B3942EF}"/>
                </a:ext>
              </a:extLst>
            </p:cNvPr>
            <p:cNvSpPr/>
            <p:nvPr/>
          </p:nvSpPr>
          <p:spPr>
            <a:xfrm rot="5400000">
              <a:off x="1297741" y="1950237"/>
              <a:ext cx="687519" cy="708145"/>
            </a:xfrm>
            <a:prstGeom prst="teardrop">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40" name="Elipse 39">
              <a:extLst>
                <a:ext uri="{FF2B5EF4-FFF2-40B4-BE49-F238E27FC236}">
                  <a16:creationId xmlns:a16="http://schemas.microsoft.com/office/drawing/2014/main" id="{0692BE7B-412C-0211-06EE-97913AF8775D}"/>
                </a:ext>
              </a:extLst>
            </p:cNvPr>
            <p:cNvSpPr/>
            <p:nvPr/>
          </p:nvSpPr>
          <p:spPr>
            <a:xfrm>
              <a:off x="1424312" y="2070577"/>
              <a:ext cx="468000" cy="46751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00" b="1" dirty="0">
                  <a:solidFill>
                    <a:schemeClr val="tx1"/>
                  </a:solidFill>
                </a:rPr>
                <a:t>5</a:t>
              </a:r>
              <a:endParaRPr lang="es-CO" sz="1000" b="1" dirty="0">
                <a:solidFill>
                  <a:schemeClr val="tx1"/>
                </a:solidFill>
              </a:endParaRPr>
            </a:p>
          </p:txBody>
        </p:sp>
      </p:grpSp>
      <p:grpSp>
        <p:nvGrpSpPr>
          <p:cNvPr id="42" name="Grupo 41">
            <a:extLst>
              <a:ext uri="{FF2B5EF4-FFF2-40B4-BE49-F238E27FC236}">
                <a16:creationId xmlns:a16="http://schemas.microsoft.com/office/drawing/2014/main" id="{7DD0C18D-8036-4A1E-C450-834A436D9473}"/>
              </a:ext>
            </a:extLst>
          </p:cNvPr>
          <p:cNvGrpSpPr/>
          <p:nvPr/>
        </p:nvGrpSpPr>
        <p:grpSpPr>
          <a:xfrm>
            <a:off x="1145721" y="2407715"/>
            <a:ext cx="6182380" cy="687519"/>
            <a:chOff x="1287428" y="2759193"/>
            <a:chExt cx="6105167" cy="687519"/>
          </a:xfrm>
          <a:solidFill>
            <a:schemeClr val="bg1">
              <a:lumMod val="65000"/>
            </a:schemeClr>
          </a:solidFill>
        </p:grpSpPr>
        <p:sp>
          <p:nvSpPr>
            <p:cNvPr id="44" name="Pentágono 16">
              <a:extLst>
                <a:ext uri="{FF2B5EF4-FFF2-40B4-BE49-F238E27FC236}">
                  <a16:creationId xmlns:a16="http://schemas.microsoft.com/office/drawing/2014/main" id="{99053D4E-36DE-C6E9-D6ED-EF0ECAEF9C7B}"/>
                </a:ext>
              </a:extLst>
            </p:cNvPr>
            <p:cNvSpPr/>
            <p:nvPr/>
          </p:nvSpPr>
          <p:spPr>
            <a:xfrm>
              <a:off x="1995573" y="2827945"/>
              <a:ext cx="5397022" cy="61876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00"/>
                <a:t>Abordaje de las personas vendedoras de calle</a:t>
              </a:r>
              <a:endParaRPr lang="es-CO" sz="1000"/>
            </a:p>
          </p:txBody>
        </p:sp>
        <p:sp>
          <p:nvSpPr>
            <p:cNvPr id="45" name="Lágrima 44">
              <a:extLst>
                <a:ext uri="{FF2B5EF4-FFF2-40B4-BE49-F238E27FC236}">
                  <a16:creationId xmlns:a16="http://schemas.microsoft.com/office/drawing/2014/main" id="{742561B7-B22D-E1A8-2DE9-0EE0B02E54D5}"/>
                </a:ext>
              </a:extLst>
            </p:cNvPr>
            <p:cNvSpPr/>
            <p:nvPr/>
          </p:nvSpPr>
          <p:spPr>
            <a:xfrm rot="5400000">
              <a:off x="1297741" y="2748880"/>
              <a:ext cx="687519" cy="708145"/>
            </a:xfrm>
            <a:prstGeom prst="teardrop">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46" name="Elipse 45">
              <a:extLst>
                <a:ext uri="{FF2B5EF4-FFF2-40B4-BE49-F238E27FC236}">
                  <a16:creationId xmlns:a16="http://schemas.microsoft.com/office/drawing/2014/main" id="{A5662D73-2207-392C-B4E7-05E6D73C2E37}"/>
                </a:ext>
              </a:extLst>
            </p:cNvPr>
            <p:cNvSpPr/>
            <p:nvPr/>
          </p:nvSpPr>
          <p:spPr>
            <a:xfrm>
              <a:off x="1407499" y="2869196"/>
              <a:ext cx="468000" cy="46751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b="1" dirty="0">
                  <a:solidFill>
                    <a:schemeClr val="tx1"/>
                  </a:solidFill>
                </a:rPr>
                <a:t>3</a:t>
              </a:r>
              <a:endParaRPr lang="es-CO" sz="1000" b="1" dirty="0">
                <a:solidFill>
                  <a:schemeClr val="tx1"/>
                </a:solidFill>
              </a:endParaRPr>
            </a:p>
          </p:txBody>
        </p:sp>
      </p:grpSp>
      <p:grpSp>
        <p:nvGrpSpPr>
          <p:cNvPr id="48" name="Grupo 47">
            <a:extLst>
              <a:ext uri="{FF2B5EF4-FFF2-40B4-BE49-F238E27FC236}">
                <a16:creationId xmlns:a16="http://schemas.microsoft.com/office/drawing/2014/main" id="{074005FF-867C-B57D-B09B-9182A5EFCE8B}"/>
              </a:ext>
            </a:extLst>
          </p:cNvPr>
          <p:cNvGrpSpPr/>
          <p:nvPr/>
        </p:nvGrpSpPr>
        <p:grpSpPr>
          <a:xfrm>
            <a:off x="1138009" y="3225901"/>
            <a:ext cx="6190092" cy="687519"/>
            <a:chOff x="1287427" y="3557836"/>
            <a:chExt cx="6351338" cy="687519"/>
          </a:xfrm>
          <a:solidFill>
            <a:schemeClr val="accent6"/>
          </a:solidFill>
        </p:grpSpPr>
        <p:sp>
          <p:nvSpPr>
            <p:cNvPr id="50" name="Pentágono 17">
              <a:extLst>
                <a:ext uri="{FF2B5EF4-FFF2-40B4-BE49-F238E27FC236}">
                  <a16:creationId xmlns:a16="http://schemas.microsoft.com/office/drawing/2014/main" id="{5B5C2BC7-A080-AE31-A74A-4FA295665CD8}"/>
                </a:ext>
              </a:extLst>
            </p:cNvPr>
            <p:cNvSpPr/>
            <p:nvPr/>
          </p:nvSpPr>
          <p:spPr>
            <a:xfrm>
              <a:off x="1995572" y="3626588"/>
              <a:ext cx="5643193" cy="61876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s-MX" sz="1000"/>
                <a:t>Indagación por el autorreconocimiento étnico-racial de la persona que suministra la información</a:t>
              </a:r>
              <a:endParaRPr lang="es-CO" sz="1000"/>
            </a:p>
          </p:txBody>
        </p:sp>
        <p:sp>
          <p:nvSpPr>
            <p:cNvPr id="51" name="Lágrima 50">
              <a:extLst>
                <a:ext uri="{FF2B5EF4-FFF2-40B4-BE49-F238E27FC236}">
                  <a16:creationId xmlns:a16="http://schemas.microsoft.com/office/drawing/2014/main" id="{72709757-996F-0E74-389D-8B5F4DC50B47}"/>
                </a:ext>
              </a:extLst>
            </p:cNvPr>
            <p:cNvSpPr/>
            <p:nvPr/>
          </p:nvSpPr>
          <p:spPr>
            <a:xfrm rot="5400000">
              <a:off x="1297740" y="3547523"/>
              <a:ext cx="687519" cy="708145"/>
            </a:xfrm>
            <a:prstGeom prst="teardrop">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52" name="Elipse 51">
              <a:extLst>
                <a:ext uri="{FF2B5EF4-FFF2-40B4-BE49-F238E27FC236}">
                  <a16:creationId xmlns:a16="http://schemas.microsoft.com/office/drawing/2014/main" id="{53D91424-400F-5834-758C-56F38E07AC88}"/>
                </a:ext>
              </a:extLst>
            </p:cNvPr>
            <p:cNvSpPr/>
            <p:nvPr/>
          </p:nvSpPr>
          <p:spPr>
            <a:xfrm>
              <a:off x="1407499" y="3667839"/>
              <a:ext cx="468000" cy="46751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00" b="1" dirty="0">
                  <a:solidFill>
                    <a:schemeClr val="tx1"/>
                  </a:solidFill>
                </a:rPr>
                <a:t>4</a:t>
              </a:r>
              <a:endParaRPr lang="es-CO" sz="1000" b="1" dirty="0">
                <a:solidFill>
                  <a:schemeClr val="tx1"/>
                </a:solidFill>
              </a:endParaRPr>
            </a:p>
          </p:txBody>
        </p:sp>
      </p:grpSp>
      <p:grpSp>
        <p:nvGrpSpPr>
          <p:cNvPr id="54" name="Grupo 53">
            <a:extLst>
              <a:ext uri="{FF2B5EF4-FFF2-40B4-BE49-F238E27FC236}">
                <a16:creationId xmlns:a16="http://schemas.microsoft.com/office/drawing/2014/main" id="{5B9B7708-0A05-055E-903D-19EB4660442D}"/>
              </a:ext>
            </a:extLst>
          </p:cNvPr>
          <p:cNvGrpSpPr/>
          <p:nvPr/>
        </p:nvGrpSpPr>
        <p:grpSpPr>
          <a:xfrm>
            <a:off x="1145719" y="1598492"/>
            <a:ext cx="6182381" cy="687519"/>
            <a:chOff x="1287427" y="3557836"/>
            <a:chExt cx="6105168" cy="687519"/>
          </a:xfrm>
          <a:solidFill>
            <a:srgbClr val="FF99CC"/>
          </a:solidFill>
        </p:grpSpPr>
        <p:sp>
          <p:nvSpPr>
            <p:cNvPr id="56" name="Pentágono 40">
              <a:extLst>
                <a:ext uri="{FF2B5EF4-FFF2-40B4-BE49-F238E27FC236}">
                  <a16:creationId xmlns:a16="http://schemas.microsoft.com/office/drawing/2014/main" id="{C0F8AA1E-6B46-16AC-8359-7446882552E1}"/>
                </a:ext>
              </a:extLst>
            </p:cNvPr>
            <p:cNvSpPr/>
            <p:nvPr/>
          </p:nvSpPr>
          <p:spPr>
            <a:xfrm>
              <a:off x="1995573" y="3626588"/>
              <a:ext cx="5397022" cy="61876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00"/>
                <a:t>Abordaje de la temática de </a:t>
              </a:r>
              <a:r>
                <a:rPr lang="es-MX" sz="1000" b="1" u="sng"/>
                <a:t>Economía Popular</a:t>
              </a:r>
              <a:endParaRPr lang="es-CO" sz="1000" b="1" u="sng"/>
            </a:p>
          </p:txBody>
        </p:sp>
        <p:sp>
          <p:nvSpPr>
            <p:cNvPr id="57" name="Lágrima 56">
              <a:extLst>
                <a:ext uri="{FF2B5EF4-FFF2-40B4-BE49-F238E27FC236}">
                  <a16:creationId xmlns:a16="http://schemas.microsoft.com/office/drawing/2014/main" id="{6A141481-354F-B4E4-0B2B-AB17605BBA58}"/>
                </a:ext>
              </a:extLst>
            </p:cNvPr>
            <p:cNvSpPr/>
            <p:nvPr/>
          </p:nvSpPr>
          <p:spPr>
            <a:xfrm rot="5400000">
              <a:off x="1297740" y="3547523"/>
              <a:ext cx="687519" cy="708145"/>
            </a:xfrm>
            <a:prstGeom prst="teardrop">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58" name="Elipse 57">
              <a:extLst>
                <a:ext uri="{FF2B5EF4-FFF2-40B4-BE49-F238E27FC236}">
                  <a16:creationId xmlns:a16="http://schemas.microsoft.com/office/drawing/2014/main" id="{E5001FDE-4042-51D4-0C0E-C7FBB8FCD1B9}"/>
                </a:ext>
              </a:extLst>
            </p:cNvPr>
            <p:cNvSpPr/>
            <p:nvPr/>
          </p:nvSpPr>
          <p:spPr>
            <a:xfrm>
              <a:off x="1407499" y="3667839"/>
              <a:ext cx="468000" cy="46751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00" b="1" dirty="0">
                  <a:solidFill>
                    <a:schemeClr val="tx1"/>
                  </a:solidFill>
                </a:rPr>
                <a:t>2</a:t>
              </a:r>
              <a:endParaRPr lang="es-CO" sz="1000" b="1" dirty="0">
                <a:solidFill>
                  <a:schemeClr val="tx1"/>
                </a:solidFill>
              </a:endParaRPr>
            </a:p>
          </p:txBody>
        </p:sp>
      </p:grpSp>
      <p:grpSp>
        <p:nvGrpSpPr>
          <p:cNvPr id="30" name="Grupo 29">
            <a:extLst>
              <a:ext uri="{FF2B5EF4-FFF2-40B4-BE49-F238E27FC236}">
                <a16:creationId xmlns:a16="http://schemas.microsoft.com/office/drawing/2014/main" id="{A8C0029A-2DC0-C483-6EE0-771E94AB6447}"/>
              </a:ext>
            </a:extLst>
          </p:cNvPr>
          <p:cNvGrpSpPr/>
          <p:nvPr/>
        </p:nvGrpSpPr>
        <p:grpSpPr>
          <a:xfrm>
            <a:off x="1145720" y="802472"/>
            <a:ext cx="6089747" cy="687519"/>
            <a:chOff x="1302848" y="1161907"/>
            <a:chExt cx="6089747" cy="687519"/>
          </a:xfrm>
          <a:solidFill>
            <a:srgbClr val="8D143D"/>
          </a:solidFill>
        </p:grpSpPr>
        <p:sp>
          <p:nvSpPr>
            <p:cNvPr id="32" name="Pentágono 5">
              <a:extLst>
                <a:ext uri="{FF2B5EF4-FFF2-40B4-BE49-F238E27FC236}">
                  <a16:creationId xmlns:a16="http://schemas.microsoft.com/office/drawing/2014/main" id="{01B6B812-7194-0454-E292-77C9A21B4E5F}"/>
                </a:ext>
              </a:extLst>
            </p:cNvPr>
            <p:cNvSpPr/>
            <p:nvPr/>
          </p:nvSpPr>
          <p:spPr>
            <a:xfrm>
              <a:off x="1995573" y="1230659"/>
              <a:ext cx="5397022" cy="618767"/>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00"/>
                <a:t>Participación protagónica de las territoriales</a:t>
              </a:r>
              <a:endParaRPr lang="es-CO" sz="1000"/>
            </a:p>
          </p:txBody>
        </p:sp>
        <p:sp>
          <p:nvSpPr>
            <p:cNvPr id="33" name="Lágrima 32">
              <a:extLst>
                <a:ext uri="{FF2B5EF4-FFF2-40B4-BE49-F238E27FC236}">
                  <a16:creationId xmlns:a16="http://schemas.microsoft.com/office/drawing/2014/main" id="{77814C1D-D1F8-BF5B-F6C2-2D96CAE32413}"/>
                </a:ext>
              </a:extLst>
            </p:cNvPr>
            <p:cNvSpPr/>
            <p:nvPr/>
          </p:nvSpPr>
          <p:spPr>
            <a:xfrm rot="5400000">
              <a:off x="1313161" y="1151594"/>
              <a:ext cx="687519" cy="708145"/>
            </a:xfrm>
            <a:prstGeom prst="teardrop">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000"/>
            </a:p>
          </p:txBody>
        </p:sp>
        <p:sp>
          <p:nvSpPr>
            <p:cNvPr id="34" name="Elipse 33">
              <a:extLst>
                <a:ext uri="{FF2B5EF4-FFF2-40B4-BE49-F238E27FC236}">
                  <a16:creationId xmlns:a16="http://schemas.microsoft.com/office/drawing/2014/main" id="{B974408A-3016-C84C-CC37-A63782E5579E}"/>
                </a:ext>
              </a:extLst>
            </p:cNvPr>
            <p:cNvSpPr/>
            <p:nvPr/>
          </p:nvSpPr>
          <p:spPr>
            <a:xfrm>
              <a:off x="1430038" y="1271911"/>
              <a:ext cx="468000" cy="46751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00" b="1" dirty="0">
                  <a:solidFill>
                    <a:schemeClr val="tx1"/>
                  </a:solidFill>
                </a:rPr>
                <a:t>1</a:t>
              </a:r>
              <a:endParaRPr lang="es-CO" sz="1000" b="1" dirty="0">
                <a:solidFill>
                  <a:schemeClr val="tx1"/>
                </a:solidFill>
              </a:endParaRPr>
            </a:p>
          </p:txBody>
        </p:sp>
      </p:grpSp>
      <p:sp>
        <p:nvSpPr>
          <p:cNvPr id="61" name="Elipse 60">
            <a:extLst>
              <a:ext uri="{FF2B5EF4-FFF2-40B4-BE49-F238E27FC236}">
                <a16:creationId xmlns:a16="http://schemas.microsoft.com/office/drawing/2014/main" id="{CF3B0F21-385F-0735-808F-9BF640A29C4D}"/>
              </a:ext>
            </a:extLst>
          </p:cNvPr>
          <p:cNvSpPr/>
          <p:nvPr/>
        </p:nvSpPr>
        <p:spPr>
          <a:xfrm>
            <a:off x="7362070" y="836260"/>
            <a:ext cx="708145" cy="687519"/>
          </a:xfrm>
          <a:prstGeom prst="ellipse">
            <a:avLst/>
          </a:prstGeom>
          <a:solidFill>
            <a:srgbClr val="8D143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60" name="Imagen 59" descr="Icono&#10;&#10;Descripción generada automáticamente con confianza media">
            <a:extLst>
              <a:ext uri="{FF2B5EF4-FFF2-40B4-BE49-F238E27FC236}">
                <a16:creationId xmlns:a16="http://schemas.microsoft.com/office/drawing/2014/main" id="{313B9E62-4BD9-4DBF-8F37-E19DF29CBF5F}"/>
              </a:ext>
            </a:extLst>
          </p:cNvPr>
          <p:cNvPicPr>
            <a:picLocks noChangeAspect="1"/>
          </p:cNvPicPr>
          <p:nvPr/>
        </p:nvPicPr>
        <p:blipFill>
          <a:blip r:embed="rId2"/>
          <a:stretch>
            <a:fillRect/>
          </a:stretch>
        </p:blipFill>
        <p:spPr>
          <a:xfrm>
            <a:off x="7490280" y="958168"/>
            <a:ext cx="447220" cy="447220"/>
          </a:xfrm>
          <a:prstGeom prst="rect">
            <a:avLst/>
          </a:prstGeom>
        </p:spPr>
      </p:pic>
      <p:sp>
        <p:nvSpPr>
          <p:cNvPr id="62" name="Elipse 61">
            <a:extLst>
              <a:ext uri="{FF2B5EF4-FFF2-40B4-BE49-F238E27FC236}">
                <a16:creationId xmlns:a16="http://schemas.microsoft.com/office/drawing/2014/main" id="{3580F58E-1CC4-D8B8-CD8E-B9C745BC9052}"/>
              </a:ext>
            </a:extLst>
          </p:cNvPr>
          <p:cNvSpPr/>
          <p:nvPr/>
        </p:nvSpPr>
        <p:spPr>
          <a:xfrm>
            <a:off x="7362070" y="1684251"/>
            <a:ext cx="708145" cy="687519"/>
          </a:xfrm>
          <a:prstGeom prst="ellipse">
            <a:avLst/>
          </a:prstGeom>
          <a:solidFill>
            <a:srgbClr val="FF99C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63" name="Imagen 62" descr="Icono&#10;&#10;Descripción generada automáticamente con confianza media">
            <a:extLst>
              <a:ext uri="{FF2B5EF4-FFF2-40B4-BE49-F238E27FC236}">
                <a16:creationId xmlns:a16="http://schemas.microsoft.com/office/drawing/2014/main" id="{8E8A84D2-F6AD-602F-E22B-746A30E780D8}"/>
              </a:ext>
            </a:extLst>
          </p:cNvPr>
          <p:cNvPicPr>
            <a:picLocks noChangeAspect="1"/>
          </p:cNvPicPr>
          <p:nvPr/>
        </p:nvPicPr>
        <p:blipFill>
          <a:blip r:embed="rId2"/>
          <a:stretch>
            <a:fillRect/>
          </a:stretch>
        </p:blipFill>
        <p:spPr>
          <a:xfrm>
            <a:off x="7490280" y="1806159"/>
            <a:ext cx="447220" cy="447220"/>
          </a:xfrm>
          <a:prstGeom prst="rect">
            <a:avLst/>
          </a:prstGeom>
        </p:spPr>
      </p:pic>
      <p:sp>
        <p:nvSpPr>
          <p:cNvPr id="64" name="Elipse 63">
            <a:extLst>
              <a:ext uri="{FF2B5EF4-FFF2-40B4-BE49-F238E27FC236}">
                <a16:creationId xmlns:a16="http://schemas.microsoft.com/office/drawing/2014/main" id="{F375F792-DBC4-3A2D-80F7-1BA5E8C200AC}"/>
              </a:ext>
            </a:extLst>
          </p:cNvPr>
          <p:cNvSpPr/>
          <p:nvPr/>
        </p:nvSpPr>
        <p:spPr>
          <a:xfrm>
            <a:off x="7362070" y="2526106"/>
            <a:ext cx="708145" cy="687519"/>
          </a:xfrm>
          <a:prstGeom prst="ellipse">
            <a:avLst/>
          </a:prstGeom>
          <a:solidFill>
            <a:schemeClr val="bg1">
              <a:lumMod val="6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65" name="Imagen 64" descr="Icono&#10;&#10;Descripción generada automáticamente con confianza media">
            <a:extLst>
              <a:ext uri="{FF2B5EF4-FFF2-40B4-BE49-F238E27FC236}">
                <a16:creationId xmlns:a16="http://schemas.microsoft.com/office/drawing/2014/main" id="{D0751E26-60BA-3358-F469-8EE707D57FD0}"/>
              </a:ext>
            </a:extLst>
          </p:cNvPr>
          <p:cNvPicPr>
            <a:picLocks noChangeAspect="1"/>
          </p:cNvPicPr>
          <p:nvPr/>
        </p:nvPicPr>
        <p:blipFill>
          <a:blip r:embed="rId2"/>
          <a:stretch>
            <a:fillRect/>
          </a:stretch>
        </p:blipFill>
        <p:spPr>
          <a:xfrm>
            <a:off x="7490280" y="2648014"/>
            <a:ext cx="447220" cy="447220"/>
          </a:xfrm>
          <a:prstGeom prst="rect">
            <a:avLst/>
          </a:prstGeom>
        </p:spPr>
      </p:pic>
      <p:sp>
        <p:nvSpPr>
          <p:cNvPr id="66" name="Elipse 65">
            <a:extLst>
              <a:ext uri="{FF2B5EF4-FFF2-40B4-BE49-F238E27FC236}">
                <a16:creationId xmlns:a16="http://schemas.microsoft.com/office/drawing/2014/main" id="{7D1E23E8-E9FC-B836-3AD9-474BB33C7FC2}"/>
              </a:ext>
            </a:extLst>
          </p:cNvPr>
          <p:cNvSpPr/>
          <p:nvPr/>
        </p:nvSpPr>
        <p:spPr>
          <a:xfrm>
            <a:off x="7362070" y="3344292"/>
            <a:ext cx="708145" cy="687519"/>
          </a:xfrm>
          <a:prstGeom prst="ellipse">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67" name="Imagen 66" descr="Icono&#10;&#10;Descripción generada automáticamente con confianza media">
            <a:extLst>
              <a:ext uri="{FF2B5EF4-FFF2-40B4-BE49-F238E27FC236}">
                <a16:creationId xmlns:a16="http://schemas.microsoft.com/office/drawing/2014/main" id="{78531263-40BD-90F1-8D0E-47AFCC7EE58B}"/>
              </a:ext>
            </a:extLst>
          </p:cNvPr>
          <p:cNvPicPr>
            <a:picLocks noChangeAspect="1"/>
          </p:cNvPicPr>
          <p:nvPr/>
        </p:nvPicPr>
        <p:blipFill>
          <a:blip r:embed="rId2"/>
          <a:stretch>
            <a:fillRect/>
          </a:stretch>
        </p:blipFill>
        <p:spPr>
          <a:xfrm>
            <a:off x="7490280" y="3466200"/>
            <a:ext cx="447220" cy="447220"/>
          </a:xfrm>
          <a:prstGeom prst="rect">
            <a:avLst/>
          </a:prstGeom>
        </p:spPr>
      </p:pic>
      <p:sp>
        <p:nvSpPr>
          <p:cNvPr id="68" name="Elipse 67">
            <a:extLst>
              <a:ext uri="{FF2B5EF4-FFF2-40B4-BE49-F238E27FC236}">
                <a16:creationId xmlns:a16="http://schemas.microsoft.com/office/drawing/2014/main" id="{220E88A2-DDAF-9088-9871-AAAA6C238199}"/>
              </a:ext>
            </a:extLst>
          </p:cNvPr>
          <p:cNvSpPr/>
          <p:nvPr/>
        </p:nvSpPr>
        <p:spPr>
          <a:xfrm>
            <a:off x="7402891" y="4168745"/>
            <a:ext cx="708145" cy="687519"/>
          </a:xfrm>
          <a:prstGeom prst="ellipse">
            <a:avLst/>
          </a:prstGeom>
          <a:solidFill>
            <a:srgbClr val="7D629E"/>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pic>
        <p:nvPicPr>
          <p:cNvPr id="69" name="Imagen 68" descr="Icono&#10;&#10;Descripción generada automáticamente con confianza media">
            <a:extLst>
              <a:ext uri="{FF2B5EF4-FFF2-40B4-BE49-F238E27FC236}">
                <a16:creationId xmlns:a16="http://schemas.microsoft.com/office/drawing/2014/main" id="{90F9D5DD-333D-EF93-66D7-8FD9078A06C1}"/>
              </a:ext>
            </a:extLst>
          </p:cNvPr>
          <p:cNvPicPr>
            <a:picLocks noChangeAspect="1"/>
          </p:cNvPicPr>
          <p:nvPr/>
        </p:nvPicPr>
        <p:blipFill>
          <a:blip r:embed="rId2"/>
          <a:stretch>
            <a:fillRect/>
          </a:stretch>
        </p:blipFill>
        <p:spPr>
          <a:xfrm>
            <a:off x="7531101" y="4290653"/>
            <a:ext cx="447220" cy="447220"/>
          </a:xfrm>
          <a:prstGeom prst="rect">
            <a:avLst/>
          </a:prstGeom>
        </p:spPr>
      </p:pic>
    </p:spTree>
    <p:extLst>
      <p:ext uri="{BB962C8B-B14F-4D97-AF65-F5344CB8AC3E}">
        <p14:creationId xmlns:p14="http://schemas.microsoft.com/office/powerpoint/2010/main" val="1841183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1DB62B5-2633-06EA-6AEA-6455F99BBDFD}"/>
              </a:ext>
            </a:extLst>
          </p:cNvPr>
          <p:cNvSpPr txBox="1"/>
          <p:nvPr/>
        </p:nvSpPr>
        <p:spPr>
          <a:xfrm>
            <a:off x="708738" y="4581528"/>
            <a:ext cx="2883749" cy="415498"/>
          </a:xfrm>
          <a:prstGeom prst="rect">
            <a:avLst/>
          </a:prstGeom>
          <a:noFill/>
        </p:spPr>
        <p:txBody>
          <a:bodyPr wrap="square" rtlCol="0">
            <a:spAutoFit/>
          </a:bodyPr>
          <a:lstStyle/>
          <a:p>
            <a:r>
              <a:rPr lang="es-CO" sz="700" b="1" dirty="0"/>
              <a:t>Fuente</a:t>
            </a:r>
            <a:r>
              <a:rPr lang="es-CO" sz="700" dirty="0"/>
              <a:t>: DANE, Cuenta Satélite de Turismo</a:t>
            </a:r>
          </a:p>
          <a:p>
            <a:r>
              <a:rPr lang="es-CO" sz="700" baseline="30000" dirty="0" err="1"/>
              <a:t>p</a:t>
            </a:r>
            <a:r>
              <a:rPr lang="es-CO" sz="700" dirty="0" err="1"/>
              <a:t>provisional</a:t>
            </a:r>
            <a:endParaRPr lang="es-CO" sz="700" dirty="0"/>
          </a:p>
          <a:p>
            <a:r>
              <a:rPr lang="es-ES_tradnl" sz="700" baseline="30000" dirty="0" err="1"/>
              <a:t>pr</a:t>
            </a:r>
            <a:r>
              <a:rPr lang="es-ES_tradnl" sz="700" dirty="0" err="1"/>
              <a:t>preliminar</a:t>
            </a:r>
            <a:endParaRPr lang="es-CO" sz="700" dirty="0"/>
          </a:p>
        </p:txBody>
      </p:sp>
      <p:sp>
        <p:nvSpPr>
          <p:cNvPr id="5" name="CuadroTexto 4">
            <a:extLst>
              <a:ext uri="{FF2B5EF4-FFF2-40B4-BE49-F238E27FC236}">
                <a16:creationId xmlns:a16="http://schemas.microsoft.com/office/drawing/2014/main" id="{F7952A4A-C402-B76D-FFA0-8313229D7F22}"/>
              </a:ext>
            </a:extLst>
          </p:cNvPr>
          <p:cNvSpPr txBox="1"/>
          <p:nvPr/>
        </p:nvSpPr>
        <p:spPr>
          <a:xfrm>
            <a:off x="6324674" y="1163816"/>
            <a:ext cx="2475813" cy="3647152"/>
          </a:xfrm>
          <a:prstGeom prst="rect">
            <a:avLst/>
          </a:prstGeom>
          <a:noFill/>
        </p:spPr>
        <p:txBody>
          <a:bodyPr wrap="square" rtlCol="0">
            <a:spAutoFit/>
          </a:bodyPr>
          <a:lstStyle/>
          <a:p>
            <a:r>
              <a:rPr lang="es-CO" sz="1100" dirty="0"/>
              <a:t>Para el 2022</a:t>
            </a:r>
            <a:r>
              <a:rPr lang="es-CO" sz="1100" baseline="30000" dirty="0"/>
              <a:t>pr</a:t>
            </a:r>
            <a:r>
              <a:rPr lang="es-CO" sz="1100" dirty="0"/>
              <a:t>, los flujos del turismo presentaron el siguiente comportamiento: </a:t>
            </a:r>
          </a:p>
          <a:p>
            <a:pPr marL="171450" indent="-171450" algn="ctr">
              <a:buFont typeface="Arial" panose="020B0604020202020204" pitchFamily="34" charset="0"/>
              <a:buChar char="•"/>
            </a:pPr>
            <a:endParaRPr lang="es-CO" sz="1100" dirty="0"/>
          </a:p>
          <a:p>
            <a:pPr marL="171450" indent="-171450" algn="ctr">
              <a:buClr>
                <a:srgbClr val="8D143D"/>
              </a:buClr>
              <a:buFont typeface="Wingdings" panose="05000000000000000000" pitchFamily="2" charset="2"/>
              <a:buChar char="¤"/>
            </a:pPr>
            <a:r>
              <a:rPr lang="es-CO" sz="1100" dirty="0"/>
              <a:t>Los viajes de turismo interno presentaron un crecimiento anual de 46,3%</a:t>
            </a:r>
          </a:p>
          <a:p>
            <a:pPr marL="171450" indent="-171450" algn="ctr">
              <a:buClr>
                <a:srgbClr val="8D143D"/>
              </a:buClr>
              <a:buFont typeface="Wingdings" panose="05000000000000000000" pitchFamily="2" charset="2"/>
              <a:buChar char="¤"/>
            </a:pPr>
            <a:endParaRPr lang="es-CO" sz="1100" dirty="0"/>
          </a:p>
          <a:p>
            <a:pPr marL="171450" indent="-171450" algn="ctr">
              <a:buClr>
                <a:srgbClr val="8D143D"/>
              </a:buClr>
              <a:buFont typeface="Wingdings" panose="05000000000000000000" pitchFamily="2" charset="2"/>
              <a:buChar char="¤"/>
            </a:pPr>
            <a:r>
              <a:rPr lang="es-ES" sz="1100" dirty="0"/>
              <a:t>Los viajes de excursionismo registraron un crecimiento en el flujo de personas de 47,1%</a:t>
            </a:r>
          </a:p>
          <a:p>
            <a:pPr marL="171450" indent="-171450" algn="ctr">
              <a:buClr>
                <a:srgbClr val="8D143D"/>
              </a:buClr>
              <a:buFont typeface="Wingdings" panose="05000000000000000000" pitchFamily="2" charset="2"/>
              <a:buChar char="¤"/>
            </a:pPr>
            <a:endParaRPr lang="es-ES" sz="1100" dirty="0"/>
          </a:p>
          <a:p>
            <a:pPr marL="171450" indent="-171450" algn="ctr">
              <a:buClr>
                <a:srgbClr val="8D143D"/>
              </a:buClr>
              <a:buFont typeface="Wingdings" panose="05000000000000000000" pitchFamily="2" charset="2"/>
              <a:buChar char="¤"/>
            </a:pPr>
            <a:r>
              <a:rPr lang="es-CO" sz="1100" dirty="0"/>
              <a:t>El turismo emisor presentó un crecimiento en el flujo de personas del 46,7%, con respecto al 2021</a:t>
            </a:r>
            <a:r>
              <a:rPr lang="es-CO" sz="1100" baseline="30000" dirty="0"/>
              <a:t>p</a:t>
            </a:r>
            <a:endParaRPr lang="es-CO" sz="1100" dirty="0"/>
          </a:p>
          <a:p>
            <a:pPr marL="171450" indent="-171450" algn="ctr">
              <a:buClr>
                <a:srgbClr val="8D143D"/>
              </a:buClr>
              <a:buFont typeface="Wingdings" panose="05000000000000000000" pitchFamily="2" charset="2"/>
              <a:buChar char="¤"/>
            </a:pPr>
            <a:endParaRPr lang="es-CO" sz="1100" dirty="0"/>
          </a:p>
          <a:p>
            <a:pPr marL="171450" indent="-171450" algn="ctr">
              <a:buClr>
                <a:srgbClr val="8D143D"/>
              </a:buClr>
              <a:buFont typeface="Wingdings" panose="05000000000000000000" pitchFamily="2" charset="2"/>
              <a:buChar char="¤"/>
            </a:pPr>
            <a:r>
              <a:rPr lang="es-CO" sz="1100" dirty="0"/>
              <a:t>El turismo receptor registró un crecimiento del 103,3%</a:t>
            </a:r>
          </a:p>
          <a:p>
            <a:pPr marL="171450" indent="-171450" algn="ctr">
              <a:buFont typeface="Arial" panose="020B0604020202020204" pitchFamily="34" charset="0"/>
              <a:buChar char="•"/>
            </a:pPr>
            <a:endParaRPr lang="es-CO" sz="1100" dirty="0"/>
          </a:p>
          <a:p>
            <a:pPr marL="171450" indent="-171450" algn="ctr">
              <a:buFont typeface="Arial" panose="020B0604020202020204" pitchFamily="34" charset="0"/>
              <a:buChar char="•"/>
            </a:pPr>
            <a:endParaRPr lang="es-CO" sz="1100" dirty="0"/>
          </a:p>
        </p:txBody>
      </p:sp>
      <p:graphicFrame>
        <p:nvGraphicFramePr>
          <p:cNvPr id="7" name="Tabla 6">
            <a:extLst>
              <a:ext uri="{FF2B5EF4-FFF2-40B4-BE49-F238E27FC236}">
                <a16:creationId xmlns:a16="http://schemas.microsoft.com/office/drawing/2014/main" id="{D59863BF-767D-C331-E15D-8B34A320CFD0}"/>
              </a:ext>
            </a:extLst>
          </p:cNvPr>
          <p:cNvGraphicFramePr>
            <a:graphicFrameLocks noGrp="1"/>
          </p:cNvGraphicFramePr>
          <p:nvPr>
            <p:extLst>
              <p:ext uri="{D42A27DB-BD31-4B8C-83A1-F6EECF244321}">
                <p14:modId xmlns:p14="http://schemas.microsoft.com/office/powerpoint/2010/main" val="4142385323"/>
              </p:ext>
            </p:extLst>
          </p:nvPr>
        </p:nvGraphicFramePr>
        <p:xfrm>
          <a:off x="744822" y="1012545"/>
          <a:ext cx="5259737" cy="3436956"/>
        </p:xfrm>
        <a:graphic>
          <a:graphicData uri="http://schemas.openxmlformats.org/drawingml/2006/table">
            <a:tbl>
              <a:tblPr/>
              <a:tblGrid>
                <a:gridCol w="1803016">
                  <a:extLst>
                    <a:ext uri="{9D8B030D-6E8A-4147-A177-3AD203B41FA5}">
                      <a16:colId xmlns:a16="http://schemas.microsoft.com/office/drawing/2014/main" val="4006856840"/>
                    </a:ext>
                  </a:extLst>
                </a:gridCol>
                <a:gridCol w="667680">
                  <a:extLst>
                    <a:ext uri="{9D8B030D-6E8A-4147-A177-3AD203B41FA5}">
                      <a16:colId xmlns:a16="http://schemas.microsoft.com/office/drawing/2014/main" val="1780530120"/>
                    </a:ext>
                  </a:extLst>
                </a:gridCol>
                <a:gridCol w="667680">
                  <a:extLst>
                    <a:ext uri="{9D8B030D-6E8A-4147-A177-3AD203B41FA5}">
                      <a16:colId xmlns:a16="http://schemas.microsoft.com/office/drawing/2014/main" val="3594615345"/>
                    </a:ext>
                  </a:extLst>
                </a:gridCol>
                <a:gridCol w="667680">
                  <a:extLst>
                    <a:ext uri="{9D8B030D-6E8A-4147-A177-3AD203B41FA5}">
                      <a16:colId xmlns:a16="http://schemas.microsoft.com/office/drawing/2014/main" val="4210481333"/>
                    </a:ext>
                  </a:extLst>
                </a:gridCol>
                <a:gridCol w="56344">
                  <a:extLst>
                    <a:ext uri="{9D8B030D-6E8A-4147-A177-3AD203B41FA5}">
                      <a16:colId xmlns:a16="http://schemas.microsoft.com/office/drawing/2014/main" val="3377397794"/>
                    </a:ext>
                  </a:extLst>
                </a:gridCol>
                <a:gridCol w="721206">
                  <a:extLst>
                    <a:ext uri="{9D8B030D-6E8A-4147-A177-3AD203B41FA5}">
                      <a16:colId xmlns:a16="http://schemas.microsoft.com/office/drawing/2014/main" val="1887994854"/>
                    </a:ext>
                  </a:extLst>
                </a:gridCol>
                <a:gridCol w="676131">
                  <a:extLst>
                    <a:ext uri="{9D8B030D-6E8A-4147-A177-3AD203B41FA5}">
                      <a16:colId xmlns:a16="http://schemas.microsoft.com/office/drawing/2014/main" val="4273590478"/>
                    </a:ext>
                  </a:extLst>
                </a:gridCol>
              </a:tblGrid>
              <a:tr h="427908">
                <a:tc>
                  <a:txBody>
                    <a:bodyPr/>
                    <a:lstStyle/>
                    <a:p>
                      <a:pPr algn="l" fontAlgn="b"/>
                      <a:endParaRPr lang="es-CO" sz="900" b="0" i="0" u="none" strike="noStrike" dirty="0">
                        <a:solidFill>
                          <a:srgbClr val="000000"/>
                        </a:solidFill>
                        <a:effectLst/>
                        <a:latin typeface="Segoe UI" panose="020B0502040204020203" pitchFamily="34" charset="0"/>
                      </a:endParaRP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ctr" rtl="0" fontAlgn="ctr"/>
                      <a:r>
                        <a:rPr lang="es-CO" sz="800" b="1" i="0" u="none" strike="noStrike">
                          <a:solidFill>
                            <a:srgbClr val="000000"/>
                          </a:solidFill>
                          <a:effectLst/>
                          <a:latin typeface="Segoe UI" panose="020B0502040204020203" pitchFamily="34" charset="0"/>
                        </a:rPr>
                        <a:t>Tasas crecimiento bienal (%)</a:t>
                      </a:r>
                    </a:p>
                  </a:txBody>
                  <a:tcPr marL="8123" marR="8123" marT="8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O" sz="800" b="1" i="0" u="none" strike="noStrike">
                          <a:solidFill>
                            <a:srgbClr val="000000"/>
                          </a:solidFill>
                          <a:effectLst/>
                          <a:latin typeface="Segoe UI" panose="020B0502040204020203" pitchFamily="34" charset="0"/>
                        </a:rPr>
                        <a:t>Tasas crecimiento trienal (%)</a:t>
                      </a:r>
                    </a:p>
                  </a:txBody>
                  <a:tcPr marL="8123" marR="8123" marT="8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479153"/>
                  </a:ext>
                </a:extLst>
              </a:tr>
              <a:tr h="188279">
                <a:tc rowSpan="2">
                  <a:txBody>
                    <a:bodyPr/>
                    <a:lstStyle/>
                    <a:p>
                      <a:pPr algn="ctr" rtl="0" fontAlgn="ctr"/>
                      <a:r>
                        <a:rPr lang="es-CO" sz="800" b="1" i="0" u="none" strike="noStrike">
                          <a:solidFill>
                            <a:srgbClr val="FFFFFF"/>
                          </a:solidFill>
                          <a:effectLst/>
                          <a:latin typeface="Segoe UI" panose="020B0502040204020203" pitchFamily="34" charset="0"/>
                        </a:rPr>
                        <a:t>Flujos</a:t>
                      </a:r>
                    </a:p>
                  </a:txBody>
                  <a:tcPr marL="8123" marR="8123" marT="8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rowSpan="2">
                  <a:txBody>
                    <a:bodyPr/>
                    <a:lstStyle/>
                    <a:p>
                      <a:pPr algn="ctr" rtl="0" fontAlgn="ctr"/>
                      <a:r>
                        <a:rPr lang="es-CO" sz="800" b="1" i="0" u="none" strike="noStrike">
                          <a:solidFill>
                            <a:srgbClr val="FFFFFF"/>
                          </a:solidFill>
                          <a:effectLst/>
                          <a:latin typeface="Segoe UI" panose="020B0502040204020203" pitchFamily="34" charset="0"/>
                        </a:rPr>
                        <a:t>2020</a:t>
                      </a:r>
                      <a:r>
                        <a:rPr lang="es-CO" sz="800" b="1" i="0" u="none" strike="noStrike" baseline="30000">
                          <a:solidFill>
                            <a:srgbClr val="FFFFFF"/>
                          </a:solidFill>
                          <a:effectLst/>
                          <a:latin typeface="Segoe UI" panose="020B0502040204020203" pitchFamily="34" charset="0"/>
                        </a:rPr>
                        <a:t>p</a:t>
                      </a:r>
                      <a:endParaRPr lang="es-CO" sz="800" b="1" i="0" u="none" strike="noStrike">
                        <a:solidFill>
                          <a:srgbClr val="FFFFFF"/>
                        </a:solidFill>
                        <a:effectLst/>
                        <a:latin typeface="Segoe UI" panose="020B0502040204020203" pitchFamily="34" charset="0"/>
                      </a:endParaRPr>
                    </a:p>
                  </a:txBody>
                  <a:tcPr marL="8123" marR="8123" marT="8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rowSpan="2">
                  <a:txBody>
                    <a:bodyPr/>
                    <a:lstStyle/>
                    <a:p>
                      <a:pPr algn="ctr" rtl="0" fontAlgn="ctr"/>
                      <a:r>
                        <a:rPr lang="es-CO" sz="800" b="1" i="0" u="none" strike="noStrike">
                          <a:solidFill>
                            <a:srgbClr val="FFFFFF"/>
                          </a:solidFill>
                          <a:effectLst/>
                          <a:latin typeface="Segoe UI" panose="020B0502040204020203" pitchFamily="34" charset="0"/>
                        </a:rPr>
                        <a:t>2021</a:t>
                      </a:r>
                      <a:r>
                        <a:rPr lang="es-CO" sz="800" b="1" i="0" u="none" strike="noStrike" baseline="30000">
                          <a:solidFill>
                            <a:srgbClr val="FFFFFF"/>
                          </a:solidFill>
                          <a:effectLst/>
                          <a:latin typeface="Segoe UI" panose="020B0502040204020203" pitchFamily="34" charset="0"/>
                        </a:rPr>
                        <a:t>p</a:t>
                      </a:r>
                      <a:endParaRPr lang="es-CO" sz="800" b="1" i="0" u="none" strike="noStrike">
                        <a:solidFill>
                          <a:srgbClr val="FFFFFF"/>
                        </a:solidFill>
                        <a:effectLst/>
                        <a:latin typeface="Segoe UI" panose="020B0502040204020203" pitchFamily="34" charset="0"/>
                      </a:endParaRPr>
                    </a:p>
                  </a:txBody>
                  <a:tcPr marL="8123" marR="8123" marT="8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rowSpan="2">
                  <a:txBody>
                    <a:bodyPr/>
                    <a:lstStyle/>
                    <a:p>
                      <a:pPr algn="ctr" rtl="0" fontAlgn="ctr"/>
                      <a:r>
                        <a:rPr lang="es-CO" sz="800" b="1" i="0" u="none" strike="noStrike">
                          <a:solidFill>
                            <a:srgbClr val="FFFFFF"/>
                          </a:solidFill>
                          <a:effectLst/>
                          <a:latin typeface="Segoe UI" panose="020B0502040204020203" pitchFamily="34" charset="0"/>
                        </a:rPr>
                        <a:t>2022</a:t>
                      </a:r>
                      <a:r>
                        <a:rPr lang="es-CO" sz="800" b="1" i="0" u="none" strike="noStrike" baseline="30000">
                          <a:solidFill>
                            <a:srgbClr val="FFFFFF"/>
                          </a:solidFill>
                          <a:effectLst/>
                          <a:latin typeface="Segoe UI" panose="020B0502040204020203" pitchFamily="34" charset="0"/>
                        </a:rPr>
                        <a:t>pr</a:t>
                      </a:r>
                      <a:endParaRPr lang="es-CO" sz="800" b="1" i="0" u="none" strike="noStrike">
                        <a:solidFill>
                          <a:srgbClr val="FFFFFF"/>
                        </a:solidFill>
                        <a:effectLst/>
                        <a:latin typeface="Segoe UI" panose="020B0502040204020203" pitchFamily="34" charset="0"/>
                      </a:endParaRPr>
                    </a:p>
                  </a:txBody>
                  <a:tcPr marL="8123" marR="8123" marT="8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s-CO" sz="900" b="1" i="0" u="none" strike="noStrike">
                          <a:solidFill>
                            <a:srgbClr val="000000"/>
                          </a:solidFill>
                          <a:effectLst/>
                          <a:latin typeface="Segoe UI" panose="020B0502040204020203" pitchFamily="34" charset="0"/>
                        </a:rPr>
                        <a:t> </a:t>
                      </a:r>
                    </a:p>
                  </a:txBody>
                  <a:tcPr marL="8123" marR="8123" marT="8123" marB="0" anchor="ctr">
                    <a:lnL>
                      <a:noFill/>
                    </a:lnL>
                    <a:lnR>
                      <a:noFill/>
                    </a:lnR>
                    <a:lnT>
                      <a:noFill/>
                    </a:lnT>
                    <a:lnB>
                      <a:noFill/>
                    </a:lnB>
                    <a:solidFill>
                      <a:srgbClr val="FFFFFF"/>
                    </a:solidFill>
                  </a:tcPr>
                </a:tc>
                <a:tc rowSpan="2">
                  <a:txBody>
                    <a:bodyPr/>
                    <a:lstStyle/>
                    <a:p>
                      <a:pPr algn="ctr" rtl="0" fontAlgn="ctr"/>
                      <a:r>
                        <a:rPr lang="es-CO" sz="800" b="1" i="0" u="none" strike="noStrike">
                          <a:solidFill>
                            <a:srgbClr val="FFFFFF"/>
                          </a:solidFill>
                          <a:effectLst/>
                          <a:latin typeface="Segoe UI" panose="020B0502040204020203" pitchFamily="34" charset="0"/>
                        </a:rPr>
                        <a:t>2022</a:t>
                      </a:r>
                      <a:r>
                        <a:rPr lang="es-CO" sz="800" b="1" i="0" u="none" strike="noStrike" baseline="30000">
                          <a:solidFill>
                            <a:srgbClr val="FFFFFF"/>
                          </a:solidFill>
                          <a:effectLst/>
                          <a:latin typeface="Segoe UI" panose="020B0502040204020203" pitchFamily="34" charset="0"/>
                        </a:rPr>
                        <a:t>pr</a:t>
                      </a:r>
                      <a:r>
                        <a:rPr lang="es-CO" sz="800" b="1" i="0" u="none" strike="noStrike">
                          <a:solidFill>
                            <a:srgbClr val="FFFFFF"/>
                          </a:solidFill>
                          <a:effectLst/>
                          <a:latin typeface="Segoe UI" panose="020B0502040204020203" pitchFamily="34" charset="0"/>
                        </a:rPr>
                        <a:t>/2020</a:t>
                      </a:r>
                      <a:r>
                        <a:rPr lang="es-CO" sz="800" b="1" i="0" u="none" strike="noStrike" baseline="30000">
                          <a:solidFill>
                            <a:srgbClr val="FFFFFF"/>
                          </a:solidFill>
                          <a:effectLst/>
                          <a:latin typeface="Segoe UI" panose="020B0502040204020203" pitchFamily="34" charset="0"/>
                        </a:rPr>
                        <a:t>p</a:t>
                      </a:r>
                      <a:endParaRPr lang="es-CO" sz="800" b="1" i="0" u="none" strike="noStrike">
                        <a:solidFill>
                          <a:srgbClr val="FFFFFF"/>
                        </a:solidFill>
                        <a:effectLst/>
                        <a:latin typeface="Segoe UI" panose="020B0502040204020203" pitchFamily="34" charset="0"/>
                      </a:endParaRPr>
                    </a:p>
                  </a:txBody>
                  <a:tcPr marL="8123" marR="8123" marT="8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rowSpan="2">
                  <a:txBody>
                    <a:bodyPr/>
                    <a:lstStyle/>
                    <a:p>
                      <a:pPr algn="ctr" rtl="0" fontAlgn="ctr"/>
                      <a:r>
                        <a:rPr lang="es-CO" sz="800" b="1" i="0" u="none" strike="noStrike">
                          <a:solidFill>
                            <a:srgbClr val="FFFFFF"/>
                          </a:solidFill>
                          <a:effectLst/>
                          <a:latin typeface="Segoe UI" panose="020B0502040204020203" pitchFamily="34" charset="0"/>
                        </a:rPr>
                        <a:t>2022</a:t>
                      </a:r>
                      <a:r>
                        <a:rPr lang="es-CO" sz="800" b="1" i="0" u="none" strike="noStrike" baseline="30000">
                          <a:solidFill>
                            <a:srgbClr val="FFFFFF"/>
                          </a:solidFill>
                          <a:effectLst/>
                          <a:latin typeface="Segoe UI" panose="020B0502040204020203" pitchFamily="34" charset="0"/>
                        </a:rPr>
                        <a:t>pr</a:t>
                      </a:r>
                      <a:r>
                        <a:rPr lang="es-CO" sz="800" b="1" i="0" u="none" strike="noStrike">
                          <a:solidFill>
                            <a:srgbClr val="FFFFFF"/>
                          </a:solidFill>
                          <a:effectLst/>
                          <a:latin typeface="Segoe UI" panose="020B0502040204020203" pitchFamily="34" charset="0"/>
                        </a:rPr>
                        <a:t>/2019</a:t>
                      </a:r>
                    </a:p>
                  </a:txBody>
                  <a:tcPr marL="8123" marR="8123" marT="81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3871344805"/>
                  </a:ext>
                </a:extLst>
              </a:tr>
              <a:tr h="18827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900" b="1" i="0" u="none" strike="noStrike">
                          <a:solidFill>
                            <a:srgbClr val="000000"/>
                          </a:solidFill>
                          <a:effectLst/>
                          <a:latin typeface="Segoe UI" panose="020B0502040204020203" pitchFamily="34" charset="0"/>
                        </a:rPr>
                        <a:t> </a:t>
                      </a:r>
                    </a:p>
                  </a:txBody>
                  <a:tcPr marL="8123" marR="8123" marT="8123" marB="0" anchor="ctr">
                    <a:lnL>
                      <a:noFill/>
                    </a:lnL>
                    <a:lnR>
                      <a:noFill/>
                    </a:lnR>
                    <a:lnT>
                      <a:noFill/>
                    </a:lnT>
                    <a:lnB>
                      <a:noFill/>
                    </a:lnB>
                    <a:solidFill>
                      <a:srgbClr val="FFFFFF"/>
                    </a:solidFill>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58800859"/>
                  </a:ext>
                </a:extLst>
              </a:tr>
              <a:tr h="188279">
                <a:tc>
                  <a:txBody>
                    <a:bodyPr/>
                    <a:lstStyle/>
                    <a:p>
                      <a:pPr algn="l" fontAlgn="b"/>
                      <a:r>
                        <a:rPr lang="es-CO" sz="800" b="1" i="1" u="none" strike="noStrike">
                          <a:solidFill>
                            <a:srgbClr val="B6004B"/>
                          </a:solidFill>
                          <a:effectLst/>
                          <a:latin typeface="Segoe UI" panose="020B0502040204020203" pitchFamily="34" charset="0"/>
                        </a:rPr>
                        <a:t>Flujos personas turismo receptor</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920.276</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1.555.861</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3.163.645</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CO" sz="800" b="1" i="0" u="none" strike="noStrike">
                          <a:solidFill>
                            <a:srgbClr val="B6004B"/>
                          </a:solidFill>
                          <a:effectLst/>
                          <a:latin typeface="Segoe UI" panose="020B0502040204020203" pitchFamily="34" charset="0"/>
                        </a:rPr>
                        <a:t> </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243,8</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-9,2</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944683506"/>
                  </a:ext>
                </a:extLst>
              </a:tr>
              <a:tr h="188279">
                <a:tc>
                  <a:txBody>
                    <a:bodyPr/>
                    <a:lstStyle/>
                    <a:p>
                      <a:pPr algn="l" fontAlgn="b"/>
                      <a:r>
                        <a:rPr lang="es-CO" sz="800" b="0" i="1" u="none" strike="noStrike">
                          <a:solidFill>
                            <a:srgbClr val="000000"/>
                          </a:solidFill>
                          <a:effectLst/>
                          <a:latin typeface="Segoe UI" panose="020B0502040204020203" pitchFamily="34" charset="0"/>
                        </a:rPr>
                        <a:t>Pernoctaciones </a:t>
                      </a:r>
                    </a:p>
                  </a:txBody>
                  <a:tcPr marL="8123" marR="8123" marT="8123" marB="0" anchor="b">
                    <a:lnL>
                      <a:noFill/>
                    </a:lnL>
                    <a:lnR>
                      <a:noFill/>
                    </a:lnR>
                    <a:lnT>
                      <a:noFill/>
                    </a:lnT>
                    <a:lnB>
                      <a:noFill/>
                    </a:lnB>
                    <a:solidFill>
                      <a:srgbClr val="FFFFFF"/>
                    </a:solidFill>
                  </a:tcPr>
                </a:tc>
                <a:tc>
                  <a:txBody>
                    <a:bodyPr/>
                    <a:lstStyle/>
                    <a:p>
                      <a:pPr algn="r" fontAlgn="b"/>
                      <a:r>
                        <a:rPr lang="es-CO" sz="800" b="0" i="0" u="none" strike="noStrike">
                          <a:solidFill>
                            <a:srgbClr val="000000"/>
                          </a:solidFill>
                          <a:effectLst/>
                          <a:latin typeface="Segoe UI" panose="020B0502040204020203" pitchFamily="34" charset="0"/>
                        </a:rPr>
                        <a:t>15.267.092</a:t>
                      </a:r>
                    </a:p>
                  </a:txBody>
                  <a:tcPr marL="8123" marR="8123" marT="8123" marB="0" anchor="b">
                    <a:lnL>
                      <a:noFill/>
                    </a:lnL>
                    <a:lnR>
                      <a:noFill/>
                    </a:lnR>
                    <a:lnT>
                      <a:noFill/>
                    </a:lnT>
                    <a:lnB>
                      <a:noFill/>
                    </a:lnB>
                    <a:solidFill>
                      <a:srgbClr val="FFFFFF"/>
                    </a:solidFill>
                  </a:tcPr>
                </a:tc>
                <a:tc>
                  <a:txBody>
                    <a:bodyPr/>
                    <a:lstStyle/>
                    <a:p>
                      <a:pPr algn="r" fontAlgn="b"/>
                      <a:r>
                        <a:rPr lang="es-CO" sz="800" b="0" i="0" u="none" strike="noStrike">
                          <a:solidFill>
                            <a:srgbClr val="000000"/>
                          </a:solidFill>
                          <a:effectLst/>
                          <a:latin typeface="Segoe UI" panose="020B0502040204020203" pitchFamily="34" charset="0"/>
                        </a:rPr>
                        <a:t>25.811.249</a:t>
                      </a:r>
                    </a:p>
                  </a:txBody>
                  <a:tcPr marL="8123" marR="8123" marT="8123" marB="0" anchor="b">
                    <a:lnL>
                      <a:noFill/>
                    </a:lnL>
                    <a:lnR>
                      <a:noFill/>
                    </a:lnR>
                    <a:lnT>
                      <a:noFill/>
                    </a:lnT>
                    <a:lnB>
                      <a:noFill/>
                    </a:lnB>
                    <a:solidFill>
                      <a:srgbClr val="FFFFFF"/>
                    </a:solidFill>
                  </a:tcPr>
                </a:tc>
                <a:tc>
                  <a:txBody>
                    <a:bodyPr/>
                    <a:lstStyle/>
                    <a:p>
                      <a:pPr algn="r" fontAlgn="b"/>
                      <a:r>
                        <a:rPr lang="es-CO" sz="800" b="0" i="0" u="none" strike="noStrike">
                          <a:solidFill>
                            <a:srgbClr val="000000"/>
                          </a:solidFill>
                          <a:effectLst/>
                          <a:latin typeface="Segoe UI" panose="020B0502040204020203" pitchFamily="34" charset="0"/>
                        </a:rPr>
                        <a:t>52.483.887</a:t>
                      </a:r>
                    </a:p>
                  </a:txBody>
                  <a:tcPr marL="8123" marR="8123" marT="8123" marB="0" anchor="b">
                    <a:lnL>
                      <a:noFill/>
                    </a:lnL>
                    <a:lnR>
                      <a:noFill/>
                    </a:lnR>
                    <a:lnT>
                      <a:noFill/>
                    </a:lnT>
                    <a:lnB>
                      <a:noFill/>
                    </a:lnB>
                    <a:solidFill>
                      <a:srgbClr val="FFFFFF"/>
                    </a:solidFill>
                  </a:tcPr>
                </a:tc>
                <a:tc>
                  <a:txBody>
                    <a:bodyPr/>
                    <a:lstStyle/>
                    <a:p>
                      <a:pPr algn="l" fontAlgn="b"/>
                      <a:r>
                        <a:rPr lang="es-CO" sz="800" b="0" i="0" u="none" strike="noStrike">
                          <a:solidFill>
                            <a:srgbClr val="000000"/>
                          </a:solidFill>
                          <a:effectLst/>
                          <a:latin typeface="Segoe UI" panose="020B0502040204020203" pitchFamily="34" charset="0"/>
                        </a:rPr>
                        <a:t> </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243,8</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-9,2</a:t>
                      </a:r>
                    </a:p>
                  </a:txBody>
                  <a:tcPr marL="8123" marR="8123" marT="8123" marB="0" anchor="b">
                    <a:lnL>
                      <a:noFill/>
                    </a:lnL>
                    <a:lnR>
                      <a:noFill/>
                    </a:lnR>
                    <a:lnT>
                      <a:noFill/>
                    </a:lnT>
                    <a:lnB>
                      <a:noFill/>
                    </a:lnB>
                    <a:solidFill>
                      <a:srgbClr val="FFFFFF"/>
                    </a:solidFill>
                  </a:tcPr>
                </a:tc>
                <a:extLst>
                  <a:ext uri="{0D108BD9-81ED-4DB2-BD59-A6C34878D82A}">
                    <a16:rowId xmlns:a16="http://schemas.microsoft.com/office/drawing/2014/main" val="3829844099"/>
                  </a:ext>
                </a:extLst>
              </a:tr>
              <a:tr h="188279">
                <a:tc>
                  <a:txBody>
                    <a:bodyPr/>
                    <a:lstStyle/>
                    <a:p>
                      <a:pPr algn="l" fontAlgn="b"/>
                      <a:r>
                        <a:rPr lang="es-CO" sz="800" b="1" i="1" u="none" strike="noStrike">
                          <a:solidFill>
                            <a:srgbClr val="B6004B"/>
                          </a:solidFill>
                          <a:effectLst/>
                          <a:latin typeface="Segoe UI" panose="020B0502040204020203" pitchFamily="34" charset="0"/>
                        </a:rPr>
                        <a:t>Flujos personas turismo emisor</a:t>
                      </a:r>
                    </a:p>
                  </a:txBody>
                  <a:tcPr marL="8123" marR="8123" marT="8123" marB="0" anchor="b">
                    <a:lnL>
                      <a:noFill/>
                    </a:lnL>
                    <a:lnR>
                      <a:noFill/>
                    </a:lnR>
                    <a:lnT>
                      <a:noFill/>
                    </a:lnT>
                    <a:lnB>
                      <a:noFill/>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681.164</a:t>
                      </a:r>
                    </a:p>
                  </a:txBody>
                  <a:tcPr marL="8123" marR="8123" marT="8123" marB="0" anchor="b">
                    <a:lnL>
                      <a:noFill/>
                    </a:lnL>
                    <a:lnR>
                      <a:noFill/>
                    </a:lnR>
                    <a:lnT>
                      <a:noFill/>
                    </a:lnT>
                    <a:lnB>
                      <a:noFill/>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2.174.898</a:t>
                      </a:r>
                    </a:p>
                  </a:txBody>
                  <a:tcPr marL="8123" marR="8123" marT="8123" marB="0" anchor="b">
                    <a:lnL>
                      <a:noFill/>
                    </a:lnL>
                    <a:lnR>
                      <a:noFill/>
                    </a:lnR>
                    <a:lnT>
                      <a:noFill/>
                    </a:lnT>
                    <a:lnB>
                      <a:noFill/>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3.190.119</a:t>
                      </a:r>
                    </a:p>
                  </a:txBody>
                  <a:tcPr marL="8123" marR="8123" marT="8123" marB="0" anchor="b">
                    <a:lnL>
                      <a:noFill/>
                    </a:lnL>
                    <a:lnR>
                      <a:noFill/>
                    </a:lnR>
                    <a:lnT>
                      <a:noFill/>
                    </a:lnT>
                    <a:lnB>
                      <a:noFill/>
                    </a:lnB>
                    <a:solidFill>
                      <a:srgbClr val="FFFFFF"/>
                    </a:solidFill>
                  </a:tcPr>
                </a:tc>
                <a:tc>
                  <a:txBody>
                    <a:bodyPr/>
                    <a:lstStyle/>
                    <a:p>
                      <a:pPr algn="l" fontAlgn="b"/>
                      <a:r>
                        <a:rPr lang="es-CO" sz="800" b="1" i="0" u="none" strike="noStrike">
                          <a:solidFill>
                            <a:srgbClr val="B6004B"/>
                          </a:solidFill>
                          <a:effectLst/>
                          <a:latin typeface="Segoe UI" panose="020B0502040204020203" pitchFamily="34" charset="0"/>
                        </a:rPr>
                        <a:t> </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368,3</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8,2</a:t>
                      </a:r>
                    </a:p>
                  </a:txBody>
                  <a:tcPr marL="8123" marR="8123" marT="8123" marB="0" anchor="b">
                    <a:lnL>
                      <a:noFill/>
                    </a:lnL>
                    <a:lnR>
                      <a:noFill/>
                    </a:lnR>
                    <a:lnT>
                      <a:noFill/>
                    </a:lnT>
                    <a:lnB>
                      <a:noFill/>
                    </a:lnB>
                    <a:solidFill>
                      <a:srgbClr val="FFFFFF"/>
                    </a:solidFill>
                  </a:tcPr>
                </a:tc>
                <a:extLst>
                  <a:ext uri="{0D108BD9-81ED-4DB2-BD59-A6C34878D82A}">
                    <a16:rowId xmlns:a16="http://schemas.microsoft.com/office/drawing/2014/main" val="1760542757"/>
                  </a:ext>
                </a:extLst>
              </a:tr>
              <a:tr h="188279">
                <a:tc>
                  <a:txBody>
                    <a:bodyPr/>
                    <a:lstStyle/>
                    <a:p>
                      <a:pPr algn="l" fontAlgn="b"/>
                      <a:r>
                        <a:rPr lang="es-CO" sz="800" b="0" i="0" u="none" strike="noStrike">
                          <a:solidFill>
                            <a:srgbClr val="000000"/>
                          </a:solidFill>
                          <a:effectLst/>
                          <a:latin typeface="Segoe UI" panose="020B0502040204020203" pitchFamily="34" charset="0"/>
                        </a:rPr>
                        <a:t>Pernoctaciones</a:t>
                      </a:r>
                    </a:p>
                  </a:txBody>
                  <a:tcPr marL="8123" marR="8123" marT="8123" marB="0" anchor="b">
                    <a:lnL>
                      <a:noFill/>
                    </a:lnL>
                    <a:lnR>
                      <a:noFill/>
                    </a:lnR>
                    <a:lnT>
                      <a:noFill/>
                    </a:lnT>
                    <a:lnB>
                      <a:noFill/>
                    </a:lnB>
                    <a:solidFill>
                      <a:srgbClr val="FFFFFF"/>
                    </a:solidFill>
                  </a:tcPr>
                </a:tc>
                <a:tc>
                  <a:txBody>
                    <a:bodyPr/>
                    <a:lstStyle/>
                    <a:p>
                      <a:pPr algn="r" fontAlgn="b"/>
                      <a:r>
                        <a:rPr lang="es-CO" sz="800" b="0" i="0" u="none" strike="noStrike">
                          <a:solidFill>
                            <a:srgbClr val="000000"/>
                          </a:solidFill>
                          <a:effectLst/>
                          <a:latin typeface="Segoe UI" panose="020B0502040204020203" pitchFamily="34" charset="0"/>
                        </a:rPr>
                        <a:t>11.307.322</a:t>
                      </a:r>
                    </a:p>
                  </a:txBody>
                  <a:tcPr marL="8123" marR="8123" marT="8123" marB="0" anchor="b">
                    <a:lnL>
                      <a:noFill/>
                    </a:lnL>
                    <a:lnR>
                      <a:noFill/>
                    </a:lnR>
                    <a:lnT>
                      <a:noFill/>
                    </a:lnT>
                    <a:lnB>
                      <a:noFill/>
                    </a:lnB>
                    <a:solidFill>
                      <a:srgbClr val="FFFFFF"/>
                    </a:solidFill>
                  </a:tcPr>
                </a:tc>
                <a:tc>
                  <a:txBody>
                    <a:bodyPr/>
                    <a:lstStyle/>
                    <a:p>
                      <a:pPr algn="r" fontAlgn="b"/>
                      <a:r>
                        <a:rPr lang="es-CO" sz="800" b="0" i="0" u="none" strike="noStrike">
                          <a:solidFill>
                            <a:srgbClr val="000000"/>
                          </a:solidFill>
                          <a:effectLst/>
                          <a:latin typeface="Segoe UI" panose="020B0502040204020203" pitchFamily="34" charset="0"/>
                        </a:rPr>
                        <a:t>36.103.307</a:t>
                      </a:r>
                    </a:p>
                  </a:txBody>
                  <a:tcPr marL="8123" marR="8123" marT="8123" marB="0" anchor="b">
                    <a:lnL>
                      <a:noFill/>
                    </a:lnL>
                    <a:lnR>
                      <a:noFill/>
                    </a:lnR>
                    <a:lnT>
                      <a:noFill/>
                    </a:lnT>
                    <a:lnB>
                      <a:noFill/>
                    </a:lnB>
                    <a:solidFill>
                      <a:srgbClr val="FFFFFF"/>
                    </a:solidFill>
                  </a:tcPr>
                </a:tc>
                <a:tc>
                  <a:txBody>
                    <a:bodyPr/>
                    <a:lstStyle/>
                    <a:p>
                      <a:pPr algn="r" fontAlgn="b"/>
                      <a:r>
                        <a:rPr lang="es-CO" sz="800" b="0" i="0" u="none" strike="noStrike">
                          <a:solidFill>
                            <a:srgbClr val="000000"/>
                          </a:solidFill>
                          <a:effectLst/>
                          <a:latin typeface="Segoe UI" panose="020B0502040204020203" pitchFamily="34" charset="0"/>
                        </a:rPr>
                        <a:t>52.955.978</a:t>
                      </a:r>
                    </a:p>
                  </a:txBody>
                  <a:tcPr marL="8123" marR="8123" marT="8123" marB="0" anchor="b">
                    <a:lnL>
                      <a:noFill/>
                    </a:lnL>
                    <a:lnR>
                      <a:noFill/>
                    </a:lnR>
                    <a:lnT>
                      <a:noFill/>
                    </a:lnT>
                    <a:lnB>
                      <a:noFill/>
                    </a:lnB>
                    <a:solidFill>
                      <a:srgbClr val="FFFFFF"/>
                    </a:solidFill>
                  </a:tcPr>
                </a:tc>
                <a:tc>
                  <a:txBody>
                    <a:bodyPr/>
                    <a:lstStyle/>
                    <a:p>
                      <a:pPr algn="l" fontAlgn="b"/>
                      <a:r>
                        <a:rPr lang="es-CO" sz="800" b="0" i="0" u="none" strike="noStrike">
                          <a:solidFill>
                            <a:srgbClr val="000000"/>
                          </a:solidFill>
                          <a:effectLst/>
                          <a:latin typeface="Segoe UI" panose="020B0502040204020203" pitchFamily="34" charset="0"/>
                        </a:rPr>
                        <a:t> </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368,3</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8,2</a:t>
                      </a:r>
                    </a:p>
                  </a:txBody>
                  <a:tcPr marL="8123" marR="8123" marT="8123" marB="0" anchor="b">
                    <a:lnL>
                      <a:noFill/>
                    </a:lnL>
                    <a:lnR>
                      <a:noFill/>
                    </a:lnR>
                    <a:lnT>
                      <a:noFill/>
                    </a:lnT>
                    <a:lnB>
                      <a:noFill/>
                    </a:lnB>
                    <a:solidFill>
                      <a:srgbClr val="FFFFFF"/>
                    </a:solidFill>
                  </a:tcPr>
                </a:tc>
                <a:extLst>
                  <a:ext uri="{0D108BD9-81ED-4DB2-BD59-A6C34878D82A}">
                    <a16:rowId xmlns:a16="http://schemas.microsoft.com/office/drawing/2014/main" val="67633379"/>
                  </a:ext>
                </a:extLst>
              </a:tr>
              <a:tr h="188279">
                <a:tc>
                  <a:txBody>
                    <a:bodyPr/>
                    <a:lstStyle/>
                    <a:p>
                      <a:pPr algn="l" fontAlgn="b"/>
                      <a:r>
                        <a:rPr lang="es-CO" sz="800" b="1" i="1" u="none" strike="noStrike">
                          <a:solidFill>
                            <a:srgbClr val="B6004B"/>
                          </a:solidFill>
                          <a:effectLst/>
                          <a:latin typeface="Segoe UI" panose="020B0502040204020203" pitchFamily="34" charset="0"/>
                        </a:rPr>
                        <a:t>Viajes personas turismo interno</a:t>
                      </a:r>
                    </a:p>
                  </a:txBody>
                  <a:tcPr marL="8123" marR="8123" marT="8123" marB="0" anchor="b">
                    <a:lnL>
                      <a:noFill/>
                    </a:lnL>
                    <a:lnR>
                      <a:noFill/>
                    </a:lnR>
                    <a:lnT>
                      <a:noFill/>
                    </a:lnT>
                    <a:lnB>
                      <a:noFill/>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19.419.263</a:t>
                      </a:r>
                    </a:p>
                  </a:txBody>
                  <a:tcPr marL="8123" marR="8123" marT="8123" marB="0" anchor="b">
                    <a:lnL>
                      <a:noFill/>
                    </a:lnL>
                    <a:lnR>
                      <a:noFill/>
                    </a:lnR>
                    <a:lnT>
                      <a:noFill/>
                    </a:lnT>
                    <a:lnB>
                      <a:noFill/>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28.750.649</a:t>
                      </a:r>
                    </a:p>
                  </a:txBody>
                  <a:tcPr marL="8123" marR="8123" marT="8123" marB="0" anchor="b">
                    <a:lnL>
                      <a:noFill/>
                    </a:lnL>
                    <a:lnR>
                      <a:noFill/>
                    </a:lnR>
                    <a:lnT>
                      <a:noFill/>
                    </a:lnT>
                    <a:lnB>
                      <a:noFill/>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42.055.837</a:t>
                      </a:r>
                    </a:p>
                  </a:txBody>
                  <a:tcPr marL="8123" marR="8123" marT="8123" marB="0" anchor="b">
                    <a:lnL>
                      <a:noFill/>
                    </a:lnL>
                    <a:lnR>
                      <a:noFill/>
                    </a:lnR>
                    <a:lnT>
                      <a:noFill/>
                    </a:lnT>
                    <a:lnB>
                      <a:noFill/>
                    </a:lnB>
                    <a:solidFill>
                      <a:srgbClr val="FFFFFF"/>
                    </a:solidFill>
                  </a:tcPr>
                </a:tc>
                <a:tc>
                  <a:txBody>
                    <a:bodyPr/>
                    <a:lstStyle/>
                    <a:p>
                      <a:pPr algn="l" fontAlgn="b"/>
                      <a:r>
                        <a:rPr lang="es-CO" sz="800" b="1" i="0" u="none" strike="noStrike">
                          <a:solidFill>
                            <a:srgbClr val="B6004B"/>
                          </a:solidFill>
                          <a:effectLst/>
                          <a:latin typeface="Segoe UI" panose="020B0502040204020203" pitchFamily="34" charset="0"/>
                        </a:rPr>
                        <a:t> </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116,6</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-9,1</a:t>
                      </a:r>
                    </a:p>
                  </a:txBody>
                  <a:tcPr marL="8123" marR="8123" marT="8123" marB="0" anchor="b">
                    <a:lnL>
                      <a:noFill/>
                    </a:lnL>
                    <a:lnR>
                      <a:noFill/>
                    </a:lnR>
                    <a:lnT>
                      <a:noFill/>
                    </a:lnT>
                    <a:lnB>
                      <a:noFill/>
                    </a:lnB>
                    <a:solidFill>
                      <a:srgbClr val="FFFFFF"/>
                    </a:solidFill>
                  </a:tcPr>
                </a:tc>
                <a:extLst>
                  <a:ext uri="{0D108BD9-81ED-4DB2-BD59-A6C34878D82A}">
                    <a16:rowId xmlns:a16="http://schemas.microsoft.com/office/drawing/2014/main" val="711544031"/>
                  </a:ext>
                </a:extLst>
              </a:tr>
              <a:tr h="188279">
                <a:tc>
                  <a:txBody>
                    <a:bodyPr/>
                    <a:lstStyle/>
                    <a:p>
                      <a:pPr algn="l" fontAlgn="b"/>
                      <a:r>
                        <a:rPr lang="es-CO" sz="800" b="0" i="1" u="none" strike="noStrike">
                          <a:solidFill>
                            <a:srgbClr val="000000"/>
                          </a:solidFill>
                          <a:effectLst/>
                          <a:latin typeface="Segoe UI" panose="020B0502040204020203" pitchFamily="34" charset="0"/>
                        </a:rPr>
                        <a:t>Pernoctaciones</a:t>
                      </a:r>
                    </a:p>
                  </a:txBody>
                  <a:tcPr marL="8123" marR="8123" marT="8123" marB="0" anchor="b">
                    <a:lnL>
                      <a:noFill/>
                    </a:lnL>
                    <a:lnR>
                      <a:noFill/>
                    </a:lnR>
                    <a:lnT>
                      <a:noFill/>
                    </a:lnT>
                    <a:lnB>
                      <a:noFill/>
                    </a:lnB>
                    <a:solidFill>
                      <a:srgbClr val="FFFFFF"/>
                    </a:solidFill>
                  </a:tcPr>
                </a:tc>
                <a:tc>
                  <a:txBody>
                    <a:bodyPr/>
                    <a:lstStyle/>
                    <a:p>
                      <a:pPr algn="r" fontAlgn="b"/>
                      <a:r>
                        <a:rPr lang="es-CO" sz="800" b="0" i="0" u="none" strike="noStrike">
                          <a:solidFill>
                            <a:srgbClr val="000000"/>
                          </a:solidFill>
                          <a:effectLst/>
                          <a:latin typeface="Segoe UI" panose="020B0502040204020203" pitchFamily="34" charset="0"/>
                        </a:rPr>
                        <a:t>123.613.856</a:t>
                      </a:r>
                    </a:p>
                  </a:txBody>
                  <a:tcPr marL="8123" marR="8123" marT="8123" marB="0" anchor="b">
                    <a:lnL>
                      <a:noFill/>
                    </a:lnL>
                    <a:lnR>
                      <a:noFill/>
                    </a:lnR>
                    <a:lnT>
                      <a:noFill/>
                    </a:lnT>
                    <a:lnB>
                      <a:noFill/>
                    </a:lnB>
                    <a:solidFill>
                      <a:srgbClr val="FFFFFF"/>
                    </a:solidFill>
                  </a:tcPr>
                </a:tc>
                <a:tc>
                  <a:txBody>
                    <a:bodyPr/>
                    <a:lstStyle/>
                    <a:p>
                      <a:pPr algn="r" fontAlgn="b"/>
                      <a:r>
                        <a:rPr lang="es-CO" sz="800" b="0" i="0" u="none" strike="noStrike">
                          <a:solidFill>
                            <a:srgbClr val="000000"/>
                          </a:solidFill>
                          <a:effectLst/>
                          <a:latin typeface="Segoe UI" panose="020B0502040204020203" pitchFamily="34" charset="0"/>
                        </a:rPr>
                        <a:t>155.568.070</a:t>
                      </a:r>
                    </a:p>
                  </a:txBody>
                  <a:tcPr marL="8123" marR="8123" marT="8123" marB="0" anchor="b">
                    <a:lnL>
                      <a:noFill/>
                    </a:lnL>
                    <a:lnR>
                      <a:noFill/>
                    </a:lnR>
                    <a:lnT>
                      <a:noFill/>
                    </a:lnT>
                    <a:lnB>
                      <a:noFill/>
                    </a:lnB>
                    <a:solidFill>
                      <a:srgbClr val="FFFFFF"/>
                    </a:solidFill>
                  </a:tcPr>
                </a:tc>
                <a:tc>
                  <a:txBody>
                    <a:bodyPr/>
                    <a:lstStyle/>
                    <a:p>
                      <a:pPr algn="r" fontAlgn="b"/>
                      <a:r>
                        <a:rPr lang="es-CO" sz="800" b="0" i="0" u="none" strike="noStrike">
                          <a:solidFill>
                            <a:srgbClr val="000000"/>
                          </a:solidFill>
                          <a:effectLst/>
                          <a:latin typeface="Segoe UI" panose="020B0502040204020203" pitchFamily="34" charset="0"/>
                        </a:rPr>
                        <a:t>190.382.157</a:t>
                      </a:r>
                    </a:p>
                  </a:txBody>
                  <a:tcPr marL="8123" marR="8123" marT="8123" marB="0" anchor="b">
                    <a:lnL>
                      <a:noFill/>
                    </a:lnL>
                    <a:lnR>
                      <a:noFill/>
                    </a:lnR>
                    <a:lnT>
                      <a:noFill/>
                    </a:lnT>
                    <a:lnB>
                      <a:noFill/>
                    </a:lnB>
                    <a:solidFill>
                      <a:srgbClr val="FFFFFF"/>
                    </a:solidFill>
                  </a:tcPr>
                </a:tc>
                <a:tc>
                  <a:txBody>
                    <a:bodyPr/>
                    <a:lstStyle/>
                    <a:p>
                      <a:pPr algn="l" fontAlgn="b"/>
                      <a:r>
                        <a:rPr lang="es-CO" sz="800" b="1" i="0" u="none" strike="noStrike">
                          <a:solidFill>
                            <a:srgbClr val="000000"/>
                          </a:solidFill>
                          <a:effectLst/>
                          <a:latin typeface="Segoe UI" panose="020B0502040204020203" pitchFamily="34" charset="0"/>
                        </a:rPr>
                        <a:t> </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54,0</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-13,4</a:t>
                      </a:r>
                    </a:p>
                  </a:txBody>
                  <a:tcPr marL="8123" marR="8123" marT="8123" marB="0" anchor="b">
                    <a:lnL>
                      <a:noFill/>
                    </a:lnL>
                    <a:lnR>
                      <a:noFill/>
                    </a:lnR>
                    <a:lnT>
                      <a:noFill/>
                    </a:lnT>
                    <a:lnB>
                      <a:noFill/>
                    </a:lnB>
                    <a:solidFill>
                      <a:srgbClr val="FFFFFF"/>
                    </a:solidFill>
                  </a:tcPr>
                </a:tc>
                <a:extLst>
                  <a:ext uri="{0D108BD9-81ED-4DB2-BD59-A6C34878D82A}">
                    <a16:rowId xmlns:a16="http://schemas.microsoft.com/office/drawing/2014/main" val="701349001"/>
                  </a:ext>
                </a:extLst>
              </a:tr>
              <a:tr h="188279">
                <a:tc>
                  <a:txBody>
                    <a:bodyPr/>
                    <a:lstStyle/>
                    <a:p>
                      <a:pPr algn="l" fontAlgn="b"/>
                      <a:r>
                        <a:rPr lang="es-CO" sz="800" b="1" i="1" u="none" strike="noStrike">
                          <a:solidFill>
                            <a:srgbClr val="B6004B"/>
                          </a:solidFill>
                          <a:effectLst/>
                          <a:latin typeface="Segoe UI" panose="020B0502040204020203" pitchFamily="34" charset="0"/>
                        </a:rPr>
                        <a:t>Viajes de Excursionismo</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13.038.154</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18.783.957</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800" b="1" i="0" u="none" strike="noStrike">
                          <a:solidFill>
                            <a:srgbClr val="B6004B"/>
                          </a:solidFill>
                          <a:effectLst/>
                          <a:latin typeface="Segoe UI" panose="020B0502040204020203" pitchFamily="34" charset="0"/>
                        </a:rPr>
                        <a:t>27.633.534</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800" b="1" i="0" u="none" strike="noStrike">
                          <a:solidFill>
                            <a:srgbClr val="B6004B"/>
                          </a:solidFill>
                          <a:effectLst/>
                          <a:latin typeface="Segoe UI" panose="020B0502040204020203" pitchFamily="34" charset="0"/>
                        </a:rPr>
                        <a:t> </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111,9</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-26,5</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0340204"/>
                  </a:ext>
                </a:extLst>
              </a:tr>
              <a:tr h="188279">
                <a:tc>
                  <a:txBody>
                    <a:bodyPr/>
                    <a:lstStyle/>
                    <a:p>
                      <a:pPr algn="l" fontAlgn="b"/>
                      <a:r>
                        <a:rPr lang="es-CO" sz="800" b="1" i="0" u="none" strike="noStrike">
                          <a:solidFill>
                            <a:srgbClr val="FFFFFF"/>
                          </a:solidFill>
                          <a:effectLst/>
                          <a:latin typeface="Segoe UI" panose="020B0502040204020203" pitchFamily="34" charset="0"/>
                        </a:rPr>
                        <a:t>Tasas de crecimiento anual (%)</a:t>
                      </a:r>
                    </a:p>
                  </a:txBody>
                  <a:tcPr marL="8123" marR="8123" marT="81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es-CO" sz="800" b="1" i="0" u="none" strike="noStrike">
                          <a:solidFill>
                            <a:srgbClr val="FFFFFF"/>
                          </a:solidFill>
                          <a:effectLst/>
                          <a:latin typeface="Segoe UI" panose="020B0502040204020203" pitchFamily="34" charset="0"/>
                        </a:rPr>
                        <a:t> </a:t>
                      </a:r>
                    </a:p>
                  </a:txBody>
                  <a:tcPr marL="8123" marR="8123" marT="81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es-CO" sz="800" b="1" i="0" u="none" strike="noStrike">
                          <a:solidFill>
                            <a:srgbClr val="FFFFFF"/>
                          </a:solidFill>
                          <a:effectLst/>
                          <a:latin typeface="Segoe UI" panose="020B0502040204020203" pitchFamily="34" charset="0"/>
                        </a:rPr>
                        <a:t> </a:t>
                      </a:r>
                    </a:p>
                  </a:txBody>
                  <a:tcPr marL="8123" marR="8123" marT="81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es-CO" sz="800" b="1" i="0" u="none" strike="noStrike">
                          <a:solidFill>
                            <a:srgbClr val="FFFFFF"/>
                          </a:solidFill>
                          <a:effectLst/>
                          <a:latin typeface="Segoe UI" panose="020B0502040204020203" pitchFamily="34" charset="0"/>
                        </a:rPr>
                        <a:t> </a:t>
                      </a:r>
                    </a:p>
                  </a:txBody>
                  <a:tcPr marL="8123" marR="8123" marT="81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r>
                        <a:rPr lang="es-CO" sz="900" b="0" i="0" u="none" strike="noStrike">
                          <a:solidFill>
                            <a:srgbClr val="000000"/>
                          </a:solidFill>
                          <a:effectLst/>
                          <a:latin typeface="Segoe UI" panose="020B0502040204020203" pitchFamily="34" charset="0"/>
                        </a:rPr>
                        <a:t> </a:t>
                      </a:r>
                    </a:p>
                  </a:txBody>
                  <a:tcPr marL="8123" marR="8123" marT="81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es-CO" sz="900" b="0" i="0" u="none" strike="noStrike">
                          <a:solidFill>
                            <a:srgbClr val="000000"/>
                          </a:solidFill>
                          <a:effectLst/>
                          <a:latin typeface="Segoe UI" panose="020B0502040204020203" pitchFamily="34" charset="0"/>
                        </a:rPr>
                        <a:t> </a:t>
                      </a:r>
                    </a:p>
                  </a:txBody>
                  <a:tcPr marL="8123" marR="8123" marT="812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2687691174"/>
                  </a:ext>
                </a:extLst>
              </a:tr>
              <a:tr h="160894">
                <a:tc>
                  <a:txBody>
                    <a:bodyPr/>
                    <a:lstStyle/>
                    <a:p>
                      <a:pPr algn="l" fontAlgn="b"/>
                      <a:r>
                        <a:rPr lang="es-CO" sz="800" b="1" i="1" u="none" strike="noStrike">
                          <a:solidFill>
                            <a:srgbClr val="B6004B"/>
                          </a:solidFill>
                          <a:effectLst/>
                          <a:latin typeface="Segoe UI" panose="020B0502040204020203" pitchFamily="34" charset="0"/>
                        </a:rPr>
                        <a:t>Flujos personas turismo receptor</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-73,6</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69,1</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103,3</a:t>
                      </a: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19838641"/>
                  </a:ext>
                </a:extLst>
              </a:tr>
              <a:tr h="160894">
                <a:tc>
                  <a:txBody>
                    <a:bodyPr/>
                    <a:lstStyle/>
                    <a:p>
                      <a:pPr algn="l" fontAlgn="b"/>
                      <a:r>
                        <a:rPr lang="es-CO" sz="800" b="0" i="1" u="none" strike="noStrike">
                          <a:solidFill>
                            <a:srgbClr val="000000"/>
                          </a:solidFill>
                          <a:effectLst/>
                          <a:latin typeface="Segoe UI" panose="020B0502040204020203" pitchFamily="34" charset="0"/>
                        </a:rPr>
                        <a:t>Pernoctaciones </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-73,6</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69,1</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103,3</a:t>
                      </a:r>
                    </a:p>
                  </a:txBody>
                  <a:tcPr marL="8123" marR="8123" marT="8123" marB="0" anchor="b">
                    <a:lnL>
                      <a:noFill/>
                    </a:lnL>
                    <a:lnR>
                      <a:noFill/>
                    </a:lnR>
                    <a:lnT>
                      <a:noFill/>
                    </a:lnT>
                    <a:lnB>
                      <a:noFill/>
                    </a:lnB>
                    <a:solidFill>
                      <a:srgbClr val="FFFFFF"/>
                    </a:solidFill>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extLst>
                  <a:ext uri="{0D108BD9-81ED-4DB2-BD59-A6C34878D82A}">
                    <a16:rowId xmlns:a16="http://schemas.microsoft.com/office/drawing/2014/main" val="496327878"/>
                  </a:ext>
                </a:extLst>
              </a:tr>
              <a:tr h="160894">
                <a:tc>
                  <a:txBody>
                    <a:bodyPr/>
                    <a:lstStyle/>
                    <a:p>
                      <a:pPr algn="l" fontAlgn="b"/>
                      <a:r>
                        <a:rPr lang="es-CO" sz="800" b="1" i="1" u="none" strike="noStrike">
                          <a:solidFill>
                            <a:srgbClr val="B6004B"/>
                          </a:solidFill>
                          <a:effectLst/>
                          <a:latin typeface="Segoe UI" panose="020B0502040204020203" pitchFamily="34" charset="0"/>
                        </a:rPr>
                        <a:t>Flujos personas turismo emisor</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-76,9</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219,3</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46,7</a:t>
                      </a:r>
                    </a:p>
                  </a:txBody>
                  <a:tcPr marL="8123" marR="8123" marT="8123" marB="0" anchor="b">
                    <a:lnL>
                      <a:noFill/>
                    </a:lnL>
                    <a:lnR>
                      <a:noFill/>
                    </a:lnR>
                    <a:lnT>
                      <a:noFill/>
                    </a:lnT>
                    <a:lnB>
                      <a:noFill/>
                    </a:lnB>
                    <a:solidFill>
                      <a:srgbClr val="FFFFFF"/>
                    </a:solidFill>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extLst>
                  <a:ext uri="{0D108BD9-81ED-4DB2-BD59-A6C34878D82A}">
                    <a16:rowId xmlns:a16="http://schemas.microsoft.com/office/drawing/2014/main" val="2474540135"/>
                  </a:ext>
                </a:extLst>
              </a:tr>
              <a:tr h="160894">
                <a:tc>
                  <a:txBody>
                    <a:bodyPr/>
                    <a:lstStyle/>
                    <a:p>
                      <a:pPr algn="l" fontAlgn="b"/>
                      <a:r>
                        <a:rPr lang="es-CO" sz="800" b="0" i="0" u="none" strike="noStrike">
                          <a:solidFill>
                            <a:srgbClr val="000000"/>
                          </a:solidFill>
                          <a:effectLst/>
                          <a:latin typeface="Segoe UI" panose="020B0502040204020203" pitchFamily="34" charset="0"/>
                        </a:rPr>
                        <a:t>Pernoctaciones</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-76,9</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219,3</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46,7</a:t>
                      </a:r>
                    </a:p>
                  </a:txBody>
                  <a:tcPr marL="8123" marR="8123" marT="8123" marB="0" anchor="b">
                    <a:lnL>
                      <a:noFill/>
                    </a:lnL>
                    <a:lnR>
                      <a:noFill/>
                    </a:lnR>
                    <a:lnT>
                      <a:noFill/>
                    </a:lnT>
                    <a:lnB>
                      <a:noFill/>
                    </a:lnB>
                    <a:solidFill>
                      <a:srgbClr val="FFFFFF"/>
                    </a:solidFill>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extLst>
                  <a:ext uri="{0D108BD9-81ED-4DB2-BD59-A6C34878D82A}">
                    <a16:rowId xmlns:a16="http://schemas.microsoft.com/office/drawing/2014/main" val="3682264657"/>
                  </a:ext>
                </a:extLst>
              </a:tr>
              <a:tr h="160894">
                <a:tc>
                  <a:txBody>
                    <a:bodyPr/>
                    <a:lstStyle/>
                    <a:p>
                      <a:pPr algn="l" fontAlgn="b"/>
                      <a:r>
                        <a:rPr lang="es-CO" sz="800" b="1" i="1" u="none" strike="noStrike">
                          <a:solidFill>
                            <a:srgbClr val="B6004B"/>
                          </a:solidFill>
                          <a:effectLst/>
                          <a:latin typeface="Segoe UI" panose="020B0502040204020203" pitchFamily="34" charset="0"/>
                        </a:rPr>
                        <a:t>Viajes personas turismo interno</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-58,0</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48,1</a:t>
                      </a:r>
                    </a:p>
                  </a:txBody>
                  <a:tcPr marL="8123" marR="8123" marT="8123" marB="0" anchor="b">
                    <a:lnL>
                      <a:noFill/>
                    </a:lnL>
                    <a:lnR>
                      <a:noFill/>
                    </a:lnR>
                    <a:lnT>
                      <a:noFill/>
                    </a:lnT>
                    <a:lnB>
                      <a:noFill/>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46,3</a:t>
                      </a:r>
                    </a:p>
                  </a:txBody>
                  <a:tcPr marL="8123" marR="8123" marT="8123" marB="0" anchor="b">
                    <a:lnL>
                      <a:noFill/>
                    </a:lnL>
                    <a:lnR>
                      <a:noFill/>
                    </a:lnR>
                    <a:lnT>
                      <a:noFill/>
                    </a:lnT>
                    <a:lnB>
                      <a:noFill/>
                    </a:lnB>
                    <a:solidFill>
                      <a:srgbClr val="FFFFFF"/>
                    </a:solidFill>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extLst>
                  <a:ext uri="{0D108BD9-81ED-4DB2-BD59-A6C34878D82A}">
                    <a16:rowId xmlns:a16="http://schemas.microsoft.com/office/drawing/2014/main" val="2321229297"/>
                  </a:ext>
                </a:extLst>
              </a:tr>
              <a:tr h="160894">
                <a:tc>
                  <a:txBody>
                    <a:bodyPr/>
                    <a:lstStyle/>
                    <a:p>
                      <a:pPr algn="l" fontAlgn="b"/>
                      <a:r>
                        <a:rPr lang="es-CO" sz="800" b="0" i="1" u="none" strike="noStrike">
                          <a:solidFill>
                            <a:srgbClr val="000000"/>
                          </a:solidFill>
                          <a:effectLst/>
                          <a:latin typeface="Segoe UI" panose="020B0502040204020203" pitchFamily="34" charset="0"/>
                        </a:rPr>
                        <a:t>Pernoctaciones</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-43,8</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25,9</a:t>
                      </a:r>
                    </a:p>
                  </a:txBody>
                  <a:tcPr marL="8123" marR="8123" marT="8123" marB="0" anchor="b">
                    <a:lnL>
                      <a:noFill/>
                    </a:lnL>
                    <a:lnR>
                      <a:noFill/>
                    </a:lnR>
                    <a:lnT>
                      <a:noFill/>
                    </a:lnT>
                    <a:lnB>
                      <a:noFill/>
                    </a:lnB>
                    <a:solidFill>
                      <a:srgbClr val="FFFFFF"/>
                    </a:solidFill>
                  </a:tcPr>
                </a:tc>
                <a:tc>
                  <a:txBody>
                    <a:bodyPr/>
                    <a:lstStyle/>
                    <a:p>
                      <a:pPr algn="ctr" fontAlgn="b"/>
                      <a:r>
                        <a:rPr lang="es-CO" sz="800" b="0" i="0" u="none" strike="noStrike">
                          <a:solidFill>
                            <a:srgbClr val="000000"/>
                          </a:solidFill>
                          <a:effectLst/>
                          <a:latin typeface="Segoe UI" panose="020B0502040204020203" pitchFamily="34" charset="0"/>
                        </a:rPr>
                        <a:t>22,4</a:t>
                      </a:r>
                    </a:p>
                  </a:txBody>
                  <a:tcPr marL="8123" marR="8123" marT="8123" marB="0" anchor="b">
                    <a:lnL>
                      <a:noFill/>
                    </a:lnL>
                    <a:lnR>
                      <a:noFill/>
                    </a:lnR>
                    <a:lnT>
                      <a:noFill/>
                    </a:lnT>
                    <a:lnB>
                      <a:noFill/>
                    </a:lnB>
                    <a:solidFill>
                      <a:srgbClr val="FFFFFF"/>
                    </a:solidFill>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extLst>
                  <a:ext uri="{0D108BD9-81ED-4DB2-BD59-A6C34878D82A}">
                    <a16:rowId xmlns:a16="http://schemas.microsoft.com/office/drawing/2014/main" val="2594430193"/>
                  </a:ext>
                </a:extLst>
              </a:tr>
              <a:tr h="160894">
                <a:tc>
                  <a:txBody>
                    <a:bodyPr/>
                    <a:lstStyle/>
                    <a:p>
                      <a:pPr algn="l" fontAlgn="b"/>
                      <a:r>
                        <a:rPr lang="es-CO" sz="800" b="1" i="1" u="none" strike="noStrike" dirty="0">
                          <a:solidFill>
                            <a:srgbClr val="B6004B"/>
                          </a:solidFill>
                          <a:effectLst/>
                          <a:latin typeface="Segoe UI" panose="020B0502040204020203" pitchFamily="34" charset="0"/>
                        </a:rPr>
                        <a:t>Viajes de Excursionismo</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-65,3</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44,1</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800" b="1" i="0" u="none" strike="noStrike">
                          <a:solidFill>
                            <a:srgbClr val="B6004B"/>
                          </a:solidFill>
                          <a:effectLst/>
                          <a:latin typeface="Segoe UI" panose="020B0502040204020203" pitchFamily="34" charset="0"/>
                        </a:rPr>
                        <a:t>47,1</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CO" sz="900" b="0" i="0" u="none" strike="noStrike">
                        <a:solidFill>
                          <a:srgbClr val="000000"/>
                        </a:solidFill>
                        <a:effectLst/>
                        <a:latin typeface="Segoe UI" panose="020B0502040204020203" pitchFamily="34" charset="0"/>
                      </a:endParaRPr>
                    </a:p>
                  </a:txBody>
                  <a:tcPr marL="8123" marR="8123" marT="8123" marB="0" anchor="b">
                    <a:lnL>
                      <a:noFill/>
                    </a:lnL>
                    <a:lnR>
                      <a:noFill/>
                    </a:lnR>
                    <a:lnT>
                      <a:noFill/>
                    </a:lnT>
                    <a:lnB>
                      <a:noFill/>
                    </a:lnB>
                  </a:tcPr>
                </a:tc>
                <a:tc>
                  <a:txBody>
                    <a:bodyPr/>
                    <a:lstStyle/>
                    <a:p>
                      <a:pPr algn="l" fontAlgn="b"/>
                      <a:r>
                        <a:rPr lang="es-CO" sz="900" b="0" i="0" u="none" strike="noStrike">
                          <a:solidFill>
                            <a:srgbClr val="000000"/>
                          </a:solidFill>
                          <a:effectLst/>
                          <a:latin typeface="Segoe UI" panose="020B0502040204020203" pitchFamily="34" charset="0"/>
                        </a:rPr>
                        <a:t> </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CO" sz="900" b="0" i="0" u="none" strike="noStrike" dirty="0">
                          <a:solidFill>
                            <a:srgbClr val="000000"/>
                          </a:solidFill>
                          <a:effectLst/>
                          <a:latin typeface="Segoe UI" panose="020B0502040204020203" pitchFamily="34" charset="0"/>
                        </a:rPr>
                        <a:t> </a:t>
                      </a:r>
                    </a:p>
                  </a:txBody>
                  <a:tcPr marL="8123" marR="8123" marT="812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2063587"/>
                  </a:ext>
                </a:extLst>
              </a:tr>
            </a:tbl>
          </a:graphicData>
        </a:graphic>
      </p:graphicFrame>
      <p:cxnSp>
        <p:nvCxnSpPr>
          <p:cNvPr id="8" name="Conector recto 7">
            <a:extLst>
              <a:ext uri="{FF2B5EF4-FFF2-40B4-BE49-F238E27FC236}">
                <a16:creationId xmlns:a16="http://schemas.microsoft.com/office/drawing/2014/main" id="{DA2789D3-5EAC-4D48-A790-D0429628659A}"/>
              </a:ext>
            </a:extLst>
          </p:cNvPr>
          <p:cNvCxnSpPr>
            <a:cxnSpLocks/>
          </p:cNvCxnSpPr>
          <p:nvPr/>
        </p:nvCxnSpPr>
        <p:spPr>
          <a:xfrm flipH="1">
            <a:off x="744823" y="1018917"/>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9" name="object 898">
            <a:extLst>
              <a:ext uri="{FF2B5EF4-FFF2-40B4-BE49-F238E27FC236}">
                <a16:creationId xmlns:a16="http://schemas.microsoft.com/office/drawing/2014/main" id="{C042D834-C62B-48D2-94F5-40645B06FF77}"/>
              </a:ext>
            </a:extLst>
          </p:cNvPr>
          <p:cNvSpPr txBox="1"/>
          <p:nvPr/>
        </p:nvSpPr>
        <p:spPr>
          <a:xfrm>
            <a:off x="741739" y="178931"/>
            <a:ext cx="5045970" cy="984885"/>
          </a:xfrm>
          <a:prstGeom prst="rect">
            <a:avLst/>
          </a:prstGeom>
        </p:spPr>
        <p:txBody>
          <a:bodyPr vert="horz" wrap="square" lIns="0" tIns="0" rIns="0" bIns="0" rtlCol="0">
            <a:spAutoFit/>
          </a:bodyPr>
          <a:lstStyle/>
          <a:p>
            <a:pPr marL="12700"/>
            <a:r>
              <a:rPr lang="es-CO" sz="1400" b="1" dirty="0">
                <a:solidFill>
                  <a:srgbClr val="B6004B"/>
                </a:solidFill>
                <a:cs typeface="Arial"/>
              </a:rPr>
              <a:t>Resultados flujos de personas</a:t>
            </a:r>
          </a:p>
          <a:p>
            <a:r>
              <a:rPr lang="es-CO" sz="1200" b="1" dirty="0"/>
              <a:t>Flujos de personas turismo receptor y emisor y viajes personas turismo interno y de excursionismo</a:t>
            </a:r>
            <a:r>
              <a:rPr lang="es-CO" sz="1200" dirty="0"/>
              <a:t> </a:t>
            </a:r>
          </a:p>
          <a:p>
            <a:r>
              <a:rPr lang="es-CO" sz="1200" dirty="0"/>
              <a:t>2020</a:t>
            </a:r>
            <a:r>
              <a:rPr lang="es-CO" sz="1200" baseline="30000" dirty="0"/>
              <a:t>p</a:t>
            </a:r>
            <a:r>
              <a:rPr lang="es-CO" sz="1200" dirty="0"/>
              <a:t> </a:t>
            </a:r>
            <a:r>
              <a:rPr lang="es-CO" sz="1200" baseline="30000" dirty="0"/>
              <a:t> </a:t>
            </a:r>
            <a:r>
              <a:rPr lang="es-CO" sz="1200" dirty="0"/>
              <a:t>– 2022</a:t>
            </a:r>
            <a:r>
              <a:rPr lang="es-CO" sz="1200" baseline="30000" dirty="0"/>
              <a:t>pr</a:t>
            </a:r>
            <a:endParaRPr lang="es-CO" sz="1200" dirty="0"/>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2406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1AAF31-0F49-6B19-FA7F-BA1D4CA0E865}"/>
              </a:ext>
            </a:extLst>
          </p:cNvPr>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sp>
        <p:nvSpPr>
          <p:cNvPr id="11" name="object 553">
            <a:extLst>
              <a:ext uri="{FF2B5EF4-FFF2-40B4-BE49-F238E27FC236}">
                <a16:creationId xmlns:a16="http://schemas.microsoft.com/office/drawing/2014/main" id="{3464EDF5-5E03-6F13-1190-A5364F19DCB2}"/>
              </a:ext>
            </a:extLst>
          </p:cNvPr>
          <p:cNvSpPr txBox="1">
            <a:spLocks/>
          </p:cNvSpPr>
          <p:nvPr/>
        </p:nvSpPr>
        <p:spPr>
          <a:xfrm>
            <a:off x="4472940" y="1941959"/>
            <a:ext cx="4358107" cy="446917"/>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lang="es-ES" sz="2800" b="1" dirty="0">
                <a:solidFill>
                  <a:prstClr val="black">
                    <a:lumMod val="85000"/>
                    <a:lumOff val="15000"/>
                  </a:prstClr>
                </a:solidFill>
                <a:latin typeface="Segoe UI"/>
                <a:cs typeface="Arial" panose="020B0604020202020204" pitchFamily="34" charset="0"/>
              </a:rPr>
              <a:t>Valor agregado</a:t>
            </a:r>
            <a:endParaRPr kumimoji="0" lang="es-ES" sz="2800" b="1"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cxnSp>
        <p:nvCxnSpPr>
          <p:cNvPr id="12" name="Conector recto 11">
            <a:extLst>
              <a:ext uri="{FF2B5EF4-FFF2-40B4-BE49-F238E27FC236}">
                <a16:creationId xmlns:a16="http://schemas.microsoft.com/office/drawing/2014/main" id="{96E3C099-912A-FF87-4C34-54834A1FBC30}"/>
              </a:ext>
            </a:extLst>
          </p:cNvPr>
          <p:cNvCxnSpPr>
            <a:cxnSpLocks/>
          </p:cNvCxnSpPr>
          <p:nvPr/>
        </p:nvCxnSpPr>
        <p:spPr>
          <a:xfrm flipH="1">
            <a:off x="6055738" y="2853903"/>
            <a:ext cx="2775309"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3" name="object 553">
            <a:extLst>
              <a:ext uri="{FF2B5EF4-FFF2-40B4-BE49-F238E27FC236}">
                <a16:creationId xmlns:a16="http://schemas.microsoft.com/office/drawing/2014/main" id="{9AE2C9EC-F075-6F30-60DC-61E96EB9C9D3}"/>
              </a:ext>
            </a:extLst>
          </p:cNvPr>
          <p:cNvSpPr txBox="1">
            <a:spLocks/>
          </p:cNvSpPr>
          <p:nvPr/>
        </p:nvSpPr>
        <p:spPr>
          <a:xfrm>
            <a:off x="4472940" y="3178221"/>
            <a:ext cx="4358107" cy="446917"/>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8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2015 - 2022</a:t>
            </a:r>
            <a:r>
              <a:rPr kumimoji="0" lang="es-ES" sz="2800" b="0"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rPr>
              <a:t>pr</a:t>
            </a:r>
          </a:p>
        </p:txBody>
      </p:sp>
      <p:sp>
        <p:nvSpPr>
          <p:cNvPr id="14" name="CuadroTexto 13">
            <a:extLst>
              <a:ext uri="{FF2B5EF4-FFF2-40B4-BE49-F238E27FC236}">
                <a16:creationId xmlns:a16="http://schemas.microsoft.com/office/drawing/2014/main" id="{2C688A55-783C-9AF3-D88C-F93B5695CDB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Tree>
    <p:extLst>
      <p:ext uri="{BB962C8B-B14F-4D97-AF65-F5344CB8AC3E}">
        <p14:creationId xmlns:p14="http://schemas.microsoft.com/office/powerpoint/2010/main" val="6789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B14EC7A-2C1C-4B5D-E84F-D214DC0FFD2F}"/>
              </a:ext>
            </a:extLst>
          </p:cNvPr>
          <p:cNvSpPr/>
          <p:nvPr/>
        </p:nvSpPr>
        <p:spPr>
          <a:xfrm>
            <a:off x="5885708" y="0"/>
            <a:ext cx="3258292"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3 CuadroTexto">
            <a:extLst>
              <a:ext uri="{FF2B5EF4-FFF2-40B4-BE49-F238E27FC236}">
                <a16:creationId xmlns:a16="http://schemas.microsoft.com/office/drawing/2014/main" id="{EE899BF4-703B-B48C-0AE9-B4C30A0C2E7A}"/>
              </a:ext>
            </a:extLst>
          </p:cNvPr>
          <p:cNvSpPr txBox="1"/>
          <p:nvPr/>
        </p:nvSpPr>
        <p:spPr>
          <a:xfrm>
            <a:off x="6041036" y="1109282"/>
            <a:ext cx="2947636" cy="3421449"/>
          </a:xfrm>
          <a:prstGeom prst="rect">
            <a:avLst/>
          </a:prstGeom>
          <a:noFill/>
          <a:ln>
            <a:noFill/>
          </a:ln>
        </p:spPr>
        <p:txBody>
          <a:bodyPr wrap="square" rtlCol="0">
            <a:spAutoFit/>
          </a:bodyPr>
          <a:lstStyle/>
          <a:p>
            <a:pPr algn="ctr"/>
            <a:r>
              <a:rPr lang="es-CO" sz="1100" dirty="0"/>
              <a:t>La participación del valor agregado del sector turismo en el valor agregado nacional para el 2022</a:t>
            </a:r>
            <a:r>
              <a:rPr lang="es-CO" sz="1100" baseline="30000" dirty="0"/>
              <a:t>pr</a:t>
            </a:r>
            <a:r>
              <a:rPr lang="es-CO" sz="1100" dirty="0"/>
              <a:t> fue de </a:t>
            </a:r>
            <a:r>
              <a:rPr lang="es-CO" sz="1100" b="1" dirty="0"/>
              <a:t>2,1%</a:t>
            </a:r>
          </a:p>
          <a:p>
            <a:pPr algn="ctr"/>
            <a:endParaRPr lang="es-CO" sz="1100" b="1" dirty="0"/>
          </a:p>
          <a:p>
            <a:pPr marL="171450" indent="-171450" algn="ctr">
              <a:buClr>
                <a:srgbClr val="B6004C"/>
              </a:buClr>
              <a:buFont typeface="Wingdings" panose="05000000000000000000" pitchFamily="2" charset="2"/>
              <a:buChar char="¤"/>
            </a:pPr>
            <a:r>
              <a:rPr lang="es-CO" sz="1100" dirty="0"/>
              <a:t>En el 2022</a:t>
            </a:r>
            <a:r>
              <a:rPr lang="es-CO" sz="1100" baseline="30000" dirty="0"/>
              <a:t>pr</a:t>
            </a:r>
            <a:r>
              <a:rPr lang="es-CO" sz="1100" dirty="0"/>
              <a:t>, el valor agregado presentó un crecimiento de </a:t>
            </a:r>
            <a:r>
              <a:rPr lang="es-CO" sz="1100" b="1" dirty="0"/>
              <a:t>52,5%</a:t>
            </a:r>
            <a:r>
              <a:rPr lang="es-CO" sz="1100" dirty="0"/>
              <a:t> con respecto al 2021</a:t>
            </a:r>
            <a:r>
              <a:rPr lang="es-CO" sz="1100" baseline="30000" dirty="0"/>
              <a:t>p </a:t>
            </a:r>
            <a:r>
              <a:rPr lang="es-CO" sz="1100" dirty="0"/>
              <a:t>y un crecimiento bienal de </a:t>
            </a:r>
            <a:r>
              <a:rPr lang="es-CO" sz="1100" b="1" dirty="0"/>
              <a:t>147 %.</a:t>
            </a:r>
            <a:endParaRPr lang="es-CO" sz="1100" b="1" baseline="30000" dirty="0"/>
          </a:p>
          <a:p>
            <a:pPr marL="171450" indent="-171450" algn="ctr">
              <a:buClr>
                <a:srgbClr val="B6004C"/>
              </a:buClr>
              <a:buFont typeface="Wingdings" panose="05000000000000000000" pitchFamily="2" charset="2"/>
              <a:buChar char="¤"/>
            </a:pPr>
            <a:endParaRPr lang="es-CO" sz="1100" baseline="30000" dirty="0"/>
          </a:p>
          <a:p>
            <a:pPr marL="171450" indent="-171450" algn="ctr">
              <a:buClr>
                <a:srgbClr val="B6004C"/>
              </a:buClr>
              <a:buFont typeface="Wingdings" panose="05000000000000000000" pitchFamily="2" charset="2"/>
              <a:buChar char="¤"/>
            </a:pPr>
            <a:r>
              <a:rPr lang="es-CO" sz="1100" dirty="0"/>
              <a:t>La participación del valor agregado del sector turismo en el valor agregado nacional para el 2021</a:t>
            </a:r>
            <a:r>
              <a:rPr lang="es-CO" sz="1100" baseline="30000" dirty="0"/>
              <a:t>p</a:t>
            </a:r>
            <a:r>
              <a:rPr lang="es-CO" sz="1100" dirty="0"/>
              <a:t> fue de </a:t>
            </a:r>
            <a:r>
              <a:rPr lang="es-CO" sz="1100" b="1" dirty="0"/>
              <a:t>1,7%</a:t>
            </a:r>
          </a:p>
          <a:p>
            <a:pPr marL="171450" indent="-171450" algn="ctr">
              <a:buClr>
                <a:srgbClr val="B6004C"/>
              </a:buClr>
              <a:buFont typeface="Wingdings" panose="05000000000000000000" pitchFamily="2" charset="2"/>
              <a:buChar char="¤"/>
            </a:pPr>
            <a:endParaRPr lang="es-CO" sz="1100" b="1" dirty="0"/>
          </a:p>
          <a:p>
            <a:pPr marL="171450" indent="-171450" algn="ctr">
              <a:buClr>
                <a:srgbClr val="B6004C"/>
              </a:buClr>
              <a:buFont typeface="Wingdings" panose="05000000000000000000" pitchFamily="2" charset="2"/>
              <a:buChar char="¤"/>
            </a:pPr>
            <a:r>
              <a:rPr lang="es-CO" sz="1100" dirty="0"/>
              <a:t>En el 2021</a:t>
            </a:r>
            <a:r>
              <a:rPr lang="es-CO" sz="1100" baseline="30000" dirty="0"/>
              <a:t>p</a:t>
            </a:r>
            <a:r>
              <a:rPr lang="es-CO" sz="1100" dirty="0"/>
              <a:t>, el valor agregado presentó un crecimiento de </a:t>
            </a:r>
            <a:r>
              <a:rPr lang="es-CO" sz="1100" b="1" dirty="0"/>
              <a:t>61,9%</a:t>
            </a:r>
            <a:r>
              <a:rPr lang="es-CO" sz="1100" dirty="0"/>
              <a:t> con respecto al 2020</a:t>
            </a:r>
            <a:r>
              <a:rPr lang="es-CO" sz="1100" baseline="30000" dirty="0"/>
              <a:t>p</a:t>
            </a:r>
            <a:r>
              <a:rPr lang="es-CO" sz="1100" dirty="0"/>
              <a:t>.</a:t>
            </a:r>
          </a:p>
          <a:p>
            <a:pPr marL="171450" indent="-171450" algn="ctr">
              <a:buClr>
                <a:srgbClr val="B6004C"/>
              </a:buClr>
              <a:buFont typeface="Wingdings" panose="05000000000000000000" pitchFamily="2" charset="2"/>
              <a:buChar char="¤"/>
            </a:pPr>
            <a:endParaRPr lang="es-CO" sz="1100" dirty="0"/>
          </a:p>
          <a:p>
            <a:pPr marL="171450" indent="-171450" algn="ctr">
              <a:buClr>
                <a:srgbClr val="B6004C"/>
              </a:buClr>
              <a:buFont typeface="Wingdings" panose="05000000000000000000" pitchFamily="2" charset="2"/>
              <a:buChar char="¤"/>
            </a:pPr>
            <a:r>
              <a:rPr lang="es-CO" sz="1100" dirty="0"/>
              <a:t>La participación promedio del valor agregado del sector turismo en el valor agregado nacional para la serie es de </a:t>
            </a:r>
            <a:r>
              <a:rPr lang="es-CO" sz="1100" b="1" dirty="0"/>
              <a:t>2,0%</a:t>
            </a:r>
          </a:p>
        </p:txBody>
      </p:sp>
      <p:sp>
        <p:nvSpPr>
          <p:cNvPr id="5" name="CuadroTexto 4">
            <a:extLst>
              <a:ext uri="{FF2B5EF4-FFF2-40B4-BE49-F238E27FC236}">
                <a16:creationId xmlns:a16="http://schemas.microsoft.com/office/drawing/2014/main" id="{FC7A3AA6-E2E1-4AA3-8A9A-91D9E85F9D08}"/>
              </a:ext>
            </a:extLst>
          </p:cNvPr>
          <p:cNvSpPr txBox="1"/>
          <p:nvPr/>
        </p:nvSpPr>
        <p:spPr>
          <a:xfrm>
            <a:off x="674110" y="4614822"/>
            <a:ext cx="2883749" cy="415498"/>
          </a:xfrm>
          <a:prstGeom prst="rect">
            <a:avLst/>
          </a:prstGeom>
          <a:noFill/>
        </p:spPr>
        <p:txBody>
          <a:bodyPr wrap="square" rtlCol="0">
            <a:spAutoFit/>
          </a:bodyPr>
          <a:lstStyle/>
          <a:p>
            <a:r>
              <a:rPr lang="es-CO" sz="700" b="1" dirty="0"/>
              <a:t>Fuente</a:t>
            </a:r>
            <a:r>
              <a:rPr lang="es-CO" sz="700" dirty="0"/>
              <a:t>: DANE, Cuenta Satélite de Turismo</a:t>
            </a:r>
          </a:p>
          <a:p>
            <a:r>
              <a:rPr lang="es-CO" sz="700" baseline="30000" dirty="0" err="1"/>
              <a:t>p</a:t>
            </a:r>
            <a:r>
              <a:rPr lang="es-CO" sz="700" dirty="0" err="1"/>
              <a:t>provisional</a:t>
            </a:r>
            <a:endParaRPr lang="es-CO" sz="700" dirty="0"/>
          </a:p>
          <a:p>
            <a:r>
              <a:rPr lang="es-ES_tradnl" sz="700" baseline="30000" dirty="0" err="1"/>
              <a:t>pr</a:t>
            </a:r>
            <a:r>
              <a:rPr lang="es-ES_tradnl" sz="700" dirty="0" err="1"/>
              <a:t>preliminar</a:t>
            </a:r>
            <a:endParaRPr lang="es-CO" sz="700" dirty="0"/>
          </a:p>
        </p:txBody>
      </p:sp>
      <p:graphicFrame>
        <p:nvGraphicFramePr>
          <p:cNvPr id="7" name="Gráfico 6">
            <a:extLst>
              <a:ext uri="{FF2B5EF4-FFF2-40B4-BE49-F238E27FC236}">
                <a16:creationId xmlns:a16="http://schemas.microsoft.com/office/drawing/2014/main" id="{E545704E-84CC-0A3E-B32E-644503503526}"/>
              </a:ext>
            </a:extLst>
          </p:cNvPr>
          <p:cNvGraphicFramePr>
            <a:graphicFrameLocks/>
          </p:cNvGraphicFramePr>
          <p:nvPr>
            <p:extLst>
              <p:ext uri="{D42A27DB-BD31-4B8C-83A1-F6EECF244321}">
                <p14:modId xmlns:p14="http://schemas.microsoft.com/office/powerpoint/2010/main" val="1234638204"/>
              </p:ext>
            </p:extLst>
          </p:nvPr>
        </p:nvGraphicFramePr>
        <p:xfrm>
          <a:off x="744822" y="1513347"/>
          <a:ext cx="4975257" cy="2814795"/>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Conector recto 8">
            <a:extLst>
              <a:ext uri="{FF2B5EF4-FFF2-40B4-BE49-F238E27FC236}">
                <a16:creationId xmlns:a16="http://schemas.microsoft.com/office/drawing/2014/main" id="{0F22D059-60D4-4061-8FF7-E59515CAA255}"/>
              </a:ext>
            </a:extLst>
          </p:cNvPr>
          <p:cNvCxnSpPr>
            <a:cxnSpLocks/>
          </p:cNvCxnSpPr>
          <p:nvPr/>
        </p:nvCxnSpPr>
        <p:spPr>
          <a:xfrm flipH="1">
            <a:off x="744823" y="1018917"/>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0" name="object 898">
            <a:extLst>
              <a:ext uri="{FF2B5EF4-FFF2-40B4-BE49-F238E27FC236}">
                <a16:creationId xmlns:a16="http://schemas.microsoft.com/office/drawing/2014/main" id="{06EEA135-632B-48F3-808C-B9AD99DE7C55}"/>
              </a:ext>
            </a:extLst>
          </p:cNvPr>
          <p:cNvSpPr txBox="1"/>
          <p:nvPr/>
        </p:nvSpPr>
        <p:spPr>
          <a:xfrm>
            <a:off x="741739" y="178931"/>
            <a:ext cx="5045970" cy="984885"/>
          </a:xfrm>
          <a:prstGeom prst="rect">
            <a:avLst/>
          </a:prstGeom>
        </p:spPr>
        <p:txBody>
          <a:bodyPr vert="horz" wrap="square" lIns="0" tIns="0" rIns="0" bIns="0" rtlCol="0">
            <a:spAutoFit/>
          </a:bodyPr>
          <a:lstStyle/>
          <a:p>
            <a:pPr marL="12700" defTabSz="457189">
              <a:defRPr/>
            </a:pPr>
            <a:r>
              <a:rPr lang="es-ES" sz="1400" b="1" dirty="0">
                <a:solidFill>
                  <a:srgbClr val="B6004A"/>
                </a:solidFill>
                <a:latin typeface="Segoe UI" panose="020B0502040204020203" pitchFamily="34" charset="0"/>
                <a:ea typeface="Segoe UI" panose="020B0502040204020203" pitchFamily="34" charset="0"/>
                <a:cs typeface="Segoe UI" panose="020B0502040204020203" pitchFamily="34" charset="0"/>
              </a:rPr>
              <a:t>Valor agregado</a:t>
            </a:r>
          </a:p>
          <a:p>
            <a:r>
              <a:rPr lang="es-CO" sz="1200" b="1" dirty="0"/>
              <a:t>Participación porcentual del valor agregado del sector turismo en el valor agregado total de la economía</a:t>
            </a:r>
          </a:p>
          <a:p>
            <a:r>
              <a:rPr lang="es-CO" sz="1200" dirty="0"/>
              <a:t>2015 – 2022</a:t>
            </a:r>
            <a:r>
              <a:rPr lang="es-CO" sz="1200" baseline="30000" dirty="0"/>
              <a:t>pr</a:t>
            </a:r>
            <a:endParaRPr lang="es-CO" sz="1200" dirty="0"/>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13161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1AAF31-0F49-6B19-FA7F-BA1D4CA0E865}"/>
              </a:ext>
            </a:extLst>
          </p:cNvPr>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sp>
        <p:nvSpPr>
          <p:cNvPr id="11" name="object 553">
            <a:extLst>
              <a:ext uri="{FF2B5EF4-FFF2-40B4-BE49-F238E27FC236}">
                <a16:creationId xmlns:a16="http://schemas.microsoft.com/office/drawing/2014/main" id="{3464EDF5-5E03-6F13-1190-A5364F19DCB2}"/>
              </a:ext>
            </a:extLst>
          </p:cNvPr>
          <p:cNvSpPr txBox="1">
            <a:spLocks/>
          </p:cNvSpPr>
          <p:nvPr/>
        </p:nvSpPr>
        <p:spPr>
          <a:xfrm>
            <a:off x="4328160" y="1240919"/>
            <a:ext cx="4502887" cy="1493358"/>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400" b="1"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Ocupados y Trabajos Equivalentes a Tiempo Completo (TETC) en las actividades turísticas</a:t>
            </a:r>
          </a:p>
        </p:txBody>
      </p:sp>
      <p:cxnSp>
        <p:nvCxnSpPr>
          <p:cNvPr id="12" name="Conector recto 11">
            <a:extLst>
              <a:ext uri="{FF2B5EF4-FFF2-40B4-BE49-F238E27FC236}">
                <a16:creationId xmlns:a16="http://schemas.microsoft.com/office/drawing/2014/main" id="{96E3C099-912A-FF87-4C34-54834A1FBC30}"/>
              </a:ext>
            </a:extLst>
          </p:cNvPr>
          <p:cNvCxnSpPr>
            <a:cxnSpLocks/>
          </p:cNvCxnSpPr>
          <p:nvPr/>
        </p:nvCxnSpPr>
        <p:spPr>
          <a:xfrm flipH="1">
            <a:off x="5620871" y="2961480"/>
            <a:ext cx="3130305"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3" name="object 553">
            <a:extLst>
              <a:ext uri="{FF2B5EF4-FFF2-40B4-BE49-F238E27FC236}">
                <a16:creationId xmlns:a16="http://schemas.microsoft.com/office/drawing/2014/main" id="{9AE2C9EC-F075-6F30-60DC-61E96EB9C9D3}"/>
              </a:ext>
            </a:extLst>
          </p:cNvPr>
          <p:cNvSpPr txBox="1">
            <a:spLocks/>
          </p:cNvSpPr>
          <p:nvPr/>
        </p:nvSpPr>
        <p:spPr>
          <a:xfrm>
            <a:off x="4472940" y="3348399"/>
            <a:ext cx="4358107" cy="446917"/>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8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2021</a:t>
            </a:r>
            <a:r>
              <a:rPr kumimoji="0" lang="es-ES" sz="2800" b="0"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rPr>
              <a:t>p</a:t>
            </a:r>
            <a:r>
              <a:rPr kumimoji="0" lang="es-ES" sz="28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 - 2022</a:t>
            </a:r>
            <a:r>
              <a:rPr kumimoji="0" lang="es-ES" sz="2800" b="0"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rPr>
              <a:t>pr</a:t>
            </a:r>
          </a:p>
        </p:txBody>
      </p:sp>
      <p:sp>
        <p:nvSpPr>
          <p:cNvPr id="14" name="CuadroTexto 13">
            <a:extLst>
              <a:ext uri="{FF2B5EF4-FFF2-40B4-BE49-F238E27FC236}">
                <a16:creationId xmlns:a16="http://schemas.microsoft.com/office/drawing/2014/main" id="{2C688A55-783C-9AF3-D88C-F93B5695CDBB}"/>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Tree>
    <p:extLst>
      <p:ext uri="{BB962C8B-B14F-4D97-AF65-F5344CB8AC3E}">
        <p14:creationId xmlns:p14="http://schemas.microsoft.com/office/powerpoint/2010/main" val="235767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449C225-1F2A-A1A1-2603-4AFFD1EDD941}"/>
              </a:ext>
            </a:extLst>
          </p:cNvPr>
          <p:cNvSpPr/>
          <p:nvPr/>
        </p:nvSpPr>
        <p:spPr>
          <a:xfrm>
            <a:off x="4848164" y="0"/>
            <a:ext cx="4295836" cy="51771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958E17E6-BC62-CBAA-75B1-A8022EBFAC2D}"/>
              </a:ext>
            </a:extLst>
          </p:cNvPr>
          <p:cNvSpPr/>
          <p:nvPr/>
        </p:nvSpPr>
        <p:spPr>
          <a:xfrm>
            <a:off x="679636" y="1027258"/>
            <a:ext cx="3987577" cy="3816429"/>
          </a:xfrm>
          <a:prstGeom prst="rect">
            <a:avLst/>
          </a:prstGeom>
        </p:spPr>
        <p:txBody>
          <a:bodyPr wrap="square">
            <a:spAutoFit/>
          </a:bodyPr>
          <a:lstStyle/>
          <a:p>
            <a:pPr marL="184150" lvl="0" indent="-171450" algn="just" defTabSz="914400">
              <a:buClr>
                <a:srgbClr val="B6004B"/>
              </a:buClr>
              <a:buFont typeface="Wingdings" panose="05000000000000000000" pitchFamily="2" charset="2"/>
              <a:buChar char="¤"/>
              <a:defRPr/>
            </a:pPr>
            <a:r>
              <a:rPr kumimoji="0" lang="es-ES" sz="1100" b="0" i="0" u="none" strike="noStrike" kern="1200" cap="none" spc="0" normalizeH="0" baseline="0" noProof="0" dirty="0">
                <a:ln>
                  <a:noFill/>
                </a:ln>
                <a:solidFill>
                  <a:srgbClr val="404040"/>
                </a:solidFill>
                <a:effectLst/>
                <a:uLnTx/>
                <a:uFillTx/>
                <a:latin typeface="Segoe UI"/>
                <a:ea typeface="+mn-ea"/>
                <a:cs typeface="Arial"/>
              </a:rPr>
              <a:t>Los datos de ocupación de estas actividades se calculan a partir de la matriz de trabajo nacional y la Matriz Insumo Producto, que produce la Dirección y Síntesis de Cuentas Nacionales.</a:t>
            </a:r>
          </a:p>
          <a:p>
            <a:pPr marL="184150" lvl="0" indent="-171450" algn="just" defTabSz="914400">
              <a:buClr>
                <a:srgbClr val="B6004B"/>
              </a:buClr>
              <a:buFont typeface="Wingdings" panose="05000000000000000000" pitchFamily="2" charset="2"/>
              <a:buChar char="¤"/>
              <a:defRPr/>
            </a:pPr>
            <a:endParaRPr kumimoji="0" lang="es-CO" sz="1100" b="0" i="0" u="none" strike="noStrike" kern="1200" cap="none" spc="0" normalizeH="0" baseline="0" noProof="0" dirty="0">
              <a:ln>
                <a:noFill/>
              </a:ln>
              <a:solidFill>
                <a:srgbClr val="404040"/>
              </a:solidFill>
              <a:effectLst/>
              <a:uLnTx/>
              <a:uFillTx/>
              <a:latin typeface="Segoe UI"/>
              <a:ea typeface="+mn-ea"/>
              <a:cs typeface="Arial"/>
            </a:endParaRPr>
          </a:p>
          <a:p>
            <a:pPr marL="184150" lvl="0" indent="-171450" algn="just" defTabSz="914400">
              <a:buClr>
                <a:srgbClr val="B6004B"/>
              </a:buClr>
              <a:buFont typeface="Wingdings" panose="05000000000000000000" pitchFamily="2" charset="2"/>
              <a:buChar char="¤"/>
              <a:defRPr/>
            </a:pPr>
            <a:r>
              <a:rPr kumimoji="0" lang="es-CO" sz="1100" b="0" i="0" u="none" strike="noStrike" kern="1200" cap="none" spc="0" normalizeH="0" baseline="0" noProof="0" dirty="0">
                <a:ln>
                  <a:noFill/>
                </a:ln>
                <a:solidFill>
                  <a:srgbClr val="404040"/>
                </a:solidFill>
                <a:effectLst/>
                <a:uLnTx/>
                <a:uFillTx/>
                <a:latin typeface="Segoe UI"/>
                <a:ea typeface="+mn-ea"/>
                <a:cs typeface="Arial"/>
              </a:rPr>
              <a:t>Para el cálculo de los multiplicadores de empleo se usa el modelo abierto de </a:t>
            </a:r>
            <a:r>
              <a:rPr kumimoji="0" lang="es-CO" sz="1100" b="0" i="0" u="none" strike="noStrike" kern="1200" cap="none" spc="0" normalizeH="0" baseline="0" noProof="0" dirty="0" err="1">
                <a:ln>
                  <a:noFill/>
                </a:ln>
                <a:solidFill>
                  <a:srgbClr val="404040"/>
                </a:solidFill>
                <a:effectLst/>
                <a:uLnTx/>
                <a:uFillTx/>
                <a:latin typeface="Segoe UI"/>
                <a:ea typeface="+mn-ea"/>
                <a:cs typeface="Arial"/>
              </a:rPr>
              <a:t>Leontief</a:t>
            </a:r>
            <a:r>
              <a:rPr kumimoji="0" lang="es-CO" sz="1100" b="0" i="0" u="none" strike="noStrike" kern="1200" cap="none" spc="0" normalizeH="0" baseline="0" noProof="0" dirty="0">
                <a:ln>
                  <a:noFill/>
                </a:ln>
                <a:solidFill>
                  <a:srgbClr val="404040"/>
                </a:solidFill>
                <a:effectLst/>
                <a:uLnTx/>
                <a:uFillTx/>
                <a:latin typeface="Segoe UI"/>
                <a:ea typeface="+mn-ea"/>
                <a:cs typeface="Arial"/>
              </a:rPr>
              <a:t>, donde la producción depende de la demanda final.</a:t>
            </a:r>
          </a:p>
          <a:p>
            <a:pPr marL="184150" lvl="0" indent="-171450" algn="just" defTabSz="914400">
              <a:buClr>
                <a:srgbClr val="B6004B"/>
              </a:buClr>
              <a:buFont typeface="Wingdings" panose="05000000000000000000" pitchFamily="2" charset="2"/>
              <a:buChar char="¤"/>
              <a:defRPr/>
            </a:pPr>
            <a:endParaRPr kumimoji="0" lang="es-CO" sz="1100" b="0" i="0" u="none" strike="noStrike" kern="1200" cap="none" spc="0" normalizeH="0" baseline="0" noProof="0" dirty="0">
              <a:ln>
                <a:noFill/>
              </a:ln>
              <a:solidFill>
                <a:srgbClr val="404040"/>
              </a:solidFill>
              <a:effectLst/>
              <a:uLnTx/>
              <a:uFillTx/>
              <a:latin typeface="Segoe UI"/>
              <a:ea typeface="+mn-ea"/>
              <a:cs typeface="Arial"/>
            </a:endParaRPr>
          </a:p>
          <a:p>
            <a:pPr marL="184150" lvl="0" indent="-171450" algn="just" defTabSz="914400">
              <a:buClr>
                <a:srgbClr val="B6004B"/>
              </a:buClr>
              <a:buFont typeface="Wingdings" panose="05000000000000000000" pitchFamily="2" charset="2"/>
              <a:buChar char="¤"/>
              <a:defRPr/>
            </a:pPr>
            <a:r>
              <a:rPr kumimoji="0" lang="es-CO" sz="1100" b="0" i="0" u="none" strike="noStrike" kern="1200" cap="none" spc="0" normalizeH="0" baseline="0" noProof="0" dirty="0">
                <a:ln>
                  <a:noFill/>
                </a:ln>
                <a:solidFill>
                  <a:srgbClr val="404040"/>
                </a:solidFill>
                <a:effectLst/>
                <a:uLnTx/>
                <a:uFillTx/>
                <a:latin typeface="Segoe UI"/>
                <a:ea typeface="+mn-ea"/>
                <a:cs typeface="Arial"/>
              </a:rPr>
              <a:t>Se trata de hallar la inversa de la matriz de multiplicadores de </a:t>
            </a:r>
            <a:r>
              <a:rPr kumimoji="0" lang="es-CO" sz="1100" b="0" i="0" u="none" strike="noStrike" kern="1200" cap="none" spc="0" normalizeH="0" baseline="0" noProof="0" dirty="0" err="1">
                <a:ln>
                  <a:noFill/>
                </a:ln>
                <a:solidFill>
                  <a:srgbClr val="404040"/>
                </a:solidFill>
                <a:effectLst/>
                <a:uLnTx/>
                <a:uFillTx/>
                <a:latin typeface="Segoe UI"/>
                <a:ea typeface="+mn-ea"/>
                <a:cs typeface="Arial"/>
              </a:rPr>
              <a:t>Leontief</a:t>
            </a:r>
            <a:r>
              <a:rPr kumimoji="0" lang="es-CO" sz="1100" b="0" i="0" u="none" strike="noStrike" kern="1200" cap="none" spc="0" normalizeH="0" baseline="0" noProof="0" dirty="0">
                <a:ln>
                  <a:noFill/>
                </a:ln>
                <a:solidFill>
                  <a:srgbClr val="404040"/>
                </a:solidFill>
                <a:effectLst/>
                <a:uLnTx/>
                <a:uFillTx/>
                <a:latin typeface="Segoe UI"/>
                <a:ea typeface="+mn-ea"/>
                <a:cs typeface="Arial"/>
              </a:rPr>
              <a:t>, basados en los encadenamientos económicos. </a:t>
            </a:r>
          </a:p>
          <a:p>
            <a:pPr marL="184150" lvl="0" indent="-171450" algn="just" defTabSz="914400">
              <a:buClr>
                <a:srgbClr val="B6004B"/>
              </a:buClr>
              <a:buFont typeface="Wingdings" panose="05000000000000000000" pitchFamily="2" charset="2"/>
              <a:buChar char="¤"/>
              <a:defRPr/>
            </a:pPr>
            <a:endParaRPr kumimoji="0" lang="es-CO" sz="1100" b="0" i="0" u="none" strike="noStrike" kern="1200" cap="none" spc="0" normalizeH="0" baseline="0" noProof="0" dirty="0">
              <a:ln>
                <a:noFill/>
              </a:ln>
              <a:solidFill>
                <a:srgbClr val="404040"/>
              </a:solidFill>
              <a:effectLst/>
              <a:uLnTx/>
              <a:uFillTx/>
              <a:latin typeface="Segoe UI"/>
              <a:ea typeface="+mn-ea"/>
              <a:cs typeface="Arial"/>
            </a:endParaRPr>
          </a:p>
          <a:p>
            <a:pPr marL="184150" lvl="0" indent="-171450" algn="just" defTabSz="914400">
              <a:buClr>
                <a:srgbClr val="B6004B"/>
              </a:buClr>
              <a:buFont typeface="Wingdings" panose="05000000000000000000" pitchFamily="2" charset="2"/>
              <a:buChar char="¤"/>
              <a:defRPr/>
            </a:pPr>
            <a:r>
              <a:rPr kumimoji="0" lang="es-CO" sz="1100" b="0" i="0" u="none" strike="noStrike" kern="1200" cap="none" spc="0" normalizeH="0" baseline="0" noProof="0" dirty="0">
                <a:ln>
                  <a:noFill/>
                </a:ln>
                <a:solidFill>
                  <a:srgbClr val="404040"/>
                </a:solidFill>
                <a:effectLst/>
                <a:uLnTx/>
                <a:uFillTx/>
                <a:latin typeface="Segoe UI"/>
                <a:ea typeface="+mn-ea"/>
                <a:cs typeface="Arial"/>
              </a:rPr>
              <a:t>El método consiste en analizar cómo un aumento de la demanda final en un sector que, implica una mayor demanda de insumos de otros sectores, conlleva a un aumento del empleo directo en el sector y de los empleos indirectos generados en las demás actividades económicas.</a:t>
            </a:r>
          </a:p>
          <a:p>
            <a:pPr marL="184150" lvl="0" indent="-171450" algn="just" defTabSz="914400">
              <a:buClr>
                <a:srgbClr val="B6004B"/>
              </a:buClr>
              <a:buFont typeface="Wingdings" panose="05000000000000000000" pitchFamily="2" charset="2"/>
              <a:buChar char="¤"/>
              <a:defRPr/>
            </a:pPr>
            <a:endParaRPr kumimoji="0" lang="es-CO" sz="1100" b="0" i="0" u="none" strike="noStrike" kern="1200" cap="none" spc="0" normalizeH="0" baseline="0" noProof="0" dirty="0">
              <a:ln>
                <a:noFill/>
              </a:ln>
              <a:solidFill>
                <a:srgbClr val="404040"/>
              </a:solidFill>
              <a:effectLst/>
              <a:uLnTx/>
              <a:uFillTx/>
              <a:latin typeface="Segoe UI"/>
              <a:ea typeface="+mn-ea"/>
              <a:cs typeface="Arial"/>
            </a:endParaRPr>
          </a:p>
          <a:p>
            <a:pPr marL="184150" lvl="0" indent="-171450" algn="just" defTabSz="914400">
              <a:buClr>
                <a:srgbClr val="B6004B"/>
              </a:buClr>
              <a:buFont typeface="Wingdings" panose="05000000000000000000" pitchFamily="2" charset="2"/>
              <a:buChar char="¤"/>
              <a:defRPr/>
            </a:pPr>
            <a:r>
              <a:rPr kumimoji="0" lang="es-CO" sz="1100" b="0" i="0" u="none" strike="noStrike" kern="1200" cap="none" spc="0" normalizeH="0" baseline="0" noProof="0" dirty="0">
                <a:ln>
                  <a:noFill/>
                </a:ln>
                <a:solidFill>
                  <a:srgbClr val="404040"/>
                </a:solidFill>
                <a:effectLst/>
                <a:uLnTx/>
                <a:uFillTx/>
                <a:latin typeface="Segoe UI"/>
                <a:ea typeface="+mn-ea"/>
                <a:cs typeface="Arial"/>
              </a:rPr>
              <a:t>El efecto del choque es un incremento de la producción de otros sectores y, por consiguiente, un aumento de factores de corto plazo como el empleo.</a:t>
            </a:r>
            <a:endParaRPr kumimoji="0" lang="es-ES" sz="1100" b="0" i="0" u="none" strike="noStrike" kern="1200" cap="none" spc="0" normalizeH="0" baseline="0" noProof="0" dirty="0">
              <a:ln>
                <a:noFill/>
              </a:ln>
              <a:solidFill>
                <a:srgbClr val="404040"/>
              </a:solidFill>
              <a:effectLst/>
              <a:uLnTx/>
              <a:uFillTx/>
              <a:latin typeface="Segoe UI"/>
              <a:ea typeface="+mn-ea"/>
              <a:cs typeface="Arial"/>
            </a:endParaRPr>
          </a:p>
        </p:txBody>
      </p:sp>
      <p:graphicFrame>
        <p:nvGraphicFramePr>
          <p:cNvPr id="4" name="Tabla 3">
            <a:extLst>
              <a:ext uri="{FF2B5EF4-FFF2-40B4-BE49-F238E27FC236}">
                <a16:creationId xmlns:a16="http://schemas.microsoft.com/office/drawing/2014/main" id="{1E69AA1F-9B9B-9014-E008-99C20881A00F}"/>
              </a:ext>
            </a:extLst>
          </p:cNvPr>
          <p:cNvGraphicFramePr>
            <a:graphicFrameLocks noGrp="1"/>
          </p:cNvGraphicFramePr>
          <p:nvPr>
            <p:extLst>
              <p:ext uri="{D42A27DB-BD31-4B8C-83A1-F6EECF244321}">
                <p14:modId xmlns:p14="http://schemas.microsoft.com/office/powerpoint/2010/main" val="2068846217"/>
              </p:ext>
            </p:extLst>
          </p:nvPr>
        </p:nvGraphicFramePr>
        <p:xfrm>
          <a:off x="5029115" y="1428750"/>
          <a:ext cx="3933934" cy="2286000"/>
        </p:xfrm>
        <a:graphic>
          <a:graphicData uri="http://schemas.openxmlformats.org/drawingml/2006/table">
            <a:tbl>
              <a:tblPr/>
              <a:tblGrid>
                <a:gridCol w="680219">
                  <a:extLst>
                    <a:ext uri="{9D8B030D-6E8A-4147-A177-3AD203B41FA5}">
                      <a16:colId xmlns:a16="http://schemas.microsoft.com/office/drawing/2014/main" val="2067394436"/>
                    </a:ext>
                  </a:extLst>
                </a:gridCol>
                <a:gridCol w="1711885">
                  <a:extLst>
                    <a:ext uri="{9D8B030D-6E8A-4147-A177-3AD203B41FA5}">
                      <a16:colId xmlns:a16="http://schemas.microsoft.com/office/drawing/2014/main" val="4034012209"/>
                    </a:ext>
                  </a:extLst>
                </a:gridCol>
                <a:gridCol w="770915">
                  <a:extLst>
                    <a:ext uri="{9D8B030D-6E8A-4147-A177-3AD203B41FA5}">
                      <a16:colId xmlns:a16="http://schemas.microsoft.com/office/drawing/2014/main" val="132485681"/>
                    </a:ext>
                  </a:extLst>
                </a:gridCol>
                <a:gridCol w="770915">
                  <a:extLst>
                    <a:ext uri="{9D8B030D-6E8A-4147-A177-3AD203B41FA5}">
                      <a16:colId xmlns:a16="http://schemas.microsoft.com/office/drawing/2014/main" val="1565075375"/>
                    </a:ext>
                  </a:extLst>
                </a:gridCol>
              </a:tblGrid>
              <a:tr h="400050">
                <a:tc gridSpan="4">
                  <a:txBody>
                    <a:bodyPr/>
                    <a:lstStyle/>
                    <a:p>
                      <a:pPr algn="ctr" rtl="0" fontAlgn="b"/>
                      <a:r>
                        <a:rPr lang="es-CO" sz="1200" b="1" i="0" u="none" strike="noStrike">
                          <a:solidFill>
                            <a:srgbClr val="FFFFFF"/>
                          </a:solidFill>
                          <a:effectLst/>
                          <a:latin typeface="Arial" panose="020B0604020202020204" pitchFamily="34" charset="0"/>
                        </a:rPr>
                        <a:t>Multiplicadores de Ocupados de actividades asociadas al turismo serie 2021-2022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45191116"/>
                  </a:ext>
                </a:extLst>
              </a:tr>
              <a:tr h="209550">
                <a:tc>
                  <a:txBody>
                    <a:bodyPr/>
                    <a:lstStyle/>
                    <a:p>
                      <a:pPr algn="ctr" rtl="0" fontAlgn="ctr"/>
                      <a:r>
                        <a:rPr lang="es-CO" sz="1100" b="1" i="0" u="none" strike="noStrike">
                          <a:solidFill>
                            <a:srgbClr val="404040"/>
                          </a:solidFill>
                          <a:effectLst/>
                          <a:latin typeface="Segoe UI" panose="020B0502040204020203" pitchFamily="34" charset="0"/>
                        </a:rPr>
                        <a:t>Sección</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1100" b="1" i="0" u="none" strike="noStrike">
                          <a:solidFill>
                            <a:srgbClr val="404040"/>
                          </a:solidFill>
                          <a:effectLst/>
                          <a:latin typeface="Segoe UI" panose="020B0502040204020203" pitchFamily="34" charset="0"/>
                        </a:rPr>
                        <a:t>Actividad económica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1100" b="1" i="0" u="none" strike="noStrike">
                          <a:solidFill>
                            <a:srgbClr val="404040"/>
                          </a:solidFill>
                          <a:effectLst/>
                          <a:latin typeface="Segoe UI" panose="020B0502040204020203" pitchFamily="34" charset="0"/>
                        </a:rPr>
                        <a:t>2021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1100" b="1" i="0" u="none" strike="noStrike">
                          <a:solidFill>
                            <a:srgbClr val="404040"/>
                          </a:solidFill>
                          <a:effectLst/>
                          <a:latin typeface="Segoe UI" panose="020B0502040204020203" pitchFamily="34" charset="0"/>
                        </a:rPr>
                        <a:t>2022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extLst>
                  <a:ext uri="{0D108BD9-81ED-4DB2-BD59-A6C34878D82A}">
                    <a16:rowId xmlns:a16="http://schemas.microsoft.com/office/drawing/2014/main" val="2244240344"/>
                  </a:ext>
                </a:extLst>
              </a:tr>
              <a:tr h="419100">
                <a:tc>
                  <a:txBody>
                    <a:bodyPr/>
                    <a:lstStyle/>
                    <a:p>
                      <a:pPr algn="ctr" rtl="0" fontAlgn="ctr"/>
                      <a:r>
                        <a:rPr lang="es-CO" sz="1100" b="1" i="0" u="none" strike="noStrike">
                          <a:solidFill>
                            <a:srgbClr val="B6004B"/>
                          </a:solidFill>
                          <a:effectLst/>
                          <a:latin typeface="Segoe UI" panose="020B0502040204020203" pitchFamily="34" charset="0"/>
                        </a:rPr>
                        <a:t>H2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s-ES" sz="1100" b="1" i="0" u="none" strike="noStrike">
                          <a:solidFill>
                            <a:srgbClr val="B6004B"/>
                          </a:solidFill>
                          <a:effectLst/>
                          <a:latin typeface="Segoe UI" panose="020B0502040204020203" pitchFamily="34" charset="0"/>
                        </a:rPr>
                        <a:t>Transporte terrestre y transporte por tuberías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s-CO" sz="1100" b="0" i="0" u="none" strike="noStrike" dirty="0">
                          <a:solidFill>
                            <a:srgbClr val="404040"/>
                          </a:solidFill>
                          <a:effectLst/>
                          <a:latin typeface="Segoe UI" panose="020B0502040204020203" pitchFamily="34" charset="0"/>
                        </a:rPr>
                        <a:t>               6,0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s-CO" sz="1100" b="0" i="0" u="none" strike="noStrike">
                          <a:solidFill>
                            <a:srgbClr val="404040"/>
                          </a:solidFill>
                          <a:effectLst/>
                          <a:latin typeface="Segoe UI" panose="020B0502040204020203" pitchFamily="34" charset="0"/>
                        </a:rPr>
                        <a:t>               7,3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6929464"/>
                  </a:ext>
                </a:extLst>
              </a:tr>
              <a:tr h="209550">
                <a:tc>
                  <a:txBody>
                    <a:bodyPr/>
                    <a:lstStyle/>
                    <a:p>
                      <a:pPr algn="ctr" rtl="0" fontAlgn="ctr"/>
                      <a:r>
                        <a:rPr lang="es-CO" sz="1100" b="1" i="0" u="none" strike="noStrike">
                          <a:solidFill>
                            <a:srgbClr val="B6004B"/>
                          </a:solidFill>
                          <a:effectLst/>
                          <a:latin typeface="Segoe UI" panose="020B0502040204020203" pitchFamily="34" charset="0"/>
                        </a:rPr>
                        <a:t>I1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100" b="1" i="0" u="none" strike="noStrike">
                          <a:solidFill>
                            <a:srgbClr val="B6004B"/>
                          </a:solidFill>
                          <a:effectLst/>
                          <a:latin typeface="Segoe UI" panose="020B0502040204020203" pitchFamily="34" charset="0"/>
                        </a:rPr>
                        <a:t>   Alojamiento</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100" b="0" i="0" u="none" strike="noStrike">
                          <a:solidFill>
                            <a:srgbClr val="404040"/>
                          </a:solidFill>
                          <a:effectLst/>
                          <a:latin typeface="Segoe UI" panose="020B0502040204020203" pitchFamily="34" charset="0"/>
                        </a:rPr>
                        <a:t>             13,7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100" b="0" i="0" u="none" strike="noStrike" dirty="0">
                          <a:solidFill>
                            <a:srgbClr val="404040"/>
                          </a:solidFill>
                          <a:effectLst/>
                          <a:latin typeface="Segoe UI" panose="020B0502040204020203" pitchFamily="34" charset="0"/>
                        </a:rPr>
                        <a:t>             17,9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36916656"/>
                  </a:ext>
                </a:extLst>
              </a:tr>
              <a:tr h="209550">
                <a:tc>
                  <a:txBody>
                    <a:bodyPr/>
                    <a:lstStyle/>
                    <a:p>
                      <a:pPr algn="ctr" rtl="0" fontAlgn="ctr"/>
                      <a:r>
                        <a:rPr lang="es-CO" sz="1100" b="1" i="0" u="none" strike="noStrike">
                          <a:solidFill>
                            <a:srgbClr val="B6004B"/>
                          </a:solidFill>
                          <a:effectLst/>
                          <a:latin typeface="Segoe UI" panose="020B0502040204020203" pitchFamily="34" charset="0"/>
                        </a:rPr>
                        <a:t>I2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s-CO" sz="1100" b="1" i="0" u="none" strike="noStrike">
                          <a:solidFill>
                            <a:srgbClr val="B6004B"/>
                          </a:solidFill>
                          <a:effectLst/>
                          <a:latin typeface="Segoe UI" panose="020B0502040204020203" pitchFamily="34" charset="0"/>
                        </a:rPr>
                        <a:t>Servicios de comida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s-CO" sz="1100" b="0" i="0" u="none" strike="noStrike">
                          <a:solidFill>
                            <a:srgbClr val="404040"/>
                          </a:solidFill>
                          <a:effectLst/>
                          <a:latin typeface="Segoe UI" panose="020B0502040204020203" pitchFamily="34" charset="0"/>
                        </a:rPr>
                        <a:t>             17,6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s-CO" sz="1100" b="0" i="0" u="none" strike="noStrike" dirty="0">
                          <a:solidFill>
                            <a:srgbClr val="404040"/>
                          </a:solidFill>
                          <a:effectLst/>
                          <a:latin typeface="Segoe UI" panose="020B0502040204020203" pitchFamily="34" charset="0"/>
                        </a:rPr>
                        <a:t>             19,5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6939595"/>
                  </a:ext>
                </a:extLst>
              </a:tr>
              <a:tr h="838200">
                <a:tc>
                  <a:txBody>
                    <a:bodyPr/>
                    <a:lstStyle/>
                    <a:p>
                      <a:pPr algn="ctr" rtl="0" fontAlgn="ctr"/>
                      <a:r>
                        <a:rPr lang="es-CO" sz="1100" b="1" i="0" u="none" strike="noStrike">
                          <a:solidFill>
                            <a:srgbClr val="B6004B"/>
                          </a:solidFill>
                          <a:effectLst/>
                          <a:latin typeface="Segoe UI" panose="020B0502040204020203" pitchFamily="34" charset="0"/>
                        </a:rPr>
                        <a:t>R + 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ES" sz="1100" b="1" i="0" u="none" strike="noStrike">
                          <a:solidFill>
                            <a:srgbClr val="B6004B"/>
                          </a:solidFill>
                          <a:effectLst/>
                          <a:latin typeface="Segoe UI" panose="020B0502040204020203" pitchFamily="34" charset="0"/>
                        </a:rPr>
                        <a:t>Actividades artísticas, de entretenimiento y recreación y otras actividades de servicios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100" b="0" i="0" u="none" strike="noStrike">
                          <a:solidFill>
                            <a:srgbClr val="404040"/>
                          </a:solidFill>
                          <a:effectLst/>
                          <a:latin typeface="Segoe UI" panose="020B0502040204020203" pitchFamily="34" charset="0"/>
                        </a:rPr>
                        <a:t>             39,9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100" b="0" i="0" u="none" strike="noStrike" dirty="0">
                          <a:solidFill>
                            <a:srgbClr val="404040"/>
                          </a:solidFill>
                          <a:effectLst/>
                          <a:latin typeface="Segoe UI" panose="020B0502040204020203" pitchFamily="34" charset="0"/>
                        </a:rPr>
                        <a:t>             44,7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055549052"/>
                  </a:ext>
                </a:extLst>
              </a:tr>
            </a:tbl>
          </a:graphicData>
        </a:graphic>
      </p:graphicFrame>
      <p:cxnSp>
        <p:nvCxnSpPr>
          <p:cNvPr id="6" name="Conector recto 5">
            <a:extLst>
              <a:ext uri="{FF2B5EF4-FFF2-40B4-BE49-F238E27FC236}">
                <a16:creationId xmlns:a16="http://schemas.microsoft.com/office/drawing/2014/main" id="{63D806B4-532D-4723-8295-80B392CF185A}"/>
              </a:ext>
            </a:extLst>
          </p:cNvPr>
          <p:cNvCxnSpPr>
            <a:cxnSpLocks/>
          </p:cNvCxnSpPr>
          <p:nvPr/>
        </p:nvCxnSpPr>
        <p:spPr>
          <a:xfrm flipH="1">
            <a:off x="767304" y="850938"/>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object 898">
            <a:extLst>
              <a:ext uri="{FF2B5EF4-FFF2-40B4-BE49-F238E27FC236}">
                <a16:creationId xmlns:a16="http://schemas.microsoft.com/office/drawing/2014/main" id="{E2E2C603-D77C-408C-8F08-C5F774D4C7D4}"/>
              </a:ext>
            </a:extLst>
          </p:cNvPr>
          <p:cNvSpPr txBox="1"/>
          <p:nvPr/>
        </p:nvSpPr>
        <p:spPr>
          <a:xfrm>
            <a:off x="741738" y="165484"/>
            <a:ext cx="4013143" cy="861774"/>
          </a:xfrm>
          <a:prstGeom prst="rect">
            <a:avLst/>
          </a:prstGeom>
        </p:spPr>
        <p:txBody>
          <a:bodyPr vert="horz" wrap="square" lIns="0" tIns="0" rIns="0" bIns="0" rtlCol="0">
            <a:spAutoFit/>
          </a:bodyPr>
          <a:lstStyle/>
          <a:p>
            <a:pPr marL="12700" lvl="0" algn="just">
              <a:defRPr/>
            </a:pPr>
            <a:r>
              <a:rPr lang="es-ES" sz="1400" b="1" dirty="0">
                <a:solidFill>
                  <a:srgbClr val="B6004B"/>
                </a:solidFill>
                <a:cs typeface="Arial"/>
              </a:rPr>
              <a:t>Metodología de cálculo de Ocupados y Trabajos Equivalentes a Tiempo Completo en las actividades turísticas</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047136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5FA39A-3E39-3FA0-DC7B-9851AA4E7DF4}"/>
              </a:ext>
            </a:extLst>
          </p:cNvPr>
          <p:cNvSpPr txBox="1"/>
          <p:nvPr/>
        </p:nvSpPr>
        <p:spPr>
          <a:xfrm>
            <a:off x="741737" y="4030974"/>
            <a:ext cx="794506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700" b="1" i="0" u="none" strike="noStrike" kern="1200" cap="none" spc="0" normalizeH="0" baseline="0" noProof="0" dirty="0">
                <a:ln>
                  <a:noFill/>
                </a:ln>
                <a:solidFill>
                  <a:prstClr val="black"/>
                </a:solidFill>
                <a:effectLst/>
                <a:uLnTx/>
                <a:uFillTx/>
                <a:latin typeface="Segoe UI"/>
                <a:ea typeface="+mn-ea"/>
                <a:cs typeface="+mn-cs"/>
              </a:rPr>
              <a:t>Fuente</a:t>
            </a:r>
            <a:r>
              <a:rPr kumimoji="0" lang="es-CO" sz="700" b="0" i="0" u="none" strike="noStrike" kern="1200" cap="none" spc="0" normalizeH="0" baseline="0" noProof="0" dirty="0">
                <a:ln>
                  <a:noFill/>
                </a:ln>
                <a:solidFill>
                  <a:prstClr val="black"/>
                </a:solidFill>
                <a:effectLst/>
                <a:uLnTx/>
                <a:uFillTx/>
                <a:latin typeface="Segoe UI"/>
                <a:ea typeface="+mn-ea"/>
                <a:cs typeface="+mn-cs"/>
              </a:rPr>
              <a:t>: DANE, Gran Encuesta Integrada de Hogares (GEIH)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30000" noProof="0" dirty="0" err="1">
                <a:ln>
                  <a:noFill/>
                </a:ln>
                <a:solidFill>
                  <a:prstClr val="black"/>
                </a:solidFill>
                <a:effectLst/>
                <a:uLnTx/>
                <a:uFillTx/>
                <a:latin typeface="Segoe UI"/>
                <a:ea typeface="+mn-ea"/>
                <a:cs typeface="+mn-cs"/>
              </a:rPr>
              <a:t>p</a:t>
            </a:r>
            <a:r>
              <a:rPr kumimoji="0" lang="es-CO" sz="700" b="0" i="0" u="none" strike="noStrike" kern="1200" cap="none" spc="0" normalizeH="0" baseline="0" noProof="0" dirty="0" err="1">
                <a:ln>
                  <a:noFill/>
                </a:ln>
                <a:solidFill>
                  <a:prstClr val="black"/>
                </a:solidFill>
                <a:effectLst/>
                <a:uLnTx/>
                <a:uFillTx/>
                <a:latin typeface="Segoe UI"/>
                <a:ea typeface="+mn-ea"/>
                <a:cs typeface="+mn-cs"/>
              </a:rPr>
              <a:t>provisional</a:t>
            </a:r>
            <a:endParaRPr kumimoji="0" lang="es-CO" sz="7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30000" noProof="0" dirty="0" err="1">
                <a:ln>
                  <a:noFill/>
                </a:ln>
                <a:solidFill>
                  <a:prstClr val="black"/>
                </a:solidFill>
                <a:effectLst/>
                <a:uLnTx/>
                <a:uFillTx/>
                <a:latin typeface="Segoe UI"/>
                <a:ea typeface="+mn-ea"/>
                <a:cs typeface="+mn-cs"/>
              </a:rPr>
              <a:t>Pr</a:t>
            </a:r>
            <a:r>
              <a:rPr kumimoji="0" lang="es-ES_tradnl" sz="700" b="0" i="0" u="none" strike="noStrike" kern="1200" cap="none" spc="0" normalizeH="0" baseline="0" noProof="0" dirty="0" err="1">
                <a:ln>
                  <a:noFill/>
                </a:ln>
                <a:solidFill>
                  <a:prstClr val="black"/>
                </a:solidFill>
                <a:effectLst/>
                <a:uLnTx/>
                <a:uFillTx/>
                <a:latin typeface="Segoe UI"/>
                <a:ea typeface="+mn-ea"/>
                <a:cs typeface="+mn-cs"/>
              </a:rPr>
              <a:t>preliminar</a:t>
            </a:r>
            <a:endParaRPr kumimoji="0" lang="es-ES_tradnl" sz="7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0" noProof="0" dirty="0">
                <a:ln>
                  <a:noFill/>
                </a:ln>
                <a:solidFill>
                  <a:prstClr val="black"/>
                </a:solidFill>
                <a:effectLst/>
                <a:uLnTx/>
                <a:uFillTx/>
                <a:latin typeface="Segoe UI"/>
                <a:ea typeface="+mn-ea"/>
                <a:cs typeface="+mn-cs"/>
              </a:rPr>
              <a:t>Nota 1: Los datos de las actividades de agencias de viajes y otros servicios de reserva; y otros servicios turísticos provienen directamente de la GEIH. Los datos de alojamiento y servicios de comida y bebidas; transporte de pasajeros; y servicios culturales deportivos y recreativos, se calcularon a partir la matriz de trabajo nacional y la Matriz Insumo Producto, de la Dirección y Síntesis de Cuentas Nacionales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prstClr val="black"/>
                </a:solidFill>
                <a:effectLst/>
                <a:uLnTx/>
                <a:uFillTx/>
                <a:latin typeface="Segoe UI"/>
                <a:ea typeface="+mn-ea"/>
                <a:cs typeface="+mn-cs"/>
              </a:rPr>
              <a:t>Nota 2: Datos expandidos con proyecciones de población, elaboradas con base en los resultados del Censo Nacional de Población y Vivienda 2018</a:t>
            </a:r>
            <a:endParaRPr kumimoji="0" lang="es-CO" sz="7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0" noProof="0" dirty="0">
                <a:ln>
                  <a:noFill/>
                </a:ln>
                <a:solidFill>
                  <a:prstClr val="black"/>
                </a:solidFill>
                <a:effectLst/>
                <a:uLnTx/>
                <a:uFillTx/>
                <a:latin typeface="Segoe UI"/>
                <a:ea typeface="+mn-ea"/>
                <a:cs typeface="+mn-cs"/>
              </a:rPr>
              <a:t>**Incluye las actividades de organización de convenciones y eventos comerciales, y alquiler de equipo recreativo y deportivo</a:t>
            </a:r>
          </a:p>
        </p:txBody>
      </p:sp>
      <p:graphicFrame>
        <p:nvGraphicFramePr>
          <p:cNvPr id="5" name="Tabla 4">
            <a:extLst>
              <a:ext uri="{FF2B5EF4-FFF2-40B4-BE49-F238E27FC236}">
                <a16:creationId xmlns:a16="http://schemas.microsoft.com/office/drawing/2014/main" id="{80EF3058-DC9C-C516-34ED-BB18570CE200}"/>
              </a:ext>
            </a:extLst>
          </p:cNvPr>
          <p:cNvGraphicFramePr>
            <a:graphicFrameLocks noGrp="1"/>
          </p:cNvGraphicFramePr>
          <p:nvPr>
            <p:extLst>
              <p:ext uri="{D42A27DB-BD31-4B8C-83A1-F6EECF244321}">
                <p14:modId xmlns:p14="http://schemas.microsoft.com/office/powerpoint/2010/main" val="2702233066"/>
              </p:ext>
            </p:extLst>
          </p:nvPr>
        </p:nvGraphicFramePr>
        <p:xfrm>
          <a:off x="767303" y="1078906"/>
          <a:ext cx="7919496" cy="2802642"/>
        </p:xfrm>
        <a:graphic>
          <a:graphicData uri="http://schemas.openxmlformats.org/drawingml/2006/table">
            <a:tbl>
              <a:tblPr/>
              <a:tblGrid>
                <a:gridCol w="4902544">
                  <a:extLst>
                    <a:ext uri="{9D8B030D-6E8A-4147-A177-3AD203B41FA5}">
                      <a16:colId xmlns:a16="http://schemas.microsoft.com/office/drawing/2014/main" val="1521172387"/>
                    </a:ext>
                  </a:extLst>
                </a:gridCol>
                <a:gridCol w="1508476">
                  <a:extLst>
                    <a:ext uri="{9D8B030D-6E8A-4147-A177-3AD203B41FA5}">
                      <a16:colId xmlns:a16="http://schemas.microsoft.com/office/drawing/2014/main" val="2702722408"/>
                    </a:ext>
                  </a:extLst>
                </a:gridCol>
                <a:gridCol w="1508476">
                  <a:extLst>
                    <a:ext uri="{9D8B030D-6E8A-4147-A177-3AD203B41FA5}">
                      <a16:colId xmlns:a16="http://schemas.microsoft.com/office/drawing/2014/main" val="3267944582"/>
                    </a:ext>
                  </a:extLst>
                </a:gridCol>
              </a:tblGrid>
              <a:tr h="780024">
                <a:tc>
                  <a:txBody>
                    <a:bodyPr/>
                    <a:lstStyle/>
                    <a:p>
                      <a:pPr algn="ctr" rtl="0" fontAlgn="ctr"/>
                      <a:r>
                        <a:rPr lang="es-CO" sz="1050" b="1" i="0" u="none" strike="noStrike" dirty="0">
                          <a:solidFill>
                            <a:srgbClr val="FFFFFF"/>
                          </a:solidFill>
                          <a:effectLst/>
                          <a:latin typeface="Segoe UI" panose="020B0502040204020203" pitchFamily="34" charset="0"/>
                        </a:rPr>
                        <a:t>Actividad</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ctr"/>
                      <a:r>
                        <a:rPr lang="es-CO" sz="1050" b="1" i="0" u="none" strike="noStrike" dirty="0">
                          <a:solidFill>
                            <a:srgbClr val="FFFFFF"/>
                          </a:solidFill>
                          <a:effectLst/>
                          <a:latin typeface="Segoe UI" panose="020B0502040204020203" pitchFamily="34" charset="0"/>
                        </a:rPr>
                        <a:t>2021</a:t>
                      </a:r>
                      <a:r>
                        <a:rPr lang="es-CO" sz="1050" b="1" i="0" u="none" strike="noStrike" baseline="30000" dirty="0">
                          <a:solidFill>
                            <a:srgbClr val="FFFFFF"/>
                          </a:solidFill>
                          <a:effectLst/>
                          <a:latin typeface="Segoe UI" panose="020B0502040204020203" pitchFamily="34" charset="0"/>
                        </a:rPr>
                        <a:t>p</a:t>
                      </a:r>
                      <a:endParaRPr lang="es-CO" sz="1050" b="1" i="0" u="none" strike="noStrike" dirty="0">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ctr"/>
                      <a:r>
                        <a:rPr lang="es-CO" sz="1050" b="1" i="0" u="none" strike="noStrike">
                          <a:solidFill>
                            <a:srgbClr val="FFFFFF"/>
                          </a:solidFill>
                          <a:effectLst/>
                          <a:latin typeface="Segoe UI" panose="020B0502040204020203" pitchFamily="34" charset="0"/>
                        </a:rPr>
                        <a:t>2022</a:t>
                      </a:r>
                      <a:r>
                        <a:rPr lang="es-CO" sz="1050" b="1" i="0" u="none" strike="noStrike" baseline="30000">
                          <a:solidFill>
                            <a:srgbClr val="FFFFFF"/>
                          </a:solidFill>
                          <a:effectLst/>
                          <a:latin typeface="Segoe UI" panose="020B0502040204020203" pitchFamily="34" charset="0"/>
                        </a:rPr>
                        <a:t>pr</a:t>
                      </a:r>
                      <a:endParaRPr lang="es-CO" sz="1050" b="1" i="0" u="none" strike="noStrike">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extLst>
                  <a:ext uri="{0D108BD9-81ED-4DB2-BD59-A6C34878D82A}">
                    <a16:rowId xmlns:a16="http://schemas.microsoft.com/office/drawing/2014/main" val="3862073944"/>
                  </a:ext>
                </a:extLst>
              </a:tr>
              <a:tr h="337103">
                <a:tc>
                  <a:txBody>
                    <a:bodyPr/>
                    <a:lstStyle/>
                    <a:p>
                      <a:pPr algn="ctr" fontAlgn="ctr"/>
                      <a:r>
                        <a:rPr lang="es-ES" sz="1000" b="0" i="0" u="none" strike="noStrike">
                          <a:solidFill>
                            <a:srgbClr val="000000"/>
                          </a:solidFill>
                          <a:effectLst/>
                          <a:latin typeface="Segoe UI" panose="020B0502040204020203" pitchFamily="34" charset="0"/>
                        </a:rPr>
                        <a:t>Alojamiento y servicios de comida y bebidas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239.157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419.195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925541356"/>
                  </a:ext>
                </a:extLst>
              </a:tr>
              <a:tr h="337103">
                <a:tc>
                  <a:txBody>
                    <a:bodyPr/>
                    <a:lstStyle/>
                    <a:p>
                      <a:pPr algn="ctr" rtl="0" fontAlgn="ctr"/>
                      <a:r>
                        <a:rPr lang="es-CO" sz="1000" b="0" i="0" u="none" strike="noStrike">
                          <a:solidFill>
                            <a:srgbClr val="404040"/>
                          </a:solidFill>
                          <a:effectLst/>
                          <a:latin typeface="Segoe UI" panose="020B0502040204020203" pitchFamily="34" charset="0"/>
                        </a:rPr>
                        <a:t>Transporte de pasajeros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000" b="0" i="0" u="none" strike="noStrike">
                          <a:solidFill>
                            <a:srgbClr val="404040"/>
                          </a:solidFill>
                          <a:effectLst/>
                          <a:latin typeface="Segoe UI" panose="020B0502040204020203" pitchFamily="34" charset="0"/>
                        </a:rPr>
                        <a:t>60.419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000" b="0" i="0" u="none" strike="noStrike">
                          <a:solidFill>
                            <a:srgbClr val="404040"/>
                          </a:solidFill>
                          <a:effectLst/>
                          <a:latin typeface="Segoe UI" panose="020B0502040204020203" pitchFamily="34" charset="0"/>
                        </a:rPr>
                        <a:t>96.730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990034587"/>
                  </a:ext>
                </a:extLst>
              </a:tr>
              <a:tr h="337103">
                <a:tc>
                  <a:txBody>
                    <a:bodyPr/>
                    <a:lstStyle/>
                    <a:p>
                      <a:pPr algn="ctr" fontAlgn="ctr"/>
                      <a:r>
                        <a:rPr lang="es-ES" sz="1000" b="0" i="0" u="none" strike="noStrike">
                          <a:solidFill>
                            <a:srgbClr val="000000"/>
                          </a:solidFill>
                          <a:effectLst/>
                          <a:latin typeface="Segoe UI" panose="020B0502040204020203" pitchFamily="34" charset="0"/>
                        </a:rPr>
                        <a:t>Agencias de viajes y otros servicios de reserva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30.016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36.963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519064599"/>
                  </a:ext>
                </a:extLst>
              </a:tr>
              <a:tr h="337103">
                <a:tc>
                  <a:txBody>
                    <a:bodyPr/>
                    <a:lstStyle/>
                    <a:p>
                      <a:pPr algn="ctr" rtl="0" fontAlgn="ctr"/>
                      <a:r>
                        <a:rPr lang="es-ES" sz="1000" b="0" i="0" u="none" strike="noStrike">
                          <a:solidFill>
                            <a:srgbClr val="404040"/>
                          </a:solidFill>
                          <a:effectLst/>
                          <a:latin typeface="Segoe UI" panose="020B0502040204020203" pitchFamily="34" charset="0"/>
                        </a:rPr>
                        <a:t>Servicios culturales, deportivos y recreativos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000" b="0" i="0" u="none" strike="noStrike">
                          <a:solidFill>
                            <a:srgbClr val="404040"/>
                          </a:solidFill>
                          <a:effectLst/>
                          <a:latin typeface="Segoe UI" panose="020B0502040204020203" pitchFamily="34" charset="0"/>
                        </a:rPr>
                        <a:t>82.956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000" b="0" i="0" u="none" strike="noStrike">
                          <a:solidFill>
                            <a:srgbClr val="404040"/>
                          </a:solidFill>
                          <a:effectLst/>
                          <a:latin typeface="Segoe UI" panose="020B0502040204020203" pitchFamily="34" charset="0"/>
                        </a:rPr>
                        <a:t>130.467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864973206"/>
                  </a:ext>
                </a:extLst>
              </a:tr>
              <a:tr h="337103">
                <a:tc>
                  <a:txBody>
                    <a:bodyPr/>
                    <a:lstStyle/>
                    <a:p>
                      <a:pPr algn="ctr" fontAlgn="ctr"/>
                      <a:r>
                        <a:rPr lang="es-CO" sz="1000" b="0" i="0" u="none" strike="noStrike">
                          <a:solidFill>
                            <a:srgbClr val="000000"/>
                          </a:solidFill>
                          <a:effectLst/>
                          <a:latin typeface="Segoe UI" panose="020B0502040204020203" pitchFamily="34" charset="0"/>
                        </a:rPr>
                        <a:t>Otros servicios turísticos**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27.613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25.908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208959798"/>
                  </a:ext>
                </a:extLst>
              </a:tr>
              <a:tr h="337103">
                <a:tc>
                  <a:txBody>
                    <a:bodyPr/>
                    <a:lstStyle/>
                    <a:p>
                      <a:pPr algn="ctr" rtl="0" fontAlgn="ctr"/>
                      <a:r>
                        <a:rPr lang="es-CO" sz="1000" b="1" i="0" u="none" strike="noStrike" dirty="0">
                          <a:solidFill>
                            <a:srgbClr val="404040"/>
                          </a:solidFill>
                          <a:effectLst/>
                          <a:latin typeface="Segoe UI" panose="020B0502040204020203" pitchFamily="34" charset="0"/>
                        </a:rPr>
                        <a:t>Total ocupados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1000" b="1" i="0" u="none" strike="noStrike">
                          <a:solidFill>
                            <a:srgbClr val="404040"/>
                          </a:solidFill>
                          <a:effectLst/>
                          <a:latin typeface="Segoe UI" panose="020B0502040204020203" pitchFamily="34" charset="0"/>
                        </a:rPr>
                        <a:t>440.160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1000" b="1" i="0" u="none" strike="noStrike" dirty="0">
                          <a:solidFill>
                            <a:srgbClr val="404040"/>
                          </a:solidFill>
                          <a:effectLst/>
                          <a:latin typeface="Segoe UI" panose="020B0502040204020203" pitchFamily="34" charset="0"/>
                        </a:rPr>
                        <a:t>709.263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extLst>
                  <a:ext uri="{0D108BD9-81ED-4DB2-BD59-A6C34878D82A}">
                    <a16:rowId xmlns:a16="http://schemas.microsoft.com/office/drawing/2014/main" val="14846724"/>
                  </a:ext>
                </a:extLst>
              </a:tr>
            </a:tbl>
          </a:graphicData>
        </a:graphic>
      </p:graphicFrame>
      <p:cxnSp>
        <p:nvCxnSpPr>
          <p:cNvPr id="6" name="Conector recto 5">
            <a:extLst>
              <a:ext uri="{FF2B5EF4-FFF2-40B4-BE49-F238E27FC236}">
                <a16:creationId xmlns:a16="http://schemas.microsoft.com/office/drawing/2014/main" id="{87BE6C01-0011-48EB-8F6F-6388C9D8D4B4}"/>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object 898">
            <a:extLst>
              <a:ext uri="{FF2B5EF4-FFF2-40B4-BE49-F238E27FC236}">
                <a16:creationId xmlns:a16="http://schemas.microsoft.com/office/drawing/2014/main" id="{3A33F5DA-67A7-4790-9FF3-46145666ED9E}"/>
              </a:ext>
            </a:extLst>
          </p:cNvPr>
          <p:cNvSpPr txBox="1"/>
          <p:nvPr/>
        </p:nvSpPr>
        <p:spPr>
          <a:xfrm>
            <a:off x="741738" y="178931"/>
            <a:ext cx="7945061" cy="861774"/>
          </a:xfrm>
          <a:prstGeom prst="rect">
            <a:avLst/>
          </a:prstGeom>
        </p:spPr>
        <p:txBody>
          <a:bodyPr vert="horz" wrap="square" lIns="0" tIns="0" rIns="0" bIns="0" rtlCol="0">
            <a:spAutoFit/>
          </a:bodyPr>
          <a:lstStyle/>
          <a:p>
            <a:pPr marL="12700" lvl="0">
              <a:defRPr/>
            </a:pPr>
            <a:r>
              <a:rPr lang="es-ES" sz="1400" b="1" dirty="0">
                <a:solidFill>
                  <a:srgbClr val="B6004B"/>
                </a:solidFill>
                <a:cs typeface="Arial"/>
              </a:rPr>
              <a:t>Ocupados, según industrias típicas del turismo </a:t>
            </a:r>
          </a:p>
          <a:p>
            <a:pPr marL="12700" lvl="0">
              <a:defRPr/>
            </a:pPr>
            <a:r>
              <a:rPr lang="es-ES" sz="1400" dirty="0">
                <a:cs typeface="Arial"/>
              </a:rPr>
              <a:t>2021</a:t>
            </a:r>
            <a:r>
              <a:rPr lang="es-ES" sz="1400" baseline="30000" dirty="0">
                <a:cs typeface="Arial"/>
              </a:rPr>
              <a:t>p</a:t>
            </a:r>
            <a:r>
              <a:rPr lang="es-ES" sz="1400" dirty="0">
                <a:cs typeface="Arial"/>
              </a:rPr>
              <a:t> -2022</a:t>
            </a:r>
            <a:r>
              <a:rPr lang="es-ES" sz="1400" baseline="30000" dirty="0">
                <a:cs typeface="Arial"/>
              </a:rPr>
              <a:t>pr</a:t>
            </a:r>
            <a:r>
              <a:rPr lang="es-ES" sz="1400" dirty="0">
                <a:cs typeface="Arial"/>
              </a:rPr>
              <a:t> </a:t>
            </a:r>
          </a:p>
          <a:p>
            <a:pPr marL="12700" lvl="0">
              <a:defRPr/>
            </a:pPr>
            <a:r>
              <a:rPr lang="es-ES" sz="1400" dirty="0">
                <a:cs typeface="Arial"/>
              </a:rPr>
              <a:t>(Miles)</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47915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C7A8362-20AC-073F-C4BC-AA7B437E2D77}"/>
              </a:ext>
            </a:extLst>
          </p:cNvPr>
          <p:cNvSpPr txBox="1"/>
          <p:nvPr/>
        </p:nvSpPr>
        <p:spPr>
          <a:xfrm>
            <a:off x="709726" y="4170010"/>
            <a:ext cx="6466854" cy="8463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700" b="1" i="0" u="none" strike="noStrike" kern="1200" cap="none" spc="0" normalizeH="0" baseline="0" noProof="0" dirty="0">
                <a:ln>
                  <a:noFill/>
                </a:ln>
                <a:solidFill>
                  <a:prstClr val="black"/>
                </a:solidFill>
                <a:effectLst/>
                <a:uLnTx/>
                <a:uFillTx/>
                <a:latin typeface="Segoe UI"/>
                <a:ea typeface="+mn-ea"/>
                <a:cs typeface="+mn-cs"/>
              </a:rPr>
              <a:t>Fuente</a:t>
            </a:r>
            <a:r>
              <a:rPr kumimoji="0" lang="es-CO" sz="700" b="0" i="0" u="none" strike="noStrike" kern="1200" cap="none" spc="0" normalizeH="0" baseline="0" noProof="0" dirty="0">
                <a:ln>
                  <a:noFill/>
                </a:ln>
                <a:solidFill>
                  <a:prstClr val="black"/>
                </a:solidFill>
                <a:effectLst/>
                <a:uLnTx/>
                <a:uFillTx/>
                <a:latin typeface="Segoe UI"/>
                <a:ea typeface="+mn-ea"/>
                <a:cs typeface="+mn-cs"/>
              </a:rPr>
              <a:t>: DANE, Gran Encuesta Integrada de Hogares (GEIH)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30000" noProof="0" dirty="0" err="1">
                <a:ln>
                  <a:noFill/>
                </a:ln>
                <a:solidFill>
                  <a:prstClr val="black"/>
                </a:solidFill>
                <a:effectLst/>
                <a:uLnTx/>
                <a:uFillTx/>
                <a:latin typeface="Segoe UI"/>
                <a:ea typeface="+mn-ea"/>
                <a:cs typeface="+mn-cs"/>
              </a:rPr>
              <a:t>p</a:t>
            </a:r>
            <a:r>
              <a:rPr kumimoji="0" lang="es-CO" sz="700" b="0" i="0" u="none" strike="noStrike" kern="1200" cap="none" spc="0" normalizeH="0" baseline="0" noProof="0" dirty="0" err="1">
                <a:ln>
                  <a:noFill/>
                </a:ln>
                <a:solidFill>
                  <a:prstClr val="black"/>
                </a:solidFill>
                <a:effectLst/>
                <a:uLnTx/>
                <a:uFillTx/>
                <a:latin typeface="Segoe UI"/>
                <a:ea typeface="+mn-ea"/>
                <a:cs typeface="+mn-cs"/>
              </a:rPr>
              <a:t>provisional</a:t>
            </a:r>
            <a:endParaRPr kumimoji="0" lang="es-CO" sz="7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30000" noProof="0" dirty="0" err="1">
                <a:ln>
                  <a:noFill/>
                </a:ln>
                <a:solidFill>
                  <a:prstClr val="black"/>
                </a:solidFill>
                <a:effectLst/>
                <a:uLnTx/>
                <a:uFillTx/>
                <a:latin typeface="Segoe UI"/>
                <a:ea typeface="+mn-ea"/>
                <a:cs typeface="+mn-cs"/>
              </a:rPr>
              <a:t>Pr</a:t>
            </a:r>
            <a:r>
              <a:rPr kumimoji="0" lang="es-ES_tradnl" sz="700" b="0" i="0" u="none" strike="noStrike" kern="1200" cap="none" spc="0" normalizeH="0" baseline="0" noProof="0" dirty="0" err="1">
                <a:ln>
                  <a:noFill/>
                </a:ln>
                <a:solidFill>
                  <a:prstClr val="black"/>
                </a:solidFill>
                <a:effectLst/>
                <a:uLnTx/>
                <a:uFillTx/>
                <a:latin typeface="Segoe UI"/>
                <a:ea typeface="+mn-ea"/>
                <a:cs typeface="+mn-cs"/>
              </a:rPr>
              <a:t>preliminar</a:t>
            </a:r>
            <a:endParaRPr kumimoji="0" lang="es-ES_tradnl" sz="7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0" noProof="0" dirty="0">
                <a:ln>
                  <a:noFill/>
                </a:ln>
                <a:solidFill>
                  <a:prstClr val="black"/>
                </a:solidFill>
                <a:effectLst/>
                <a:uLnTx/>
                <a:uFillTx/>
                <a:latin typeface="Segoe UI"/>
                <a:ea typeface="+mn-ea"/>
                <a:cs typeface="+mn-cs"/>
              </a:rPr>
              <a:t>Nota 1: Los Trabajos Equivalentes a Tiempo Completo  del sector turístico en las industrias típicas del turismo, son calculados a partir la matriz de trabajo nacional y la Matriz Insumo Producto, de la Dirección y Síntesis de Cuentas Nacionales</a:t>
            </a:r>
          </a:p>
          <a:p>
            <a:pPr>
              <a:defRPr/>
            </a:pPr>
            <a:r>
              <a:rPr kumimoji="0" lang="es-ES" sz="700" b="0" i="0" u="none" strike="noStrike" kern="1200" cap="none" spc="0" normalizeH="0" baseline="0" noProof="0" dirty="0">
                <a:ln>
                  <a:noFill/>
                </a:ln>
                <a:solidFill>
                  <a:prstClr val="black"/>
                </a:solidFill>
                <a:effectLst/>
                <a:uLnTx/>
                <a:uFillTx/>
                <a:latin typeface="Segoe UI"/>
                <a:ea typeface="+mn-ea"/>
                <a:cs typeface="+mn-cs"/>
              </a:rPr>
              <a:t>Nota 2: Datos expandidos con proyecciones de población, elaboradas con base en los resultados del Censo Nacional de Población y Vivienda 2018</a:t>
            </a:r>
            <a:endParaRPr kumimoji="0" lang="es-CO" sz="7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700" b="0" i="0" u="none" strike="noStrike" kern="1200" cap="none" spc="0" normalizeH="0" baseline="0" noProof="0" dirty="0">
                <a:ln>
                  <a:noFill/>
                </a:ln>
                <a:solidFill>
                  <a:prstClr val="black"/>
                </a:solidFill>
                <a:effectLst/>
                <a:uLnTx/>
                <a:uFillTx/>
                <a:latin typeface="Segoe UI"/>
                <a:ea typeface="+mn-ea"/>
                <a:cs typeface="+mn-cs"/>
              </a:rPr>
              <a:t>**Incluye las actividades de organización de convenciones y eventos comerciales, y alquiler de equipo recreativo y deportivo</a:t>
            </a:r>
          </a:p>
        </p:txBody>
      </p:sp>
      <p:cxnSp>
        <p:nvCxnSpPr>
          <p:cNvPr id="4" name="Conector recto 3">
            <a:extLst>
              <a:ext uri="{FF2B5EF4-FFF2-40B4-BE49-F238E27FC236}">
                <a16:creationId xmlns:a16="http://schemas.microsoft.com/office/drawing/2014/main" id="{7E3CB073-0705-0A26-4851-16C5C1E670A7}"/>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graphicFrame>
        <p:nvGraphicFramePr>
          <p:cNvPr id="5" name="Tabla 4">
            <a:extLst>
              <a:ext uri="{FF2B5EF4-FFF2-40B4-BE49-F238E27FC236}">
                <a16:creationId xmlns:a16="http://schemas.microsoft.com/office/drawing/2014/main" id="{D3204EB9-B0FA-1033-C329-D9F802D12947}"/>
              </a:ext>
            </a:extLst>
          </p:cNvPr>
          <p:cNvGraphicFramePr>
            <a:graphicFrameLocks noGrp="1"/>
          </p:cNvGraphicFramePr>
          <p:nvPr>
            <p:extLst>
              <p:ext uri="{D42A27DB-BD31-4B8C-83A1-F6EECF244321}">
                <p14:modId xmlns:p14="http://schemas.microsoft.com/office/powerpoint/2010/main" val="2491481356"/>
              </p:ext>
            </p:extLst>
          </p:nvPr>
        </p:nvGraphicFramePr>
        <p:xfrm>
          <a:off x="767304" y="1089208"/>
          <a:ext cx="7865709" cy="2897758"/>
        </p:xfrm>
        <a:graphic>
          <a:graphicData uri="http://schemas.openxmlformats.org/drawingml/2006/table">
            <a:tbl>
              <a:tblPr/>
              <a:tblGrid>
                <a:gridCol w="4869249">
                  <a:extLst>
                    <a:ext uri="{9D8B030D-6E8A-4147-A177-3AD203B41FA5}">
                      <a16:colId xmlns:a16="http://schemas.microsoft.com/office/drawing/2014/main" val="1627677110"/>
                    </a:ext>
                  </a:extLst>
                </a:gridCol>
                <a:gridCol w="1498230">
                  <a:extLst>
                    <a:ext uri="{9D8B030D-6E8A-4147-A177-3AD203B41FA5}">
                      <a16:colId xmlns:a16="http://schemas.microsoft.com/office/drawing/2014/main" val="3554109925"/>
                    </a:ext>
                  </a:extLst>
                </a:gridCol>
                <a:gridCol w="1498230">
                  <a:extLst>
                    <a:ext uri="{9D8B030D-6E8A-4147-A177-3AD203B41FA5}">
                      <a16:colId xmlns:a16="http://schemas.microsoft.com/office/drawing/2014/main" val="1225799536"/>
                    </a:ext>
                  </a:extLst>
                </a:gridCol>
              </a:tblGrid>
              <a:tr h="710932">
                <a:tc>
                  <a:txBody>
                    <a:bodyPr/>
                    <a:lstStyle/>
                    <a:p>
                      <a:pPr algn="ctr" rtl="0" fontAlgn="ctr"/>
                      <a:r>
                        <a:rPr lang="es-CO" sz="1050" b="1" i="0" u="none" strike="noStrike" dirty="0">
                          <a:solidFill>
                            <a:srgbClr val="FFFFFF"/>
                          </a:solidFill>
                          <a:effectLst/>
                          <a:latin typeface="Segoe UI" panose="020B0502040204020203" pitchFamily="34" charset="0"/>
                        </a:rPr>
                        <a:t>Actividad</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ctr"/>
                      <a:r>
                        <a:rPr lang="es-CO" sz="1050" b="1" i="0" u="none" strike="noStrike" dirty="0">
                          <a:solidFill>
                            <a:srgbClr val="FFFFFF"/>
                          </a:solidFill>
                          <a:effectLst/>
                          <a:latin typeface="Segoe UI" panose="020B0502040204020203" pitchFamily="34" charset="0"/>
                        </a:rPr>
                        <a:t>2021</a:t>
                      </a:r>
                      <a:r>
                        <a:rPr lang="es-CO" sz="1050" b="1" i="0" u="none" strike="noStrike" baseline="30000" dirty="0">
                          <a:solidFill>
                            <a:srgbClr val="FFFFFF"/>
                          </a:solidFill>
                          <a:effectLst/>
                          <a:latin typeface="Segoe UI" panose="020B0502040204020203" pitchFamily="34" charset="0"/>
                        </a:rPr>
                        <a:t>p</a:t>
                      </a:r>
                      <a:endParaRPr lang="es-CO" sz="1050" b="1" i="0" u="none" strike="noStrike" dirty="0">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tc>
                  <a:txBody>
                    <a:bodyPr/>
                    <a:lstStyle/>
                    <a:p>
                      <a:pPr algn="ctr" rtl="0" fontAlgn="ctr"/>
                      <a:r>
                        <a:rPr lang="es-CO" sz="1050" b="1" i="0" u="none" strike="noStrike">
                          <a:solidFill>
                            <a:srgbClr val="FFFFFF"/>
                          </a:solidFill>
                          <a:effectLst/>
                          <a:latin typeface="Segoe UI" panose="020B0502040204020203" pitchFamily="34" charset="0"/>
                        </a:rPr>
                        <a:t>2022</a:t>
                      </a:r>
                      <a:r>
                        <a:rPr lang="es-CO" sz="1050" b="1" i="0" u="none" strike="noStrike" baseline="30000">
                          <a:solidFill>
                            <a:srgbClr val="FFFFFF"/>
                          </a:solidFill>
                          <a:effectLst/>
                          <a:latin typeface="Segoe UI" panose="020B0502040204020203" pitchFamily="34" charset="0"/>
                        </a:rPr>
                        <a:t>pr</a:t>
                      </a:r>
                      <a:endParaRPr lang="es-CO" sz="1050" b="1" i="0" u="none" strike="noStrike">
                        <a:solidFill>
                          <a:srgbClr val="FFFFFF"/>
                        </a:solidFill>
                        <a:effectLst/>
                        <a:latin typeface="Segoe UI" panose="020B0502040204020203"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6004B"/>
                    </a:solidFill>
                  </a:tcPr>
                </a:tc>
                <a:extLst>
                  <a:ext uri="{0D108BD9-81ED-4DB2-BD59-A6C34878D82A}">
                    <a16:rowId xmlns:a16="http://schemas.microsoft.com/office/drawing/2014/main" val="846895735"/>
                  </a:ext>
                </a:extLst>
              </a:tr>
              <a:tr h="364471">
                <a:tc>
                  <a:txBody>
                    <a:bodyPr/>
                    <a:lstStyle/>
                    <a:p>
                      <a:pPr algn="ctr" fontAlgn="ctr"/>
                      <a:r>
                        <a:rPr lang="es-ES" sz="1000" b="0" i="0" u="none" strike="noStrike">
                          <a:solidFill>
                            <a:srgbClr val="000000"/>
                          </a:solidFill>
                          <a:effectLst/>
                          <a:latin typeface="Segoe UI" panose="020B0502040204020203" pitchFamily="34" charset="0"/>
                        </a:rPr>
                        <a:t>Alojamiento y servicios de comida y bebidas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280.281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378.022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2411731959"/>
                  </a:ext>
                </a:extLst>
              </a:tr>
              <a:tr h="364471">
                <a:tc>
                  <a:txBody>
                    <a:bodyPr/>
                    <a:lstStyle/>
                    <a:p>
                      <a:pPr algn="ctr" rtl="0" fontAlgn="ctr"/>
                      <a:r>
                        <a:rPr lang="es-CO" sz="1000" b="0" i="0" u="none" strike="noStrike">
                          <a:solidFill>
                            <a:srgbClr val="404040"/>
                          </a:solidFill>
                          <a:effectLst/>
                          <a:latin typeface="Segoe UI" panose="020B0502040204020203" pitchFamily="34" charset="0"/>
                        </a:rPr>
                        <a:t>Transporte de pasajeros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000" b="0" i="0" u="none" strike="noStrike">
                          <a:solidFill>
                            <a:srgbClr val="404040"/>
                          </a:solidFill>
                          <a:effectLst/>
                          <a:latin typeface="Segoe UI" panose="020B0502040204020203" pitchFamily="34" charset="0"/>
                        </a:rPr>
                        <a:t>73.815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000" b="0" i="0" u="none" strike="noStrike">
                          <a:solidFill>
                            <a:srgbClr val="404040"/>
                          </a:solidFill>
                          <a:effectLst/>
                          <a:latin typeface="Segoe UI" panose="020B0502040204020203" pitchFamily="34" charset="0"/>
                        </a:rPr>
                        <a:t>92.752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44802029"/>
                  </a:ext>
                </a:extLst>
              </a:tr>
              <a:tr h="364471">
                <a:tc>
                  <a:txBody>
                    <a:bodyPr/>
                    <a:lstStyle/>
                    <a:p>
                      <a:pPr algn="ctr" fontAlgn="ctr"/>
                      <a:r>
                        <a:rPr lang="es-ES" sz="1000" b="0" i="0" u="none" strike="noStrike">
                          <a:solidFill>
                            <a:srgbClr val="000000"/>
                          </a:solidFill>
                          <a:effectLst/>
                          <a:latin typeface="Segoe UI" panose="020B0502040204020203" pitchFamily="34" charset="0"/>
                        </a:rPr>
                        <a:t>Agencias de viajes y otros servicios de reserva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27.968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35.502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778644031"/>
                  </a:ext>
                </a:extLst>
              </a:tr>
              <a:tr h="364471">
                <a:tc>
                  <a:txBody>
                    <a:bodyPr/>
                    <a:lstStyle/>
                    <a:p>
                      <a:pPr algn="ctr" rtl="0" fontAlgn="ctr"/>
                      <a:r>
                        <a:rPr lang="es-ES" sz="1000" b="0" i="0" u="none" strike="noStrike">
                          <a:solidFill>
                            <a:srgbClr val="404040"/>
                          </a:solidFill>
                          <a:effectLst/>
                          <a:latin typeface="Segoe UI" panose="020B0502040204020203" pitchFamily="34" charset="0"/>
                        </a:rPr>
                        <a:t>Servicios culturales, deportivos y recreativos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000" b="0" i="0" u="none" strike="noStrike">
                          <a:solidFill>
                            <a:srgbClr val="404040"/>
                          </a:solidFill>
                          <a:effectLst/>
                          <a:latin typeface="Segoe UI" panose="020B0502040204020203" pitchFamily="34" charset="0"/>
                        </a:rPr>
                        <a:t>92.800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rtl="0" fontAlgn="ctr"/>
                      <a:r>
                        <a:rPr lang="es-CO" sz="1000" b="0" i="0" u="none" strike="noStrike">
                          <a:solidFill>
                            <a:srgbClr val="404040"/>
                          </a:solidFill>
                          <a:effectLst/>
                          <a:latin typeface="Segoe UI" panose="020B0502040204020203" pitchFamily="34" charset="0"/>
                        </a:rPr>
                        <a:t>105.248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582871258"/>
                  </a:ext>
                </a:extLst>
              </a:tr>
              <a:tr h="364471">
                <a:tc>
                  <a:txBody>
                    <a:bodyPr/>
                    <a:lstStyle/>
                    <a:p>
                      <a:pPr algn="ctr" fontAlgn="ctr"/>
                      <a:r>
                        <a:rPr lang="es-CO" sz="1000" b="0" i="0" u="none" strike="noStrike">
                          <a:solidFill>
                            <a:srgbClr val="000000"/>
                          </a:solidFill>
                          <a:effectLst/>
                          <a:latin typeface="Segoe UI" panose="020B0502040204020203" pitchFamily="34" charset="0"/>
                        </a:rPr>
                        <a:t>Otros servicios turísticos**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22.599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Segoe UI" panose="020B0502040204020203" pitchFamily="34" charset="0"/>
                        </a:rPr>
                        <a:t>20.871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397082947"/>
                  </a:ext>
                </a:extLst>
              </a:tr>
              <a:tr h="364471">
                <a:tc>
                  <a:txBody>
                    <a:bodyPr/>
                    <a:lstStyle/>
                    <a:p>
                      <a:pPr algn="ctr" rtl="0" fontAlgn="ctr"/>
                      <a:r>
                        <a:rPr lang="es-CO" sz="1000" b="1" i="0" u="none" strike="noStrike">
                          <a:solidFill>
                            <a:srgbClr val="404040"/>
                          </a:solidFill>
                          <a:effectLst/>
                          <a:latin typeface="Segoe UI" panose="020B0502040204020203" pitchFamily="34" charset="0"/>
                        </a:rPr>
                        <a:t>Total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1000" b="1" i="0" u="none" strike="noStrike">
                          <a:solidFill>
                            <a:srgbClr val="404040"/>
                          </a:solidFill>
                          <a:effectLst/>
                          <a:latin typeface="Segoe UI" panose="020B0502040204020203" pitchFamily="34" charset="0"/>
                        </a:rPr>
                        <a:t>497.463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tc>
                  <a:txBody>
                    <a:bodyPr/>
                    <a:lstStyle/>
                    <a:p>
                      <a:pPr algn="ctr" rtl="0" fontAlgn="ctr"/>
                      <a:r>
                        <a:rPr lang="es-CO" sz="1000" b="1" i="0" u="none" strike="noStrike" dirty="0">
                          <a:solidFill>
                            <a:srgbClr val="404040"/>
                          </a:solidFill>
                          <a:effectLst/>
                          <a:latin typeface="Segoe UI" panose="020B0502040204020203" pitchFamily="34" charset="0"/>
                        </a:rPr>
                        <a:t>632.395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FBFBF"/>
                    </a:solidFill>
                  </a:tcPr>
                </a:tc>
                <a:extLst>
                  <a:ext uri="{0D108BD9-81ED-4DB2-BD59-A6C34878D82A}">
                    <a16:rowId xmlns:a16="http://schemas.microsoft.com/office/drawing/2014/main" val="3935736234"/>
                  </a:ext>
                </a:extLst>
              </a:tr>
            </a:tbl>
          </a:graphicData>
        </a:graphic>
      </p:graphicFrame>
      <p:sp>
        <p:nvSpPr>
          <p:cNvPr id="6" name="object 898">
            <a:extLst>
              <a:ext uri="{FF2B5EF4-FFF2-40B4-BE49-F238E27FC236}">
                <a16:creationId xmlns:a16="http://schemas.microsoft.com/office/drawing/2014/main" id="{15E8887D-11DC-48A0-98EA-D6E44816F803}"/>
              </a:ext>
            </a:extLst>
          </p:cNvPr>
          <p:cNvSpPr txBox="1"/>
          <p:nvPr/>
        </p:nvSpPr>
        <p:spPr>
          <a:xfrm>
            <a:off x="741738" y="178931"/>
            <a:ext cx="7945061" cy="861774"/>
          </a:xfrm>
          <a:prstGeom prst="rect">
            <a:avLst/>
          </a:prstGeom>
        </p:spPr>
        <p:txBody>
          <a:bodyPr vert="horz" wrap="square" lIns="0" tIns="0" rIns="0" bIns="0" rtlCol="0">
            <a:spAutoFit/>
          </a:bodyPr>
          <a:lstStyle/>
          <a:p>
            <a:pPr marL="12700" lvl="0">
              <a:defRPr/>
            </a:pPr>
            <a:r>
              <a:rPr lang="es-ES" sz="1400" b="1" dirty="0">
                <a:solidFill>
                  <a:srgbClr val="B6004B"/>
                </a:solidFill>
                <a:cs typeface="Arial"/>
              </a:rPr>
              <a:t>Trabajos Equivalentes a Tiempo Completo (TETC) según industrias típicas del turismo</a:t>
            </a:r>
          </a:p>
          <a:p>
            <a:pPr marL="12700" lvl="0">
              <a:defRPr/>
            </a:pPr>
            <a:r>
              <a:rPr lang="es-ES" sz="1400" dirty="0">
                <a:cs typeface="Arial"/>
              </a:rPr>
              <a:t>2021</a:t>
            </a:r>
            <a:r>
              <a:rPr lang="es-ES" sz="1400" baseline="30000" dirty="0">
                <a:cs typeface="Arial"/>
              </a:rPr>
              <a:t>p</a:t>
            </a:r>
            <a:r>
              <a:rPr lang="es-ES" sz="1400" dirty="0">
                <a:cs typeface="Arial"/>
              </a:rPr>
              <a:t> -2022</a:t>
            </a:r>
            <a:r>
              <a:rPr lang="es-ES" sz="1400" baseline="30000" dirty="0">
                <a:cs typeface="Arial"/>
              </a:rPr>
              <a:t>pr</a:t>
            </a:r>
            <a:r>
              <a:rPr lang="es-ES" sz="1400" dirty="0">
                <a:cs typeface="Arial"/>
              </a:rPr>
              <a:t> </a:t>
            </a:r>
          </a:p>
          <a:p>
            <a:pPr marL="12700" lvl="0">
              <a:defRPr/>
            </a:pPr>
            <a:r>
              <a:rPr lang="es-ES" sz="1400" dirty="0">
                <a:cs typeface="Arial"/>
              </a:rPr>
              <a:t>(Miles)</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39360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2F83B5BA-4F9E-44E0-ABDB-E0353C78E950}"/>
              </a:ext>
            </a:extLst>
          </p:cNvPr>
          <p:cNvSpPr txBox="1">
            <a:spLocks/>
          </p:cNvSpPr>
          <p:nvPr/>
        </p:nvSpPr>
        <p:spPr>
          <a:xfrm>
            <a:off x="3550729" y="1543845"/>
            <a:ext cx="5401341" cy="2560316"/>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lang="es-CO" sz="3000" b="1" dirty="0">
                <a:solidFill>
                  <a:srgbClr val="B6004C"/>
                </a:solidFill>
                <a:cs typeface="Arial" panose="020B0604020202020204" pitchFamily="34" charset="0"/>
              </a:rPr>
              <a:t>Encuesta de Transporte Urbano de Pasajeros </a:t>
            </a:r>
          </a:p>
          <a:p>
            <a:pPr marL="0" marR="0" lvl="0" indent="0" algn="r" defTabSz="457200" rtl="0" eaLnBrk="1" fontAlgn="auto" latinLnBrk="0" hangingPunct="1">
              <a:lnSpc>
                <a:spcPct val="100000"/>
              </a:lnSpc>
              <a:spcBef>
                <a:spcPts val="125"/>
              </a:spcBef>
              <a:spcAft>
                <a:spcPts val="0"/>
              </a:spcAft>
              <a:buClrTx/>
              <a:buSzTx/>
              <a:buFont typeface="Arial"/>
              <a:buNone/>
              <a:tabLst/>
              <a:defRPr/>
            </a:pPr>
            <a:r>
              <a:rPr lang="es-CO" b="1" dirty="0">
                <a:solidFill>
                  <a:srgbClr val="B6004C"/>
                </a:solidFill>
                <a:cs typeface="Arial" panose="020B0604020202020204" pitchFamily="34" charset="0"/>
              </a:rPr>
              <a:t>ETUP</a:t>
            </a:r>
          </a:p>
          <a:p>
            <a:pPr marL="0" marR="0" lvl="0" indent="0" algn="r" defTabSz="457200" rtl="0" eaLnBrk="1" fontAlgn="auto" latinLnBrk="0" hangingPunct="1">
              <a:lnSpc>
                <a:spcPct val="100000"/>
              </a:lnSpc>
              <a:spcBef>
                <a:spcPts val="125"/>
              </a:spcBef>
              <a:spcAft>
                <a:spcPts val="0"/>
              </a:spcAft>
              <a:buClrTx/>
              <a:buSzTx/>
              <a:buFont typeface="Arial"/>
              <a:buNone/>
              <a:tabLst/>
              <a:defRPr/>
            </a:pPr>
            <a:endParaRPr kumimoji="0" lang="es-ES" sz="2800" b="1" i="0" u="none" strike="noStrike" kern="1200" cap="none" spc="0" normalizeH="0" baseline="0" noProof="0" dirty="0">
              <a:ln>
                <a:noFill/>
              </a:ln>
              <a:solidFill>
                <a:srgbClr val="B6004C"/>
              </a:solidFill>
              <a:effectLst/>
              <a:uLnTx/>
              <a:uFillTx/>
              <a:ea typeface="+mn-ea"/>
              <a:cs typeface="Arial" panose="020B0604020202020204" pitchFamily="34" charset="0"/>
            </a:endParaRPr>
          </a:p>
          <a:p>
            <a:pPr marL="0" marR="0" lvl="0" indent="0" algn="r" defTabSz="457200" rtl="0" eaLnBrk="1" fontAlgn="auto" latinLnBrk="0" hangingPunct="1">
              <a:lnSpc>
                <a:spcPct val="100000"/>
              </a:lnSpc>
              <a:spcBef>
                <a:spcPts val="125"/>
              </a:spcBef>
              <a:spcAft>
                <a:spcPts val="0"/>
              </a:spcAft>
              <a:buClrTx/>
              <a:buSzTx/>
              <a:buFont typeface="Arial"/>
              <a:buNone/>
              <a:tabLst/>
              <a:defRPr/>
            </a:pPr>
            <a:r>
              <a:rPr lang="es-ES" sz="2800" b="1" dirty="0">
                <a:cs typeface="Arial" panose="020B0604020202020204" pitchFamily="34" charset="0"/>
              </a:rPr>
              <a:t>III trimestre 2023</a:t>
            </a:r>
            <a:endParaRPr kumimoji="0" lang="es-ES" sz="2800" b="1" i="0" u="none" strike="noStrike" kern="1200" cap="none" spc="0" normalizeH="0" baseline="0" noProof="0" dirty="0">
              <a:ln>
                <a:noFill/>
              </a:ln>
              <a:effectLst/>
              <a:uLnTx/>
              <a:uFillTx/>
              <a:ea typeface="+mn-ea"/>
              <a:cs typeface="Arial" panose="020B0604020202020204" pitchFamily="34" charset="0"/>
            </a:endParaRPr>
          </a:p>
          <a:p>
            <a:pPr marL="0" marR="0" lvl="0" indent="0" algn="r" defTabSz="457200" rtl="0" eaLnBrk="1" fontAlgn="auto" latinLnBrk="0" hangingPunct="1">
              <a:lnSpc>
                <a:spcPct val="100000"/>
              </a:lnSpc>
              <a:spcBef>
                <a:spcPts val="125"/>
              </a:spcBef>
              <a:spcAft>
                <a:spcPts val="0"/>
              </a:spcAft>
              <a:buClrTx/>
              <a:buSzTx/>
              <a:buFont typeface="Arial"/>
              <a:buNone/>
              <a:tabLst/>
              <a:defRPr/>
            </a:pPr>
            <a:endParaRPr kumimoji="0" lang="es-ES" sz="1400" b="1" i="0" u="none" strike="noStrike" kern="1200" cap="none" spc="0" normalizeH="0" baseline="0" noProof="0" dirty="0">
              <a:ln>
                <a:noFill/>
              </a:ln>
              <a:solidFill>
                <a:srgbClr val="B6004C"/>
              </a:solidFill>
              <a:effectLst/>
              <a:uLnTx/>
              <a:uFillTx/>
              <a:ea typeface="+mn-ea"/>
              <a:cs typeface="Arial" panose="020B0604020202020204" pitchFamily="34" charset="0"/>
            </a:endParaRPr>
          </a:p>
        </p:txBody>
      </p:sp>
      <p:cxnSp>
        <p:nvCxnSpPr>
          <p:cNvPr id="3" name="Conector recto 2">
            <a:extLst>
              <a:ext uri="{FF2B5EF4-FFF2-40B4-BE49-F238E27FC236}">
                <a16:creationId xmlns:a16="http://schemas.microsoft.com/office/drawing/2014/main" id="{EB99AF1E-8AC4-4878-9E70-B89BCB506F7D}"/>
              </a:ext>
            </a:extLst>
          </p:cNvPr>
          <p:cNvCxnSpPr>
            <a:cxnSpLocks/>
          </p:cNvCxnSpPr>
          <p:nvPr/>
        </p:nvCxnSpPr>
        <p:spPr>
          <a:xfrm flipH="1">
            <a:off x="4834328" y="3202142"/>
            <a:ext cx="4059132"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51E26341-6D69-4669-BC55-5C44D4C9C288}"/>
              </a:ext>
            </a:extLst>
          </p:cNvPr>
          <p:cNvSpPr txBox="1"/>
          <p:nvPr/>
        </p:nvSpPr>
        <p:spPr>
          <a:xfrm>
            <a:off x="6026710" y="4624485"/>
            <a:ext cx="2866749" cy="261610"/>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1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a:t>
            </a:r>
            <a:r>
              <a:rPr lang="es-CO" sz="1100" dirty="0">
                <a:solidFill>
                  <a:srgbClr val="B6004C"/>
                </a:solidFill>
                <a:latin typeface="Segoe UI"/>
                <a:cs typeface="Arial" panose="020B0604020202020204" pitchFamily="34" charset="0"/>
              </a:rPr>
              <a:t>2023</a:t>
            </a:r>
            <a:endParaRPr kumimoji="0" lang="es-CO" sz="11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endParaRPr>
          </a:p>
        </p:txBody>
      </p:sp>
    </p:spTree>
    <p:extLst>
      <p:ext uri="{BB962C8B-B14F-4D97-AF65-F5344CB8AC3E}">
        <p14:creationId xmlns:p14="http://schemas.microsoft.com/office/powerpoint/2010/main" val="1314859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Rectángulo">
            <a:extLst>
              <a:ext uri="{FF2B5EF4-FFF2-40B4-BE49-F238E27FC236}">
                <a16:creationId xmlns:a16="http://schemas.microsoft.com/office/drawing/2014/main" id="{5450E287-A1A4-48CA-9087-0C2D2D57370B}"/>
              </a:ext>
            </a:extLst>
          </p:cNvPr>
          <p:cNvSpPr/>
          <p:nvPr/>
        </p:nvSpPr>
        <p:spPr>
          <a:xfrm>
            <a:off x="741738" y="4668389"/>
            <a:ext cx="8521699" cy="338554"/>
          </a:xfrm>
          <a:prstGeom prst="rect">
            <a:avLst/>
          </a:prstGeom>
        </p:spPr>
        <p:txBody>
          <a:bodyPr wrap="square">
            <a:spAutoFit/>
          </a:bodyPr>
          <a:lstStyle/>
          <a:p>
            <a:pPr>
              <a:defRPr/>
            </a:pPr>
            <a:r>
              <a:rPr lang="es-ES_tradnl" sz="800" baseline="30000" dirty="0">
                <a:solidFill>
                  <a:prstClr val="black"/>
                </a:solidFill>
                <a:latin typeface="Segoe UI" panose="020B0502040204020203" pitchFamily="34" charset="0"/>
                <a:cs typeface="Segoe UI" panose="020B0502040204020203" pitchFamily="34" charset="0"/>
              </a:rPr>
              <a:t>P</a:t>
            </a:r>
            <a:r>
              <a:rPr lang="es-ES_tradnl" sz="800" dirty="0">
                <a:solidFill>
                  <a:prstClr val="black"/>
                </a:solidFill>
                <a:latin typeface="Segoe UI" panose="020B0502040204020203" pitchFamily="34" charset="0"/>
                <a:cs typeface="Segoe UI" panose="020B0502040204020203" pitchFamily="34" charset="0"/>
              </a:rPr>
              <a:t> Cifra provisional.</a:t>
            </a:r>
            <a:endParaRPr lang="es-CO" sz="800" dirty="0">
              <a:solidFill>
                <a:prstClr val="black"/>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800" b="1" i="0" u="none" strike="noStrike" kern="1200" cap="none" normalizeH="0" baseline="0" noProof="0" dirty="0">
                <a:ln>
                  <a:noFill/>
                </a:ln>
                <a:solidFill>
                  <a:prstClr val="black"/>
                </a:solidFill>
                <a:effectLst/>
                <a:uLnTx/>
                <a:uFillTx/>
                <a:latin typeface="Segoe UI" panose="020B0502040204020203" pitchFamily="34" charset="0"/>
                <a:cs typeface="Segoe UI" panose="020B0502040204020203" pitchFamily="34" charset="0"/>
              </a:rPr>
              <a:t>Fuente:</a:t>
            </a:r>
            <a:r>
              <a:rPr kumimoji="0" lang="es-ES_tradnl" sz="800" b="0" i="0" u="none" strike="noStrike" kern="1200" cap="none" normalizeH="0" baseline="0" noProof="0" dirty="0">
                <a:ln>
                  <a:noFill/>
                </a:ln>
                <a:solidFill>
                  <a:prstClr val="black"/>
                </a:solidFill>
                <a:effectLst/>
                <a:uLnTx/>
                <a:uFillTx/>
                <a:latin typeface="Segoe UI" panose="020B0502040204020203" pitchFamily="34" charset="0"/>
                <a:cs typeface="Segoe UI" panose="020B0502040204020203" pitchFamily="34" charset="0"/>
              </a:rPr>
              <a:t> DANE, ETUP</a:t>
            </a:r>
            <a:r>
              <a:rPr lang="es-ES_tradnl" sz="800" dirty="0">
                <a:solidFill>
                  <a:prstClr val="black"/>
                </a:solidFill>
                <a:latin typeface="Segoe UI" panose="020B0502040204020203" pitchFamily="34" charset="0"/>
                <a:cs typeface="Segoe UI" panose="020B0502040204020203" pitchFamily="34" charset="0"/>
              </a:rPr>
              <a:t>.</a:t>
            </a:r>
            <a:endParaRPr kumimoji="0" lang="es-CO" sz="800" b="0" i="0" u="none" strike="noStrike" kern="1200" cap="none"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pic>
        <p:nvPicPr>
          <p:cNvPr id="4" name="Imagen 3">
            <a:extLst>
              <a:ext uri="{FF2B5EF4-FFF2-40B4-BE49-F238E27FC236}">
                <a16:creationId xmlns:a16="http://schemas.microsoft.com/office/drawing/2014/main" id="{C26368BD-06FD-F262-47F6-AA0A948F9A6D}"/>
              </a:ext>
            </a:extLst>
          </p:cNvPr>
          <p:cNvPicPr>
            <a:picLocks noChangeAspect="1"/>
          </p:cNvPicPr>
          <p:nvPr/>
        </p:nvPicPr>
        <p:blipFill>
          <a:blip r:embed="rId2"/>
          <a:stretch>
            <a:fillRect/>
          </a:stretch>
        </p:blipFill>
        <p:spPr>
          <a:xfrm>
            <a:off x="767304" y="1711035"/>
            <a:ext cx="8006902" cy="1958392"/>
          </a:xfrm>
          <a:prstGeom prst="rect">
            <a:avLst/>
          </a:prstGeom>
        </p:spPr>
      </p:pic>
      <p:cxnSp>
        <p:nvCxnSpPr>
          <p:cNvPr id="6" name="Conector recto 5">
            <a:extLst>
              <a:ext uri="{FF2B5EF4-FFF2-40B4-BE49-F238E27FC236}">
                <a16:creationId xmlns:a16="http://schemas.microsoft.com/office/drawing/2014/main" id="{6A6C89BB-19BE-4F87-B56E-11D97792CEC0}"/>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object 898">
            <a:extLst>
              <a:ext uri="{FF2B5EF4-FFF2-40B4-BE49-F238E27FC236}">
                <a16:creationId xmlns:a16="http://schemas.microsoft.com/office/drawing/2014/main" id="{E2E03FF3-1012-423A-B640-1B91909F28C9}"/>
              </a:ext>
            </a:extLst>
          </p:cNvPr>
          <p:cNvSpPr txBox="1"/>
          <p:nvPr/>
        </p:nvSpPr>
        <p:spPr>
          <a:xfrm>
            <a:off x="741738" y="178931"/>
            <a:ext cx="7945061" cy="861774"/>
          </a:xfrm>
          <a:prstGeom prst="rect">
            <a:avLst/>
          </a:prstGeom>
        </p:spPr>
        <p:txBody>
          <a:bodyPr vert="horz" wrap="square" lIns="0" tIns="0" rIns="0" bIns="0" rtlCol="0">
            <a:spAutoFit/>
          </a:bodyPr>
          <a:lstStyle/>
          <a:p>
            <a:pPr marL="12700" lvl="0">
              <a:defRPr/>
            </a:pPr>
            <a:r>
              <a:rPr lang="da-DK" sz="1400" b="1" dirty="0">
                <a:solidFill>
                  <a:srgbClr val="B6004B"/>
                </a:solidFill>
                <a:latin typeface="Segoe UI" panose="020B0502040204020203" pitchFamily="34" charset="0"/>
                <a:cs typeface="Segoe UI" panose="020B0502040204020203" pitchFamily="34" charset="0"/>
              </a:rPr>
              <a:t>Promedio mensual de vehículos afiliados y en servicio y número de pasajeros transportados</a:t>
            </a:r>
          </a:p>
          <a:p>
            <a:pPr marL="12700" lvl="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Sistemas Integrados de Transporte Masivo y transporte tradicional</a:t>
            </a:r>
          </a:p>
          <a:p>
            <a:pPr marL="12700" lvl="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2019-2023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57663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Rectángulo">
            <a:extLst>
              <a:ext uri="{FF2B5EF4-FFF2-40B4-BE49-F238E27FC236}">
                <a16:creationId xmlns:a16="http://schemas.microsoft.com/office/drawing/2014/main" id="{5450E287-A1A4-48CA-9087-0C2D2D57370B}"/>
              </a:ext>
            </a:extLst>
          </p:cNvPr>
          <p:cNvSpPr/>
          <p:nvPr/>
        </p:nvSpPr>
        <p:spPr>
          <a:xfrm>
            <a:off x="767304" y="4626015"/>
            <a:ext cx="8521699" cy="338554"/>
          </a:xfrm>
          <a:prstGeom prst="rect">
            <a:avLst/>
          </a:prstGeom>
        </p:spPr>
        <p:txBody>
          <a:bodyPr wrap="square">
            <a:spAutoFit/>
          </a:bodyPr>
          <a:lstStyle/>
          <a:p>
            <a:pPr>
              <a:defRPr/>
            </a:pPr>
            <a:r>
              <a:rPr lang="es-ES_tradnl" sz="800" baseline="30000">
                <a:solidFill>
                  <a:prstClr val="black"/>
                </a:solidFill>
                <a:latin typeface="Segoe UI" panose="020B0502040204020203" pitchFamily="34" charset="0"/>
                <a:cs typeface="Segoe UI" panose="020B0502040204020203" pitchFamily="34" charset="0"/>
              </a:rPr>
              <a:t>P</a:t>
            </a:r>
            <a:r>
              <a:rPr lang="es-ES_tradnl" sz="800">
                <a:solidFill>
                  <a:prstClr val="black"/>
                </a:solidFill>
                <a:latin typeface="Segoe UI" panose="020B0502040204020203" pitchFamily="34" charset="0"/>
                <a:cs typeface="Segoe UI" panose="020B0502040204020203" pitchFamily="34" charset="0"/>
              </a:rPr>
              <a:t> Cifra provisional.</a:t>
            </a:r>
            <a:endParaRPr lang="es-CO" sz="800">
              <a:solidFill>
                <a:prstClr val="black"/>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800" b="1" i="0" u="none" strike="noStrike" kern="1200" cap="none" normalizeH="0" baseline="0" noProof="0">
                <a:ln>
                  <a:noFill/>
                </a:ln>
                <a:solidFill>
                  <a:prstClr val="black"/>
                </a:solidFill>
                <a:effectLst/>
                <a:uLnTx/>
                <a:uFillTx/>
                <a:latin typeface="Segoe UI" panose="020B0502040204020203" pitchFamily="34" charset="0"/>
                <a:cs typeface="Segoe UI" panose="020B0502040204020203" pitchFamily="34" charset="0"/>
              </a:rPr>
              <a:t>Fuente:</a:t>
            </a:r>
            <a:r>
              <a:rPr kumimoji="0" lang="es-ES_tradnl" sz="800" b="0" i="0" u="none" strike="noStrike" kern="1200" cap="none" normalizeH="0" baseline="0" noProof="0">
                <a:ln>
                  <a:noFill/>
                </a:ln>
                <a:solidFill>
                  <a:prstClr val="black"/>
                </a:solidFill>
                <a:effectLst/>
                <a:uLnTx/>
                <a:uFillTx/>
                <a:latin typeface="Segoe UI" panose="020B0502040204020203" pitchFamily="34" charset="0"/>
                <a:cs typeface="Segoe UI" panose="020B0502040204020203" pitchFamily="34" charset="0"/>
              </a:rPr>
              <a:t> DANE, ETUP</a:t>
            </a:r>
            <a:r>
              <a:rPr lang="es-ES_tradnl" sz="800">
                <a:solidFill>
                  <a:prstClr val="black"/>
                </a:solidFill>
                <a:latin typeface="Segoe UI" panose="020B0502040204020203" pitchFamily="34" charset="0"/>
                <a:cs typeface="Segoe UI" panose="020B0502040204020203" pitchFamily="34" charset="0"/>
              </a:rPr>
              <a:t>.</a:t>
            </a:r>
            <a:endParaRPr kumimoji="0" lang="es-CO" sz="800" b="0" i="0" u="none" strike="noStrike" kern="1200" cap="none"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pic>
        <p:nvPicPr>
          <p:cNvPr id="2" name="Imagen 1">
            <a:extLst>
              <a:ext uri="{FF2B5EF4-FFF2-40B4-BE49-F238E27FC236}">
                <a16:creationId xmlns:a16="http://schemas.microsoft.com/office/drawing/2014/main" id="{7460EC76-D2E8-D4CB-1C61-D1F25B5B2709}"/>
              </a:ext>
            </a:extLst>
          </p:cNvPr>
          <p:cNvPicPr>
            <a:picLocks noChangeAspect="1"/>
          </p:cNvPicPr>
          <p:nvPr/>
        </p:nvPicPr>
        <p:blipFill>
          <a:blip r:embed="rId2"/>
          <a:stretch>
            <a:fillRect/>
          </a:stretch>
        </p:blipFill>
        <p:spPr>
          <a:xfrm>
            <a:off x="767304" y="1525567"/>
            <a:ext cx="8129579" cy="2300121"/>
          </a:xfrm>
          <a:prstGeom prst="rect">
            <a:avLst/>
          </a:prstGeom>
        </p:spPr>
      </p:pic>
      <p:cxnSp>
        <p:nvCxnSpPr>
          <p:cNvPr id="6" name="Conector recto 5">
            <a:extLst>
              <a:ext uri="{FF2B5EF4-FFF2-40B4-BE49-F238E27FC236}">
                <a16:creationId xmlns:a16="http://schemas.microsoft.com/office/drawing/2014/main" id="{59396177-43E0-4E7F-9B5E-3EFD1AA300F1}"/>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7" name="object 898">
            <a:extLst>
              <a:ext uri="{FF2B5EF4-FFF2-40B4-BE49-F238E27FC236}">
                <a16:creationId xmlns:a16="http://schemas.microsoft.com/office/drawing/2014/main" id="{EB81D562-9E2F-4B32-9376-08A01BE1B41A}"/>
              </a:ext>
            </a:extLst>
          </p:cNvPr>
          <p:cNvSpPr txBox="1"/>
          <p:nvPr/>
        </p:nvSpPr>
        <p:spPr>
          <a:xfrm>
            <a:off x="741738" y="178931"/>
            <a:ext cx="8402262" cy="861774"/>
          </a:xfrm>
          <a:prstGeom prst="rect">
            <a:avLst/>
          </a:prstGeom>
        </p:spPr>
        <p:txBody>
          <a:bodyPr vert="horz" wrap="square" lIns="0" tIns="0" rIns="0" bIns="0" rtlCol="0">
            <a:spAutoFit/>
          </a:bodyPr>
          <a:lstStyle/>
          <a:p>
            <a:pPr marL="12700" lvl="0">
              <a:defRPr/>
            </a:pPr>
            <a:r>
              <a:rPr lang="da-DK" sz="1400" b="1" dirty="0">
                <a:solidFill>
                  <a:srgbClr val="B6004B"/>
                </a:solidFill>
                <a:latin typeface="Segoe UI" panose="020B0502040204020203" pitchFamily="34" charset="0"/>
                <a:cs typeface="Segoe UI" panose="020B0502040204020203" pitchFamily="34" charset="0"/>
              </a:rPr>
              <a:t>Variación trimestral, anual y cuatrienal de vehículos afiliados, en servicio y pasajeros transportados</a:t>
            </a:r>
          </a:p>
          <a:p>
            <a:pPr marL="12700" lvl="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Sistemas Integrados de Transporte Masivo y transporte tradicional</a:t>
            </a:r>
          </a:p>
          <a:p>
            <a:pPr marL="12700" lvl="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04906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8A62547-EA14-E18B-D6D8-84FC5113520F}"/>
              </a:ext>
            </a:extLst>
          </p:cNvPr>
          <p:cNvSpPr txBox="1"/>
          <p:nvPr/>
        </p:nvSpPr>
        <p:spPr>
          <a:xfrm>
            <a:off x="1498660" y="3252153"/>
            <a:ext cx="1234718" cy="338554"/>
          </a:xfrm>
          <a:prstGeom prst="rect">
            <a:avLst/>
          </a:prstGeom>
          <a:noFill/>
        </p:spPr>
        <p:txBody>
          <a:bodyPr wrap="square" lIns="91440" tIns="45720" rIns="91440" bIns="45720" rtlCol="0" anchor="t">
            <a:spAutoFit/>
          </a:bodyPr>
          <a:lstStyle/>
          <a:p>
            <a:pPr algn="ctr"/>
            <a:r>
              <a:rPr lang="es-CO" sz="700" dirty="0">
                <a:latin typeface="Segoe UI"/>
                <a:cs typeface="Segoe UI"/>
              </a:rPr>
              <a:t>Pequeña y micro empresa </a:t>
            </a:r>
          </a:p>
          <a:p>
            <a:pPr algn="ctr"/>
            <a:r>
              <a:rPr lang="es-MX" sz="900" b="1" i="1" dirty="0">
                <a:solidFill>
                  <a:srgbClr val="8D143D"/>
                </a:solidFill>
                <a:latin typeface="Segoe UI"/>
                <a:cs typeface="Segoe UI"/>
              </a:rPr>
              <a:t>De barrido</a:t>
            </a:r>
            <a:endParaRPr lang="es-CO" sz="900" b="1" i="1" dirty="0">
              <a:solidFill>
                <a:srgbClr val="8D143D"/>
              </a:solidFill>
              <a:latin typeface="Segoe UI"/>
              <a:cs typeface="Segoe UI"/>
            </a:endParaRPr>
          </a:p>
        </p:txBody>
      </p:sp>
      <p:sp>
        <p:nvSpPr>
          <p:cNvPr id="5" name="CuadroTexto 4">
            <a:extLst>
              <a:ext uri="{FF2B5EF4-FFF2-40B4-BE49-F238E27FC236}">
                <a16:creationId xmlns:a16="http://schemas.microsoft.com/office/drawing/2014/main" id="{F3DFD4D8-8D4D-AB7D-122D-5A4E84D4AA3E}"/>
              </a:ext>
            </a:extLst>
          </p:cNvPr>
          <p:cNvSpPr txBox="1"/>
          <p:nvPr/>
        </p:nvSpPr>
        <p:spPr>
          <a:xfrm>
            <a:off x="1426287" y="3807436"/>
            <a:ext cx="1379464" cy="584775"/>
          </a:xfrm>
          <a:prstGeom prst="rect">
            <a:avLst/>
          </a:prstGeom>
          <a:noFill/>
        </p:spPr>
        <p:txBody>
          <a:bodyPr wrap="square" lIns="91440" tIns="45720" rIns="91440" bIns="45720" rtlCol="0" anchor="t">
            <a:spAutoFit/>
          </a:bodyPr>
          <a:lstStyle/>
          <a:p>
            <a:pPr algn="ctr"/>
            <a:r>
              <a:rPr lang="es-CO" sz="700" dirty="0">
                <a:latin typeface="Segoe UI"/>
                <a:cs typeface="Segoe UI"/>
              </a:rPr>
              <a:t>Pequeña, mediana y gran empresa </a:t>
            </a:r>
          </a:p>
          <a:p>
            <a:pPr algn="ctr"/>
            <a:r>
              <a:rPr lang="es-MX" sz="900" b="1" i="1" dirty="0" err="1">
                <a:solidFill>
                  <a:srgbClr val="8D143D"/>
                </a:solidFill>
                <a:latin typeface="Segoe UI"/>
                <a:cs typeface="Segoe UI"/>
              </a:rPr>
              <a:t>Autodiligenciamiento</a:t>
            </a:r>
            <a:r>
              <a:rPr lang="es-MX" sz="900" b="1" i="1" dirty="0">
                <a:solidFill>
                  <a:srgbClr val="8D143D"/>
                </a:solidFill>
                <a:latin typeface="Segoe UI"/>
                <a:cs typeface="Segoe UI"/>
              </a:rPr>
              <a:t> web</a:t>
            </a:r>
            <a:endParaRPr lang="es-CO" sz="900" b="1" i="1" dirty="0">
              <a:solidFill>
                <a:srgbClr val="8D143D"/>
              </a:solidFill>
              <a:latin typeface="Segoe UI"/>
              <a:cs typeface="Segoe UI"/>
            </a:endParaRPr>
          </a:p>
        </p:txBody>
      </p:sp>
      <p:sp>
        <p:nvSpPr>
          <p:cNvPr id="6" name="CuadroTexto 5">
            <a:extLst>
              <a:ext uri="{FF2B5EF4-FFF2-40B4-BE49-F238E27FC236}">
                <a16:creationId xmlns:a16="http://schemas.microsoft.com/office/drawing/2014/main" id="{D2523030-66AA-6CFE-5895-A776F4152AD6}"/>
              </a:ext>
            </a:extLst>
          </p:cNvPr>
          <p:cNvSpPr txBox="1"/>
          <p:nvPr/>
        </p:nvSpPr>
        <p:spPr>
          <a:xfrm rot="16200000">
            <a:off x="302269" y="3593518"/>
            <a:ext cx="946833" cy="253916"/>
          </a:xfrm>
          <a:prstGeom prst="rect">
            <a:avLst/>
          </a:prstGeom>
          <a:noFill/>
        </p:spPr>
        <p:txBody>
          <a:bodyPr wrap="square" lIns="91440" tIns="45720" rIns="91440" bIns="45720" rtlCol="0" anchor="t">
            <a:spAutoFit/>
          </a:bodyPr>
          <a:lstStyle/>
          <a:p>
            <a:pPr algn="ctr"/>
            <a:r>
              <a:rPr lang="es-MX" sz="1050" b="1" i="1">
                <a:solidFill>
                  <a:srgbClr val="8D143D"/>
                </a:solidFill>
                <a:latin typeface="Segoe UI"/>
                <a:cs typeface="Segoe UI"/>
              </a:rPr>
              <a:t>Operativos</a:t>
            </a:r>
            <a:endParaRPr lang="es-CO" sz="1200" b="1" i="1">
              <a:solidFill>
                <a:srgbClr val="8D143D"/>
              </a:solidFill>
              <a:latin typeface="Segoe UI"/>
              <a:cs typeface="Segoe UI"/>
            </a:endParaRPr>
          </a:p>
        </p:txBody>
      </p:sp>
      <p:sp>
        <p:nvSpPr>
          <p:cNvPr id="7" name="Abrir llave 6">
            <a:extLst>
              <a:ext uri="{FF2B5EF4-FFF2-40B4-BE49-F238E27FC236}">
                <a16:creationId xmlns:a16="http://schemas.microsoft.com/office/drawing/2014/main" id="{9C682A36-FC92-FDF4-D121-08D3DA67043F}"/>
              </a:ext>
            </a:extLst>
          </p:cNvPr>
          <p:cNvSpPr/>
          <p:nvPr/>
        </p:nvSpPr>
        <p:spPr>
          <a:xfrm>
            <a:off x="890488" y="3247058"/>
            <a:ext cx="91627" cy="953129"/>
          </a:xfrm>
          <a:prstGeom prst="leftBrace">
            <a:avLst/>
          </a:prstGeom>
          <a:ln w="19050">
            <a:solidFill>
              <a:srgbClr val="B6004C"/>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s-CO"/>
          </a:p>
        </p:txBody>
      </p:sp>
      <p:sp>
        <p:nvSpPr>
          <p:cNvPr id="8" name="CuadroTexto 7">
            <a:extLst>
              <a:ext uri="{FF2B5EF4-FFF2-40B4-BE49-F238E27FC236}">
                <a16:creationId xmlns:a16="http://schemas.microsoft.com/office/drawing/2014/main" id="{7CAD310A-7862-6922-2EEA-A2D1C5AB0593}"/>
              </a:ext>
            </a:extLst>
          </p:cNvPr>
          <p:cNvSpPr txBox="1"/>
          <p:nvPr/>
        </p:nvSpPr>
        <p:spPr>
          <a:xfrm>
            <a:off x="5403911" y="909001"/>
            <a:ext cx="1048691" cy="253916"/>
          </a:xfrm>
          <a:prstGeom prst="rect">
            <a:avLst/>
          </a:prstGeom>
          <a:noFill/>
        </p:spPr>
        <p:txBody>
          <a:bodyPr wrap="square" lIns="91440" tIns="45720" rIns="91440" bIns="45720" rtlCol="0" anchor="t">
            <a:spAutoFit/>
          </a:bodyPr>
          <a:lstStyle/>
          <a:p>
            <a:pPr algn="ctr"/>
            <a:r>
              <a:rPr lang="es-MX" sz="1000" b="1" i="1">
                <a:solidFill>
                  <a:srgbClr val="8D143D"/>
                </a:solidFill>
                <a:latin typeface="Segoe UI"/>
                <a:cs typeface="Segoe UI"/>
              </a:rPr>
              <a:t>Cuestionario</a:t>
            </a:r>
            <a:endParaRPr lang="es-CO" sz="1000" b="1" i="1">
              <a:solidFill>
                <a:srgbClr val="8D143D"/>
              </a:solidFill>
              <a:latin typeface="Segoe UI"/>
              <a:cs typeface="Segoe UI"/>
            </a:endParaRPr>
          </a:p>
        </p:txBody>
      </p:sp>
      <p:sp>
        <p:nvSpPr>
          <p:cNvPr id="9" name="Rectángulo 8">
            <a:extLst>
              <a:ext uri="{FF2B5EF4-FFF2-40B4-BE49-F238E27FC236}">
                <a16:creationId xmlns:a16="http://schemas.microsoft.com/office/drawing/2014/main" id="{C5191638-8C36-B8DB-2470-2A99D37F2C58}"/>
              </a:ext>
            </a:extLst>
          </p:cNvPr>
          <p:cNvSpPr/>
          <p:nvPr/>
        </p:nvSpPr>
        <p:spPr>
          <a:xfrm>
            <a:off x="4871367" y="1360728"/>
            <a:ext cx="928151" cy="935355"/>
          </a:xfrm>
          <a:prstGeom prst="rect">
            <a:avLst/>
          </a:prstGeom>
          <a:solidFill>
            <a:srgbClr val="8D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900">
                <a:solidFill>
                  <a:schemeClr val="bg1"/>
                </a:solidFill>
              </a:rPr>
              <a:t>Para la pequeña, mediana y gran empresa</a:t>
            </a:r>
            <a:endParaRPr lang="es-CO" sz="900">
              <a:solidFill>
                <a:schemeClr val="bg1"/>
              </a:solidFill>
            </a:endParaRPr>
          </a:p>
        </p:txBody>
      </p:sp>
      <p:sp>
        <p:nvSpPr>
          <p:cNvPr id="10" name="Rectángulo 9">
            <a:extLst>
              <a:ext uri="{FF2B5EF4-FFF2-40B4-BE49-F238E27FC236}">
                <a16:creationId xmlns:a16="http://schemas.microsoft.com/office/drawing/2014/main" id="{D25492BE-96F6-5180-33AD-36561C279DF5}"/>
              </a:ext>
            </a:extLst>
          </p:cNvPr>
          <p:cNvSpPr/>
          <p:nvPr/>
        </p:nvSpPr>
        <p:spPr>
          <a:xfrm>
            <a:off x="5854521" y="1360727"/>
            <a:ext cx="1010048" cy="935355"/>
          </a:xfrm>
          <a:prstGeom prst="rect">
            <a:avLst/>
          </a:prstGeom>
          <a:solidFill>
            <a:srgbClr val="8D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900">
                <a:solidFill>
                  <a:schemeClr val="bg1"/>
                </a:solidFill>
              </a:rPr>
              <a:t>Especializado de construcción</a:t>
            </a:r>
          </a:p>
          <a:p>
            <a:pPr algn="ctr"/>
            <a:r>
              <a:rPr lang="es-MX" sz="900">
                <a:solidFill>
                  <a:schemeClr val="bg1"/>
                </a:solidFill>
              </a:rPr>
              <a:t>(</a:t>
            </a:r>
            <a:r>
              <a:rPr lang="es-MX" sz="900" b="1">
                <a:solidFill>
                  <a:schemeClr val="bg1"/>
                </a:solidFill>
              </a:rPr>
              <a:t>empresa</a:t>
            </a:r>
            <a:r>
              <a:rPr lang="es-MX" sz="900">
                <a:solidFill>
                  <a:schemeClr val="bg1"/>
                </a:solidFill>
              </a:rPr>
              <a:t>)</a:t>
            </a:r>
          </a:p>
        </p:txBody>
      </p:sp>
      <p:sp>
        <p:nvSpPr>
          <p:cNvPr id="11" name="Rectángulo 10">
            <a:extLst>
              <a:ext uri="{FF2B5EF4-FFF2-40B4-BE49-F238E27FC236}">
                <a16:creationId xmlns:a16="http://schemas.microsoft.com/office/drawing/2014/main" id="{D1A40BD2-6EE4-189E-7115-68ECABF0257C}"/>
              </a:ext>
            </a:extLst>
          </p:cNvPr>
          <p:cNvSpPr/>
          <p:nvPr/>
        </p:nvSpPr>
        <p:spPr>
          <a:xfrm>
            <a:off x="6919572" y="1361075"/>
            <a:ext cx="887929" cy="935355"/>
          </a:xfrm>
          <a:prstGeom prst="rect">
            <a:avLst/>
          </a:prstGeom>
          <a:solidFill>
            <a:srgbClr val="8D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900">
                <a:solidFill>
                  <a:schemeClr val="bg1"/>
                </a:solidFill>
              </a:rPr>
              <a:t>Especializado de transporte</a:t>
            </a:r>
          </a:p>
          <a:p>
            <a:pPr algn="ctr"/>
            <a:r>
              <a:rPr lang="es-MX" sz="900">
                <a:solidFill>
                  <a:schemeClr val="bg1"/>
                </a:solidFill>
              </a:rPr>
              <a:t>(</a:t>
            </a:r>
            <a:r>
              <a:rPr lang="es-MX" sz="900" b="1">
                <a:solidFill>
                  <a:schemeClr val="bg1"/>
                </a:solidFill>
              </a:rPr>
              <a:t>empresa</a:t>
            </a:r>
            <a:r>
              <a:rPr lang="es-MX" sz="900">
                <a:solidFill>
                  <a:schemeClr val="bg1"/>
                </a:solidFill>
              </a:rPr>
              <a:t>)</a:t>
            </a:r>
            <a:endParaRPr lang="es-CO" sz="900">
              <a:solidFill>
                <a:schemeClr val="bg1"/>
              </a:solidFill>
            </a:endParaRPr>
          </a:p>
        </p:txBody>
      </p:sp>
      <p:sp>
        <p:nvSpPr>
          <p:cNvPr id="12" name="Rectángulo 11">
            <a:extLst>
              <a:ext uri="{FF2B5EF4-FFF2-40B4-BE49-F238E27FC236}">
                <a16:creationId xmlns:a16="http://schemas.microsoft.com/office/drawing/2014/main" id="{375ABFFE-BFCE-540A-7E6B-50BB226AF884}"/>
              </a:ext>
            </a:extLst>
          </p:cNvPr>
          <p:cNvSpPr/>
          <p:nvPr/>
        </p:nvSpPr>
        <p:spPr>
          <a:xfrm>
            <a:off x="7862504" y="1360727"/>
            <a:ext cx="1092784" cy="935355"/>
          </a:xfrm>
          <a:prstGeom prst="rect">
            <a:avLst/>
          </a:prstGeom>
          <a:solidFill>
            <a:srgbClr val="8D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900">
                <a:solidFill>
                  <a:schemeClr val="bg1"/>
                </a:solidFill>
              </a:rPr>
              <a:t>Gobierno general, servicios financieros y seguros, y servicios públicos domiciliarios</a:t>
            </a:r>
            <a:endParaRPr lang="es-CO" sz="900">
              <a:solidFill>
                <a:schemeClr val="bg1"/>
              </a:solidFill>
            </a:endParaRPr>
          </a:p>
        </p:txBody>
      </p:sp>
      <p:sp>
        <p:nvSpPr>
          <p:cNvPr id="13" name="Rectángulo 12">
            <a:extLst>
              <a:ext uri="{FF2B5EF4-FFF2-40B4-BE49-F238E27FC236}">
                <a16:creationId xmlns:a16="http://schemas.microsoft.com/office/drawing/2014/main" id="{2680C10F-5FEC-EF20-E6EC-CEAFBC273552}"/>
              </a:ext>
            </a:extLst>
          </p:cNvPr>
          <p:cNvSpPr/>
          <p:nvPr/>
        </p:nvSpPr>
        <p:spPr>
          <a:xfrm>
            <a:off x="2826102" y="1352577"/>
            <a:ext cx="1134405" cy="945845"/>
          </a:xfrm>
          <a:prstGeom prst="rect">
            <a:avLst/>
          </a:prstGeom>
          <a:solidFill>
            <a:srgbClr val="8D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900">
                <a:solidFill>
                  <a:schemeClr val="bg1"/>
                </a:solidFill>
              </a:rPr>
              <a:t>Básico a establecimientos</a:t>
            </a:r>
          </a:p>
          <a:p>
            <a:pPr algn="ctr"/>
            <a:r>
              <a:rPr lang="es-MX" sz="900">
                <a:solidFill>
                  <a:schemeClr val="bg1"/>
                </a:solidFill>
              </a:rPr>
              <a:t>(</a:t>
            </a:r>
            <a:r>
              <a:rPr lang="es-MX" sz="900" b="1">
                <a:solidFill>
                  <a:schemeClr val="bg1"/>
                </a:solidFill>
              </a:rPr>
              <a:t>establecimiento y vivienda </a:t>
            </a:r>
            <a:r>
              <a:rPr lang="es-MX" sz="900" b="1" err="1">
                <a:solidFill>
                  <a:schemeClr val="bg1"/>
                </a:solidFill>
              </a:rPr>
              <a:t>a.e.v</a:t>
            </a:r>
            <a:r>
              <a:rPr lang="es-MX" sz="900">
                <a:solidFill>
                  <a:schemeClr val="bg1"/>
                </a:solidFill>
              </a:rPr>
              <a:t>)</a:t>
            </a:r>
            <a:endParaRPr lang="es-CO" sz="900">
              <a:solidFill>
                <a:schemeClr val="bg1"/>
              </a:solidFill>
            </a:endParaRPr>
          </a:p>
        </p:txBody>
      </p:sp>
      <p:sp>
        <p:nvSpPr>
          <p:cNvPr id="14" name="Rectángulo 13">
            <a:extLst>
              <a:ext uri="{FF2B5EF4-FFF2-40B4-BE49-F238E27FC236}">
                <a16:creationId xmlns:a16="http://schemas.microsoft.com/office/drawing/2014/main" id="{2B36D66C-287E-B14A-B5EE-E58BC2F24C82}"/>
              </a:ext>
            </a:extLst>
          </p:cNvPr>
          <p:cNvSpPr/>
          <p:nvPr/>
        </p:nvSpPr>
        <p:spPr>
          <a:xfrm>
            <a:off x="4022384" y="1352577"/>
            <a:ext cx="791792" cy="945845"/>
          </a:xfrm>
          <a:prstGeom prst="rect">
            <a:avLst/>
          </a:prstGeom>
          <a:solidFill>
            <a:srgbClr val="8D14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900" dirty="0">
                <a:solidFill>
                  <a:schemeClr val="bg1"/>
                </a:solidFill>
              </a:rPr>
              <a:t>Vendedor/a de calle</a:t>
            </a:r>
          </a:p>
          <a:p>
            <a:pPr algn="ctr"/>
            <a:r>
              <a:rPr lang="es-MX" sz="900" dirty="0">
                <a:solidFill>
                  <a:schemeClr val="bg1"/>
                </a:solidFill>
              </a:rPr>
              <a:t>(</a:t>
            </a:r>
            <a:r>
              <a:rPr lang="es-MX" sz="900" b="1" dirty="0">
                <a:solidFill>
                  <a:schemeClr val="bg1"/>
                </a:solidFill>
              </a:rPr>
              <a:t>persona</a:t>
            </a:r>
            <a:r>
              <a:rPr lang="es-MX" sz="900" dirty="0">
                <a:solidFill>
                  <a:schemeClr val="bg1"/>
                </a:solidFill>
              </a:rPr>
              <a:t>)</a:t>
            </a:r>
            <a:endParaRPr lang="es-CO" sz="900" dirty="0">
              <a:solidFill>
                <a:schemeClr val="bg1"/>
              </a:solidFill>
            </a:endParaRPr>
          </a:p>
        </p:txBody>
      </p:sp>
      <p:sp>
        <p:nvSpPr>
          <p:cNvPr id="15" name="Abrir llave 14">
            <a:extLst>
              <a:ext uri="{FF2B5EF4-FFF2-40B4-BE49-F238E27FC236}">
                <a16:creationId xmlns:a16="http://schemas.microsoft.com/office/drawing/2014/main" id="{29EF3B43-1BD4-1ADB-F434-F87F1146D985}"/>
              </a:ext>
            </a:extLst>
          </p:cNvPr>
          <p:cNvSpPr/>
          <p:nvPr/>
        </p:nvSpPr>
        <p:spPr>
          <a:xfrm rot="5400000">
            <a:off x="5829616" y="-1784995"/>
            <a:ext cx="177160" cy="6074184"/>
          </a:xfrm>
          <a:prstGeom prst="leftBrace">
            <a:avLst/>
          </a:prstGeom>
          <a:ln w="19050">
            <a:solidFill>
              <a:srgbClr val="B6004C"/>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s-CO"/>
          </a:p>
        </p:txBody>
      </p:sp>
      <p:graphicFrame>
        <p:nvGraphicFramePr>
          <p:cNvPr id="16" name="Tabla 15">
            <a:extLst>
              <a:ext uri="{FF2B5EF4-FFF2-40B4-BE49-F238E27FC236}">
                <a16:creationId xmlns:a16="http://schemas.microsoft.com/office/drawing/2014/main" id="{9EE6EF2E-0291-FF4C-67B0-562C73E4E29C}"/>
              </a:ext>
            </a:extLst>
          </p:cNvPr>
          <p:cNvGraphicFramePr>
            <a:graphicFrameLocks noGrp="1"/>
          </p:cNvGraphicFramePr>
          <p:nvPr>
            <p:extLst>
              <p:ext uri="{D42A27DB-BD31-4B8C-83A1-F6EECF244321}">
                <p14:modId xmlns:p14="http://schemas.microsoft.com/office/powerpoint/2010/main" val="3972458364"/>
              </p:ext>
            </p:extLst>
          </p:nvPr>
        </p:nvGraphicFramePr>
        <p:xfrm>
          <a:off x="2828349" y="3127575"/>
          <a:ext cx="6126939" cy="1265034"/>
        </p:xfrm>
        <a:graphic>
          <a:graphicData uri="http://schemas.openxmlformats.org/drawingml/2006/table">
            <a:tbl>
              <a:tblPr firstRow="1" bandRow="1">
                <a:tableStyleId>{5C22544A-7EE6-4342-B048-85BDC9FD1C3A}</a:tableStyleId>
              </a:tblPr>
              <a:tblGrid>
                <a:gridCol w="1155033">
                  <a:extLst>
                    <a:ext uri="{9D8B030D-6E8A-4147-A177-3AD203B41FA5}">
                      <a16:colId xmlns:a16="http://schemas.microsoft.com/office/drawing/2014/main" val="505609544"/>
                    </a:ext>
                  </a:extLst>
                </a:gridCol>
                <a:gridCol w="859398">
                  <a:extLst>
                    <a:ext uri="{9D8B030D-6E8A-4147-A177-3AD203B41FA5}">
                      <a16:colId xmlns:a16="http://schemas.microsoft.com/office/drawing/2014/main" val="1357951762"/>
                    </a:ext>
                  </a:extLst>
                </a:gridCol>
                <a:gridCol w="990027">
                  <a:extLst>
                    <a:ext uri="{9D8B030D-6E8A-4147-A177-3AD203B41FA5}">
                      <a16:colId xmlns:a16="http://schemas.microsoft.com/office/drawing/2014/main" val="1094454305"/>
                    </a:ext>
                  </a:extLst>
                </a:gridCol>
                <a:gridCol w="1113277">
                  <a:extLst>
                    <a:ext uri="{9D8B030D-6E8A-4147-A177-3AD203B41FA5}">
                      <a16:colId xmlns:a16="http://schemas.microsoft.com/office/drawing/2014/main" val="4107273404"/>
                    </a:ext>
                  </a:extLst>
                </a:gridCol>
                <a:gridCol w="855677">
                  <a:extLst>
                    <a:ext uri="{9D8B030D-6E8A-4147-A177-3AD203B41FA5}">
                      <a16:colId xmlns:a16="http://schemas.microsoft.com/office/drawing/2014/main" val="1712014714"/>
                    </a:ext>
                  </a:extLst>
                </a:gridCol>
                <a:gridCol w="1153527">
                  <a:extLst>
                    <a:ext uri="{9D8B030D-6E8A-4147-A177-3AD203B41FA5}">
                      <a16:colId xmlns:a16="http://schemas.microsoft.com/office/drawing/2014/main" val="2742612605"/>
                    </a:ext>
                  </a:extLst>
                </a:gridCol>
              </a:tblGrid>
              <a:tr h="632517">
                <a:tc>
                  <a:txBody>
                    <a:bodyPr/>
                    <a:lstStyle/>
                    <a:p>
                      <a:pPr marL="285750" indent="-285750" algn="ctr">
                        <a:buFont typeface="Wingdings" panose="05000000000000000000" pitchFamily="2" charset="2"/>
                        <a:buChar char="ü"/>
                      </a:pPr>
                      <a:r>
                        <a:rPr lang="es-MX" dirty="0">
                          <a:solidFill>
                            <a:schemeClr val="accent3">
                              <a:lumMod val="50000"/>
                            </a:schemeClr>
                          </a:solidFill>
                        </a:rPr>
                        <a:t> </a:t>
                      </a:r>
                      <a:endParaRPr lang="es-CO" dirty="0">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285750" indent="-285750" algn="ctr">
                        <a:buFont typeface="Wingdings" panose="05000000000000000000" pitchFamily="2" charset="2"/>
                        <a:buChar char="ü"/>
                      </a:pPr>
                      <a:r>
                        <a:rPr lang="es-MX" dirty="0">
                          <a:solidFill>
                            <a:schemeClr val="accent3">
                              <a:lumMod val="50000"/>
                            </a:schemeClr>
                          </a:solidFill>
                        </a:rPr>
                        <a:t> </a:t>
                      </a:r>
                      <a:endParaRPr lang="es-CO" dirty="0">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endParaRPr lang="es-CO"/>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endParaRPr lang="es-CO"/>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indent="0" algn="ctr">
                        <a:buFont typeface="Wingdings" panose="05000000000000000000" pitchFamily="2" charset="2"/>
                        <a:buNone/>
                      </a:pPr>
                      <a:r>
                        <a:rPr lang="es-MX">
                          <a:solidFill>
                            <a:schemeClr val="accent3">
                              <a:lumMod val="50000"/>
                            </a:schemeClr>
                          </a:solidFill>
                        </a:rPr>
                        <a:t> </a:t>
                      </a:r>
                      <a:endParaRPr lang="es-CO">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indent="0" algn="ctr">
                        <a:buFont typeface="Wingdings" panose="05000000000000000000" pitchFamily="2" charset="2"/>
                        <a:buNone/>
                      </a:pPr>
                      <a:r>
                        <a:rPr lang="es-MX">
                          <a:solidFill>
                            <a:schemeClr val="accent3">
                              <a:lumMod val="50000"/>
                            </a:schemeClr>
                          </a:solidFill>
                        </a:rPr>
                        <a:t> </a:t>
                      </a:r>
                      <a:endParaRPr lang="es-CO">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25074102"/>
                  </a:ext>
                </a:extLst>
              </a:tr>
              <a:tr h="632517">
                <a:tc>
                  <a:txBody>
                    <a:bodyPr/>
                    <a:lstStyle/>
                    <a:p>
                      <a:pPr marL="285750" indent="-285750" algn="ctr">
                        <a:buFont typeface="Wingdings" panose="05000000000000000000" pitchFamily="2" charset="2"/>
                        <a:buChar char="ü"/>
                      </a:pPr>
                      <a:endParaRPr lang="es-CO">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indent="-285750" algn="ctr">
                        <a:buFont typeface="Wingdings" panose="05000000000000000000" pitchFamily="2" charset="2"/>
                        <a:buChar char="ü"/>
                      </a:pPr>
                      <a:endParaRPr lang="es-CO">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indent="-285750" algn="ctr">
                        <a:buFont typeface="Wingdings" panose="05000000000000000000" pitchFamily="2" charset="2"/>
                        <a:buChar char="ü"/>
                      </a:pPr>
                      <a:r>
                        <a:rPr lang="es-MX">
                          <a:solidFill>
                            <a:schemeClr val="accent3">
                              <a:lumMod val="50000"/>
                            </a:schemeClr>
                          </a:solidFill>
                        </a:rPr>
                        <a:t> </a:t>
                      </a:r>
                      <a:endParaRPr lang="es-CO">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indent="-285750" algn="ctr">
                        <a:buFont typeface="Wingdings" panose="05000000000000000000" pitchFamily="2" charset="2"/>
                        <a:buChar char="ü"/>
                      </a:pPr>
                      <a:r>
                        <a:rPr lang="es-MX">
                          <a:solidFill>
                            <a:schemeClr val="accent3">
                              <a:lumMod val="50000"/>
                            </a:schemeClr>
                          </a:solidFill>
                        </a:rPr>
                        <a:t> </a:t>
                      </a:r>
                      <a:endParaRPr lang="es-CO">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indent="-285750" algn="ctr">
                        <a:buFont typeface="Wingdings" panose="05000000000000000000" pitchFamily="2" charset="2"/>
                        <a:buChar char="ü"/>
                      </a:pPr>
                      <a:r>
                        <a:rPr lang="es-MX">
                          <a:solidFill>
                            <a:schemeClr val="accent3">
                              <a:lumMod val="50000"/>
                            </a:schemeClr>
                          </a:solidFill>
                        </a:rPr>
                        <a:t> </a:t>
                      </a:r>
                      <a:endParaRPr lang="es-CO">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85750" indent="-285750" algn="ctr">
                        <a:buFont typeface="Wingdings" panose="05000000000000000000" pitchFamily="2" charset="2"/>
                        <a:buChar char="ü"/>
                      </a:pPr>
                      <a:r>
                        <a:rPr lang="es-MX" dirty="0">
                          <a:solidFill>
                            <a:schemeClr val="accent3">
                              <a:lumMod val="50000"/>
                            </a:schemeClr>
                          </a:solidFill>
                        </a:rPr>
                        <a:t> </a:t>
                      </a:r>
                      <a:endParaRPr lang="es-CO" dirty="0">
                        <a:solidFill>
                          <a:schemeClr val="accent3">
                            <a:lumMod val="5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188980141"/>
                  </a:ext>
                </a:extLst>
              </a:tr>
            </a:tbl>
          </a:graphicData>
        </a:graphic>
      </p:graphicFrame>
      <p:pic>
        <p:nvPicPr>
          <p:cNvPr id="17" name="Imagen 16">
            <a:extLst>
              <a:ext uri="{FF2B5EF4-FFF2-40B4-BE49-F238E27FC236}">
                <a16:creationId xmlns:a16="http://schemas.microsoft.com/office/drawing/2014/main" id="{7FDF716B-D61F-9081-2007-DA05232F184D}"/>
              </a:ext>
            </a:extLst>
          </p:cNvPr>
          <p:cNvPicPr>
            <a:picLocks noChangeAspect="1"/>
          </p:cNvPicPr>
          <p:nvPr/>
        </p:nvPicPr>
        <p:blipFill>
          <a:blip r:embed="rId2"/>
          <a:stretch>
            <a:fillRect/>
          </a:stretch>
        </p:blipFill>
        <p:spPr>
          <a:xfrm>
            <a:off x="4115402" y="2421462"/>
            <a:ext cx="605756" cy="605756"/>
          </a:xfrm>
          <a:prstGeom prst="rect">
            <a:avLst/>
          </a:prstGeom>
        </p:spPr>
      </p:pic>
      <p:pic>
        <p:nvPicPr>
          <p:cNvPr id="18" name="Imagen 17">
            <a:extLst>
              <a:ext uri="{FF2B5EF4-FFF2-40B4-BE49-F238E27FC236}">
                <a16:creationId xmlns:a16="http://schemas.microsoft.com/office/drawing/2014/main" id="{A7D73728-33C7-0A0F-F796-860A83E44488}"/>
              </a:ext>
            </a:extLst>
          </p:cNvPr>
          <p:cNvPicPr>
            <a:picLocks noChangeAspect="1"/>
          </p:cNvPicPr>
          <p:nvPr/>
        </p:nvPicPr>
        <p:blipFill>
          <a:blip r:embed="rId3"/>
          <a:stretch>
            <a:fillRect/>
          </a:stretch>
        </p:blipFill>
        <p:spPr>
          <a:xfrm>
            <a:off x="7938962" y="2470077"/>
            <a:ext cx="540000" cy="540000"/>
          </a:xfrm>
          <a:prstGeom prst="rect">
            <a:avLst/>
          </a:prstGeom>
        </p:spPr>
      </p:pic>
      <p:pic>
        <p:nvPicPr>
          <p:cNvPr id="19" name="Imagen 18">
            <a:extLst>
              <a:ext uri="{FF2B5EF4-FFF2-40B4-BE49-F238E27FC236}">
                <a16:creationId xmlns:a16="http://schemas.microsoft.com/office/drawing/2014/main" id="{FD4C1B7C-CC19-0291-6216-F8F5778F5B9C}"/>
              </a:ext>
            </a:extLst>
          </p:cNvPr>
          <p:cNvPicPr>
            <a:picLocks noChangeAspect="1"/>
          </p:cNvPicPr>
          <p:nvPr/>
        </p:nvPicPr>
        <p:blipFill>
          <a:blip r:embed="rId4"/>
          <a:stretch>
            <a:fillRect/>
          </a:stretch>
        </p:blipFill>
        <p:spPr>
          <a:xfrm>
            <a:off x="7093536" y="2329779"/>
            <a:ext cx="540000" cy="540000"/>
          </a:xfrm>
          <a:prstGeom prst="rect">
            <a:avLst/>
          </a:prstGeom>
        </p:spPr>
      </p:pic>
      <p:pic>
        <p:nvPicPr>
          <p:cNvPr id="20" name="Imagen 19">
            <a:extLst>
              <a:ext uri="{FF2B5EF4-FFF2-40B4-BE49-F238E27FC236}">
                <a16:creationId xmlns:a16="http://schemas.microsoft.com/office/drawing/2014/main" id="{A690FAAA-3BFA-F80E-1BB9-51854C07B1CB}"/>
              </a:ext>
            </a:extLst>
          </p:cNvPr>
          <p:cNvPicPr>
            <a:picLocks noChangeAspect="1"/>
          </p:cNvPicPr>
          <p:nvPr/>
        </p:nvPicPr>
        <p:blipFill>
          <a:blip r:embed="rId5"/>
          <a:stretch>
            <a:fillRect/>
          </a:stretch>
        </p:blipFill>
        <p:spPr>
          <a:xfrm>
            <a:off x="6080667" y="2378847"/>
            <a:ext cx="540000" cy="540000"/>
          </a:xfrm>
          <a:prstGeom prst="rect">
            <a:avLst/>
          </a:prstGeom>
        </p:spPr>
      </p:pic>
      <p:pic>
        <p:nvPicPr>
          <p:cNvPr id="21" name="Gráfico 103" descr="Tienda contorno">
            <a:extLst>
              <a:ext uri="{FF2B5EF4-FFF2-40B4-BE49-F238E27FC236}">
                <a16:creationId xmlns:a16="http://schemas.microsoft.com/office/drawing/2014/main" id="{07837E2E-7159-88A9-AC48-34EDA95FC1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380" y="2348250"/>
            <a:ext cx="412202" cy="412202"/>
          </a:xfrm>
          <a:prstGeom prst="rect">
            <a:avLst/>
          </a:prstGeom>
        </p:spPr>
      </p:pic>
      <p:pic>
        <p:nvPicPr>
          <p:cNvPr id="22" name="Gráfico 16" descr="Caja fuerte contorno">
            <a:extLst>
              <a:ext uri="{FF2B5EF4-FFF2-40B4-BE49-F238E27FC236}">
                <a16:creationId xmlns:a16="http://schemas.microsoft.com/office/drawing/2014/main" id="{3EBBB790-BBAF-10BF-5F3B-0E23E61518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6872" y="2329779"/>
            <a:ext cx="369822" cy="369822"/>
          </a:xfrm>
          <a:prstGeom prst="rect">
            <a:avLst/>
          </a:prstGeom>
        </p:spPr>
      </p:pic>
      <p:pic>
        <p:nvPicPr>
          <p:cNvPr id="23" name="Imagen 22">
            <a:extLst>
              <a:ext uri="{FF2B5EF4-FFF2-40B4-BE49-F238E27FC236}">
                <a16:creationId xmlns:a16="http://schemas.microsoft.com/office/drawing/2014/main" id="{C38BF35C-6FD6-90B8-2B88-555D3042E196}"/>
              </a:ext>
            </a:extLst>
          </p:cNvPr>
          <p:cNvPicPr>
            <a:picLocks noChangeAspect="1"/>
          </p:cNvPicPr>
          <p:nvPr/>
        </p:nvPicPr>
        <p:blipFill rotWithShape="1">
          <a:blip r:embed="rId4"/>
          <a:srcRect t="26263"/>
          <a:stretch/>
        </p:blipFill>
        <p:spPr>
          <a:xfrm>
            <a:off x="3454507" y="2554351"/>
            <a:ext cx="433976" cy="320001"/>
          </a:xfrm>
          <a:prstGeom prst="rect">
            <a:avLst/>
          </a:prstGeom>
        </p:spPr>
      </p:pic>
      <p:pic>
        <p:nvPicPr>
          <p:cNvPr id="24" name="Gráfico 10" descr="Producción contorno">
            <a:extLst>
              <a:ext uri="{FF2B5EF4-FFF2-40B4-BE49-F238E27FC236}">
                <a16:creationId xmlns:a16="http://schemas.microsoft.com/office/drawing/2014/main" id="{857D9B31-9025-B92E-6A03-894B2905F5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26132" y="2740077"/>
            <a:ext cx="337976" cy="337976"/>
          </a:xfrm>
          <a:prstGeom prst="rect">
            <a:avLst/>
          </a:prstGeom>
        </p:spPr>
      </p:pic>
      <p:pic>
        <p:nvPicPr>
          <p:cNvPr id="25" name="Gráfico 103" descr="Tienda contorno">
            <a:extLst>
              <a:ext uri="{FF2B5EF4-FFF2-40B4-BE49-F238E27FC236}">
                <a16:creationId xmlns:a16="http://schemas.microsoft.com/office/drawing/2014/main" id="{8A8A2905-A8E9-62C2-4F5C-DF99644E2B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9178" y="2371415"/>
            <a:ext cx="412202" cy="412202"/>
          </a:xfrm>
          <a:prstGeom prst="rect">
            <a:avLst/>
          </a:prstGeom>
        </p:spPr>
      </p:pic>
      <p:pic>
        <p:nvPicPr>
          <p:cNvPr id="27" name="Gráfico 10" descr="Producción contorno">
            <a:extLst>
              <a:ext uri="{FF2B5EF4-FFF2-40B4-BE49-F238E27FC236}">
                <a16:creationId xmlns:a16="http://schemas.microsoft.com/office/drawing/2014/main" id="{6B2765B0-AB84-082F-DE23-B1D282CE9F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43790" y="2763242"/>
            <a:ext cx="337976" cy="337976"/>
          </a:xfrm>
          <a:prstGeom prst="rect">
            <a:avLst/>
          </a:prstGeom>
        </p:spPr>
      </p:pic>
      <p:pic>
        <p:nvPicPr>
          <p:cNvPr id="28" name="Gráfico 12" descr="Grifo con fugas contorno">
            <a:extLst>
              <a:ext uri="{FF2B5EF4-FFF2-40B4-BE49-F238E27FC236}">
                <a16:creationId xmlns:a16="http://schemas.microsoft.com/office/drawing/2014/main" id="{A6AEDEB8-35ED-FB0A-B600-5111603B79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84311" y="2703965"/>
            <a:ext cx="362229" cy="362229"/>
          </a:xfrm>
          <a:prstGeom prst="rect">
            <a:avLst/>
          </a:prstGeom>
        </p:spPr>
      </p:pic>
      <p:pic>
        <p:nvPicPr>
          <p:cNvPr id="29" name="Imagen 28">
            <a:extLst>
              <a:ext uri="{FF2B5EF4-FFF2-40B4-BE49-F238E27FC236}">
                <a16:creationId xmlns:a16="http://schemas.microsoft.com/office/drawing/2014/main" id="{67F457D7-3414-B045-9BB1-588601ABE82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13540" t="12553" r="16347" b="13439"/>
          <a:stretch/>
        </p:blipFill>
        <p:spPr>
          <a:xfrm>
            <a:off x="1034065" y="3807436"/>
            <a:ext cx="371260" cy="391885"/>
          </a:xfrm>
          <a:prstGeom prst="rect">
            <a:avLst/>
          </a:prstGeom>
        </p:spPr>
      </p:pic>
      <p:pic>
        <p:nvPicPr>
          <p:cNvPr id="30" name="Imagen 29">
            <a:extLst>
              <a:ext uri="{FF2B5EF4-FFF2-40B4-BE49-F238E27FC236}">
                <a16:creationId xmlns:a16="http://schemas.microsoft.com/office/drawing/2014/main" id="{CD2BCEC6-82BF-18B1-7579-E5472B84FA08}"/>
              </a:ext>
            </a:extLst>
          </p:cNvPr>
          <p:cNvPicPr>
            <a:picLocks noChangeAspect="1"/>
          </p:cNvPicPr>
          <p:nvPr/>
        </p:nvPicPr>
        <p:blipFill>
          <a:blip r:embed="rId16"/>
          <a:stretch>
            <a:fillRect/>
          </a:stretch>
        </p:blipFill>
        <p:spPr>
          <a:xfrm>
            <a:off x="1125831" y="3252153"/>
            <a:ext cx="322376" cy="322376"/>
          </a:xfrm>
          <a:prstGeom prst="rect">
            <a:avLst/>
          </a:prstGeom>
        </p:spPr>
      </p:pic>
      <p:pic>
        <p:nvPicPr>
          <p:cNvPr id="32" name="Gráfico 31" descr="Camarera contorno">
            <a:extLst>
              <a:ext uri="{FF2B5EF4-FFF2-40B4-BE49-F238E27FC236}">
                <a16:creationId xmlns:a16="http://schemas.microsoft.com/office/drawing/2014/main" id="{C11D8ED2-815D-A9A0-CF50-BE2947FEC4F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79318" y="2511088"/>
            <a:ext cx="360000" cy="360000"/>
          </a:xfrm>
          <a:prstGeom prst="rect">
            <a:avLst/>
          </a:prstGeom>
        </p:spPr>
      </p:pic>
      <p:sp>
        <p:nvSpPr>
          <p:cNvPr id="31" name="object 898">
            <a:extLst>
              <a:ext uri="{FF2B5EF4-FFF2-40B4-BE49-F238E27FC236}">
                <a16:creationId xmlns:a16="http://schemas.microsoft.com/office/drawing/2014/main" id="{AAA17B03-6780-46A8-8A29-CB2CA540DDD9}"/>
              </a:ext>
            </a:extLst>
          </p:cNvPr>
          <p:cNvSpPr txBox="1"/>
          <p:nvPr/>
        </p:nvSpPr>
        <p:spPr>
          <a:xfrm>
            <a:off x="767304" y="197390"/>
            <a:ext cx="8136953" cy="430887"/>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Censo Económico Nacional Urbano</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Alcance Temático – Sector Transporte</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33" name="Conector recto 32">
            <a:extLst>
              <a:ext uri="{FF2B5EF4-FFF2-40B4-BE49-F238E27FC236}">
                <a16:creationId xmlns:a16="http://schemas.microsoft.com/office/drawing/2014/main" id="{658DC3D3-F90D-4B39-AB8D-973D459B6C31}"/>
              </a:ext>
            </a:extLst>
          </p:cNvPr>
          <p:cNvCxnSpPr>
            <a:cxnSpLocks/>
          </p:cNvCxnSpPr>
          <p:nvPr/>
        </p:nvCxnSpPr>
        <p:spPr>
          <a:xfrm flipH="1">
            <a:off x="767304" y="696293"/>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2124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Rectángulo">
            <a:extLst>
              <a:ext uri="{FF2B5EF4-FFF2-40B4-BE49-F238E27FC236}">
                <a16:creationId xmlns:a16="http://schemas.microsoft.com/office/drawing/2014/main" id="{26F753B0-A367-4D34-8959-4E292B6E127D}"/>
              </a:ext>
            </a:extLst>
          </p:cNvPr>
          <p:cNvSpPr/>
          <p:nvPr/>
        </p:nvSpPr>
        <p:spPr>
          <a:xfrm>
            <a:off x="741738" y="4537851"/>
            <a:ext cx="8496299" cy="461665"/>
          </a:xfrm>
          <a:prstGeom prst="rect">
            <a:avLst/>
          </a:prstGeom>
        </p:spPr>
        <p:txBody>
          <a:bodyPr wrap="square">
            <a:spAutoFit/>
          </a:bodyPr>
          <a:lstStyle/>
          <a:p>
            <a:r>
              <a:rPr lang="es-MX" sz="800" dirty="0">
                <a:latin typeface="Segoe UI" panose="020B0502040204020203" pitchFamily="34" charset="0"/>
                <a:cs typeface="Segoe UI" panose="020B0502040204020203" pitchFamily="34" charset="0"/>
              </a:rPr>
              <a:t>*En el tipo de vehículo buses se incluyen los padrones, los cuales no se desagregan para darle cumplimiento a la ley de reserva estadística.</a:t>
            </a:r>
            <a:endParaRPr lang="es-CO" sz="800" dirty="0">
              <a:latin typeface="Segoe UI" panose="020B0502040204020203" pitchFamily="34" charset="0"/>
              <a:cs typeface="Segoe UI" panose="020B0502040204020203" pitchFamily="34" charset="0"/>
            </a:endParaRPr>
          </a:p>
          <a:p>
            <a:r>
              <a:rPr lang="es-ES_tradnl" sz="800" baseline="30000" dirty="0">
                <a:latin typeface="Segoe UI" panose="020B0502040204020203" pitchFamily="34" charset="0"/>
                <a:cs typeface="Segoe UI" panose="020B0502040204020203" pitchFamily="34" charset="0"/>
              </a:rPr>
              <a:t>P</a:t>
            </a:r>
            <a:r>
              <a:rPr lang="es-ES_tradnl" sz="800" dirty="0">
                <a:latin typeface="Segoe UI" panose="020B0502040204020203" pitchFamily="34" charset="0"/>
                <a:cs typeface="Segoe UI" panose="020B0502040204020203" pitchFamily="34" charset="0"/>
              </a:rPr>
              <a:t> Cifra provisional.</a:t>
            </a:r>
          </a:p>
          <a:p>
            <a:r>
              <a:rPr lang="es-ES_tradnl" sz="800" b="1" dirty="0">
                <a:latin typeface="Segoe UI" panose="020B0502040204020203" pitchFamily="34" charset="0"/>
                <a:cs typeface="Segoe UI" panose="020B0502040204020203" pitchFamily="34" charset="0"/>
              </a:rPr>
              <a:t>Fuente:</a:t>
            </a:r>
            <a:r>
              <a:rPr lang="es-ES_tradnl" sz="800" dirty="0">
                <a:latin typeface="Segoe UI" panose="020B0502040204020203" pitchFamily="34" charset="0"/>
                <a:cs typeface="Segoe UI" panose="020B0502040204020203" pitchFamily="34" charset="0"/>
              </a:rPr>
              <a:t> DANE, ETUP.</a:t>
            </a:r>
            <a:endParaRPr lang="es-CO" sz="800" dirty="0">
              <a:latin typeface="Segoe UI" panose="020B0502040204020203" pitchFamily="34" charset="0"/>
              <a:cs typeface="Segoe UI" panose="020B0502040204020203" pitchFamily="34" charset="0"/>
            </a:endParaRPr>
          </a:p>
        </p:txBody>
      </p:sp>
      <p:pic>
        <p:nvPicPr>
          <p:cNvPr id="6" name="Imagen 5">
            <a:extLst>
              <a:ext uri="{FF2B5EF4-FFF2-40B4-BE49-F238E27FC236}">
                <a16:creationId xmlns:a16="http://schemas.microsoft.com/office/drawing/2014/main" id="{35A3A927-BEB5-7DD7-1620-3F740CBD4843}"/>
              </a:ext>
            </a:extLst>
          </p:cNvPr>
          <p:cNvPicPr>
            <a:picLocks noChangeAspect="1"/>
          </p:cNvPicPr>
          <p:nvPr/>
        </p:nvPicPr>
        <p:blipFill rotWithShape="1">
          <a:blip r:embed="rId3"/>
          <a:srcRect b="9851"/>
          <a:stretch/>
        </p:blipFill>
        <p:spPr>
          <a:xfrm>
            <a:off x="771524" y="1674444"/>
            <a:ext cx="8029317" cy="1895749"/>
          </a:xfrm>
          <a:prstGeom prst="rect">
            <a:avLst/>
          </a:prstGeom>
        </p:spPr>
      </p:pic>
      <p:cxnSp>
        <p:nvCxnSpPr>
          <p:cNvPr id="7" name="Conector recto 6">
            <a:extLst>
              <a:ext uri="{FF2B5EF4-FFF2-40B4-BE49-F238E27FC236}">
                <a16:creationId xmlns:a16="http://schemas.microsoft.com/office/drawing/2014/main" id="{1FC91AF7-DD34-4AB1-85EB-C4F2110BF308}"/>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8" name="object 898">
            <a:extLst>
              <a:ext uri="{FF2B5EF4-FFF2-40B4-BE49-F238E27FC236}">
                <a16:creationId xmlns:a16="http://schemas.microsoft.com/office/drawing/2014/main" id="{2956BB30-75A1-4DBC-A41C-87964AEF9089}"/>
              </a:ext>
            </a:extLst>
          </p:cNvPr>
          <p:cNvSpPr txBox="1"/>
          <p:nvPr/>
        </p:nvSpPr>
        <p:spPr>
          <a:xfrm>
            <a:off x="741738" y="178931"/>
            <a:ext cx="8402262" cy="861774"/>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Variación trimestral, anual y cuatrienal de vehículos en servicio y pasajeros transportados</a:t>
            </a:r>
          </a:p>
          <a:p>
            <a:pPr marL="12700" lvl="0" defTabSz="9144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Sistema de transporte tradicional</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7283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41738" y="4459455"/>
            <a:ext cx="7485320" cy="584775"/>
          </a:xfrm>
          <a:prstGeom prst="rect">
            <a:avLst/>
          </a:prstGeom>
        </p:spPr>
        <p:txBody>
          <a:bodyPr wrap="square">
            <a:spAutoFit/>
          </a:bodyPr>
          <a:lstStyle/>
          <a:p>
            <a:r>
              <a:rPr lang="es-ES_tradnl" sz="800" b="1" dirty="0">
                <a:latin typeface="Segoe UI" panose="020B0502040204020203" pitchFamily="34" charset="0"/>
                <a:cs typeface="Segoe UI" panose="020B0502040204020203" pitchFamily="34" charset="0"/>
              </a:rPr>
              <a:t>Fuente:</a:t>
            </a:r>
            <a:r>
              <a:rPr lang="es-ES_tradnl" sz="800" dirty="0">
                <a:latin typeface="Segoe UI" panose="020B0502040204020203" pitchFamily="34" charset="0"/>
                <a:cs typeface="Segoe UI" panose="020B0502040204020203" pitchFamily="34" charset="0"/>
              </a:rPr>
              <a:t> DANE, ETUP.</a:t>
            </a:r>
            <a:endParaRPr lang="es-CO" sz="800" dirty="0">
              <a:latin typeface="Segoe UI" panose="020B0502040204020203" pitchFamily="34" charset="0"/>
              <a:cs typeface="Segoe UI" panose="020B0502040204020203" pitchFamily="34" charset="0"/>
            </a:endParaRPr>
          </a:p>
          <a:p>
            <a:r>
              <a:rPr lang="es-ES_tradnl" sz="800" baseline="30000" dirty="0">
                <a:latin typeface="Segoe UI" panose="020B0502040204020203" pitchFamily="34" charset="0"/>
                <a:cs typeface="Segoe UI" panose="020B0502040204020203" pitchFamily="34" charset="0"/>
              </a:rPr>
              <a:t>P</a:t>
            </a:r>
            <a:r>
              <a:rPr lang="es-ES_tradnl" sz="800" dirty="0">
                <a:latin typeface="Segoe UI" panose="020B0502040204020203" pitchFamily="34" charset="0"/>
                <a:cs typeface="Segoe UI" panose="020B0502040204020203" pitchFamily="34" charset="0"/>
              </a:rPr>
              <a:t> Cifra provisional.</a:t>
            </a:r>
          </a:p>
          <a:p>
            <a:r>
              <a:rPr lang="es-CO" sz="800" dirty="0">
                <a:latin typeface="Segoe UI" panose="020B0502040204020203" pitchFamily="34" charset="0"/>
                <a:cs typeface="Segoe UI" panose="020B0502040204020203" pitchFamily="34" charset="0"/>
              </a:rPr>
              <a:t>*Sistema Integral de Transporte Masivo.</a:t>
            </a:r>
            <a:endParaRPr lang="es-ES_tradnl" sz="800" dirty="0">
              <a:latin typeface="Segoe UI" panose="020B0502040204020203" pitchFamily="34" charset="0"/>
              <a:cs typeface="Segoe UI" panose="020B0502040204020203" pitchFamily="34" charset="0"/>
            </a:endParaRPr>
          </a:p>
          <a:p>
            <a:r>
              <a:rPr lang="es-CO" sz="800" dirty="0">
                <a:latin typeface="Segoe UI" panose="020B0502040204020203" pitchFamily="34" charset="0"/>
                <a:cs typeface="Segoe UI" panose="020B0502040204020203" pitchFamily="34" charset="0"/>
              </a:rPr>
              <a:t>**Sistema Integral de Transporte del Valle de Aburrá.</a:t>
            </a:r>
          </a:p>
        </p:txBody>
      </p:sp>
      <p:pic>
        <p:nvPicPr>
          <p:cNvPr id="3" name="Imagen 2">
            <a:extLst>
              <a:ext uri="{FF2B5EF4-FFF2-40B4-BE49-F238E27FC236}">
                <a16:creationId xmlns:a16="http://schemas.microsoft.com/office/drawing/2014/main" id="{FA5BA645-E2EA-8AA7-44CF-84E151CF8021}"/>
              </a:ext>
            </a:extLst>
          </p:cNvPr>
          <p:cNvPicPr>
            <a:picLocks noChangeAspect="1"/>
          </p:cNvPicPr>
          <p:nvPr/>
        </p:nvPicPr>
        <p:blipFill>
          <a:blip r:embed="rId3"/>
          <a:stretch>
            <a:fillRect/>
          </a:stretch>
        </p:blipFill>
        <p:spPr>
          <a:xfrm>
            <a:off x="753554" y="1252237"/>
            <a:ext cx="7896225" cy="2828925"/>
          </a:xfrm>
          <a:prstGeom prst="rect">
            <a:avLst/>
          </a:prstGeom>
        </p:spPr>
      </p:pic>
      <p:cxnSp>
        <p:nvCxnSpPr>
          <p:cNvPr id="7" name="Conector recto 6">
            <a:extLst>
              <a:ext uri="{FF2B5EF4-FFF2-40B4-BE49-F238E27FC236}">
                <a16:creationId xmlns:a16="http://schemas.microsoft.com/office/drawing/2014/main" id="{88F082A4-E421-4AE5-B4C5-55F770BDB02C}"/>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8" name="object 898">
            <a:extLst>
              <a:ext uri="{FF2B5EF4-FFF2-40B4-BE49-F238E27FC236}">
                <a16:creationId xmlns:a16="http://schemas.microsoft.com/office/drawing/2014/main" id="{1C359645-3238-4C96-A612-79E7A949E384}"/>
              </a:ext>
            </a:extLst>
          </p:cNvPr>
          <p:cNvSpPr txBox="1"/>
          <p:nvPr/>
        </p:nvSpPr>
        <p:spPr>
          <a:xfrm>
            <a:off x="741738" y="178931"/>
            <a:ext cx="8402262" cy="861774"/>
          </a:xfrm>
          <a:prstGeom prst="rect">
            <a:avLst/>
          </a:prstGeom>
        </p:spPr>
        <p:txBody>
          <a:bodyPr vert="horz" wrap="square" lIns="0" tIns="0" rIns="0" bIns="0" rtlCol="0">
            <a:spAutoFit/>
          </a:bodyPr>
          <a:lstStyle/>
          <a:p>
            <a:pPr marL="12700" lvl="0">
              <a:defRPr/>
            </a:pPr>
            <a:r>
              <a:rPr lang="da-DK" sz="1400" b="1" dirty="0">
                <a:solidFill>
                  <a:srgbClr val="B6004B"/>
                </a:solidFill>
                <a:latin typeface="Segoe UI" panose="020B0502040204020203" pitchFamily="34" charset="0"/>
                <a:cs typeface="Segoe UI" panose="020B0502040204020203" pitchFamily="34" charset="0"/>
              </a:rPr>
              <a:t>Variación trimestral, anual y cuatrienal de vehículos en servicio y pasajeros transportados</a:t>
            </a:r>
          </a:p>
          <a:p>
            <a:pPr marL="12700" lvl="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Sistemas Integrados de Transporte Masivo </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rPr>
              <a:t>P</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3900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8D91265B-FA4D-4ADF-92C6-8EA2E2BCC8D3}"/>
              </a:ext>
            </a:extLst>
          </p:cNvPr>
          <p:cNvSpPr txBox="1">
            <a:spLocks/>
          </p:cNvSpPr>
          <p:nvPr/>
        </p:nvSpPr>
        <p:spPr>
          <a:xfrm>
            <a:off x="5284694" y="1265560"/>
            <a:ext cx="3667376" cy="1701107"/>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CO" sz="2400" b="1" dirty="0">
                <a:solidFill>
                  <a:srgbClr val="B6004C"/>
                </a:solidFill>
                <a:cs typeface="Arial" panose="020B0604020202020204" pitchFamily="34" charset="0"/>
              </a:rPr>
              <a:t>Comportamiento </a:t>
            </a:r>
          </a:p>
          <a:p>
            <a:pPr marL="0" indent="0" algn="r">
              <a:spcBef>
                <a:spcPts val="125"/>
              </a:spcBef>
              <a:buNone/>
            </a:pPr>
            <a:r>
              <a:rPr lang="es-CO" sz="2400" b="1" dirty="0">
                <a:solidFill>
                  <a:srgbClr val="B6004C"/>
                </a:solidFill>
                <a:cs typeface="Arial" panose="020B0604020202020204" pitchFamily="34" charset="0"/>
              </a:rPr>
              <a:t>2019 – 2023 </a:t>
            </a:r>
          </a:p>
          <a:p>
            <a:pPr marL="0" indent="0" algn="r">
              <a:spcBef>
                <a:spcPts val="125"/>
              </a:spcBef>
              <a:buNone/>
            </a:pPr>
            <a:r>
              <a:rPr lang="es-CO" sz="2400" b="1" dirty="0">
                <a:solidFill>
                  <a:srgbClr val="B6004C"/>
                </a:solidFill>
                <a:cs typeface="Arial" panose="020B0604020202020204" pitchFamily="34" charset="0"/>
              </a:rPr>
              <a:t>para las principales variables</a:t>
            </a:r>
            <a:endParaRPr lang="es-ES" sz="2400" b="1" dirty="0">
              <a:solidFill>
                <a:srgbClr val="B6004C"/>
              </a:solidFill>
              <a:cs typeface="Arial" panose="020B0604020202020204" pitchFamily="34" charset="0"/>
            </a:endParaRPr>
          </a:p>
          <a:p>
            <a:pPr marL="0" marR="0" lvl="0" indent="0" algn="r" defTabSz="457200" rtl="0" eaLnBrk="1" fontAlgn="auto" latinLnBrk="0" hangingPunct="1">
              <a:lnSpc>
                <a:spcPct val="100000"/>
              </a:lnSpc>
              <a:spcBef>
                <a:spcPts val="125"/>
              </a:spcBef>
              <a:spcAft>
                <a:spcPts val="0"/>
              </a:spcAft>
              <a:buClrTx/>
              <a:buSzTx/>
              <a:buFont typeface="Arial"/>
              <a:buNone/>
              <a:tabLst/>
              <a:defRPr/>
            </a:pPr>
            <a:endParaRPr kumimoji="0" lang="es-ES" sz="1100" b="1" i="0" u="none" strike="noStrike" kern="1200" cap="none" spc="0" normalizeH="0" baseline="0" noProof="0" dirty="0">
              <a:ln>
                <a:noFill/>
              </a:ln>
              <a:solidFill>
                <a:srgbClr val="B6004C"/>
              </a:solidFill>
              <a:effectLst/>
              <a:uLnTx/>
              <a:uFillTx/>
              <a:ea typeface="+mn-ea"/>
              <a:cs typeface="Arial" panose="020B0604020202020204" pitchFamily="34" charset="0"/>
            </a:endParaRPr>
          </a:p>
        </p:txBody>
      </p:sp>
      <p:cxnSp>
        <p:nvCxnSpPr>
          <p:cNvPr id="3" name="Conector recto 2">
            <a:extLst>
              <a:ext uri="{FF2B5EF4-FFF2-40B4-BE49-F238E27FC236}">
                <a16:creationId xmlns:a16="http://schemas.microsoft.com/office/drawing/2014/main" id="{957FA496-589A-463E-BDD2-27B22AEC6193}"/>
              </a:ext>
            </a:extLst>
          </p:cNvPr>
          <p:cNvCxnSpPr>
            <a:cxnSpLocks/>
          </p:cNvCxnSpPr>
          <p:nvPr/>
        </p:nvCxnSpPr>
        <p:spPr>
          <a:xfrm flipH="1">
            <a:off x="6192371" y="3247568"/>
            <a:ext cx="2759700"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59BAECA4-68FD-439D-B641-702487FD2590}"/>
              </a:ext>
            </a:extLst>
          </p:cNvPr>
          <p:cNvSpPr txBox="1"/>
          <p:nvPr/>
        </p:nvSpPr>
        <p:spPr>
          <a:xfrm>
            <a:off x="6026710" y="4624485"/>
            <a:ext cx="2866749" cy="261610"/>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1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a:t>
            </a:r>
            <a:r>
              <a:rPr lang="es-CO" sz="1100" dirty="0">
                <a:solidFill>
                  <a:srgbClr val="B6004C"/>
                </a:solidFill>
                <a:latin typeface="Segoe UI"/>
                <a:cs typeface="Arial" panose="020B0604020202020204" pitchFamily="34" charset="0"/>
              </a:rPr>
              <a:t>2023</a:t>
            </a:r>
            <a:endParaRPr kumimoji="0" lang="es-CO" sz="11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endParaRPr>
          </a:p>
        </p:txBody>
      </p:sp>
    </p:spTree>
    <p:extLst>
      <p:ext uri="{BB962C8B-B14F-4D97-AF65-F5344CB8AC3E}">
        <p14:creationId xmlns:p14="http://schemas.microsoft.com/office/powerpoint/2010/main" val="74435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E93E81A4-A1D6-4AB6-90E7-5F50B290E27A}"/>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3" name="object 898">
            <a:extLst>
              <a:ext uri="{FF2B5EF4-FFF2-40B4-BE49-F238E27FC236}">
                <a16:creationId xmlns:a16="http://schemas.microsoft.com/office/drawing/2014/main" id="{F368AEC9-1D91-449D-A89E-8C5483872E85}"/>
              </a:ext>
            </a:extLst>
          </p:cNvPr>
          <p:cNvSpPr txBox="1"/>
          <p:nvPr/>
        </p:nvSpPr>
        <p:spPr>
          <a:xfrm>
            <a:off x="741738" y="178931"/>
            <a:ext cx="8402262" cy="900246"/>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Comportamiento de las principales variables</a:t>
            </a:r>
          </a:p>
          <a:p>
            <a:pPr marL="12700" lvl="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Sistemas Integrados de Transporte Masivo y transporte tradicional</a:t>
            </a:r>
          </a:p>
          <a:p>
            <a:pPr marL="12700"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Gráfico 3">
            <a:extLst>
              <a:ext uri="{FF2B5EF4-FFF2-40B4-BE49-F238E27FC236}">
                <a16:creationId xmlns:a16="http://schemas.microsoft.com/office/drawing/2014/main" id="{7448A9A8-606D-46BB-A790-B86402957D16}"/>
              </a:ext>
            </a:extLst>
          </p:cNvPr>
          <p:cNvGraphicFramePr>
            <a:graphicFrameLocks/>
          </p:cNvGraphicFramePr>
          <p:nvPr>
            <p:extLst>
              <p:ext uri="{D42A27DB-BD31-4B8C-83A1-F6EECF244321}">
                <p14:modId xmlns:p14="http://schemas.microsoft.com/office/powerpoint/2010/main" val="3567696918"/>
              </p:ext>
            </p:extLst>
          </p:nvPr>
        </p:nvGraphicFramePr>
        <p:xfrm>
          <a:off x="741738" y="1287643"/>
          <a:ext cx="2456123" cy="2902025"/>
        </p:xfrm>
        <a:graphic>
          <a:graphicData uri="http://schemas.openxmlformats.org/drawingml/2006/chart">
            <c:chart xmlns:c="http://schemas.openxmlformats.org/drawingml/2006/chart" xmlns:r="http://schemas.openxmlformats.org/officeDocument/2006/relationships" r:id="rId2"/>
          </a:graphicData>
        </a:graphic>
      </p:graphicFrame>
      <p:sp>
        <p:nvSpPr>
          <p:cNvPr id="5" name="1 Rectángulo">
            <a:extLst>
              <a:ext uri="{FF2B5EF4-FFF2-40B4-BE49-F238E27FC236}">
                <a16:creationId xmlns:a16="http://schemas.microsoft.com/office/drawing/2014/main" id="{15B263C7-F715-4861-A731-620A790301A2}"/>
              </a:ext>
            </a:extLst>
          </p:cNvPr>
          <p:cNvSpPr/>
          <p:nvPr/>
        </p:nvSpPr>
        <p:spPr>
          <a:xfrm>
            <a:off x="767304" y="4625532"/>
            <a:ext cx="7485320" cy="338554"/>
          </a:xfrm>
          <a:prstGeom prst="rect">
            <a:avLst/>
          </a:prstGeom>
        </p:spPr>
        <p:txBody>
          <a:bodyPr wrap="square">
            <a:spAutoFit/>
          </a:bodyPr>
          <a:lstStyle/>
          <a:p>
            <a:r>
              <a:rPr lang="es-ES_tradnl" sz="800" baseline="30000" dirty="0">
                <a:latin typeface="Segoe UI" panose="020B0502040204020203" pitchFamily="34" charset="0"/>
                <a:cs typeface="Segoe UI" panose="020B0502040204020203" pitchFamily="34" charset="0"/>
              </a:rPr>
              <a:t>P</a:t>
            </a:r>
            <a:r>
              <a:rPr lang="es-ES_tradnl" sz="800" dirty="0">
                <a:latin typeface="Segoe UI" panose="020B0502040204020203" pitchFamily="34" charset="0"/>
                <a:cs typeface="Segoe UI" panose="020B0502040204020203" pitchFamily="34" charset="0"/>
              </a:rPr>
              <a:t> Cifra provisional.</a:t>
            </a:r>
          </a:p>
          <a:p>
            <a:r>
              <a:rPr lang="es-ES_tradnl" sz="800" b="1" dirty="0">
                <a:latin typeface="Segoe UI" panose="020B0502040204020203" pitchFamily="34" charset="0"/>
                <a:cs typeface="Segoe UI" panose="020B0502040204020203" pitchFamily="34" charset="0"/>
              </a:rPr>
              <a:t>Fuente:</a:t>
            </a:r>
            <a:r>
              <a:rPr lang="es-ES_tradnl" sz="800" dirty="0">
                <a:latin typeface="Segoe UI" panose="020B0502040204020203" pitchFamily="34" charset="0"/>
                <a:cs typeface="Segoe UI" panose="020B0502040204020203" pitchFamily="34" charset="0"/>
              </a:rPr>
              <a:t> DANE, ETUP.</a:t>
            </a:r>
            <a:endParaRPr lang="es-CO" sz="800" dirty="0">
              <a:latin typeface="Segoe UI" panose="020B0502040204020203" pitchFamily="34" charset="0"/>
              <a:cs typeface="Segoe UI" panose="020B0502040204020203" pitchFamily="34" charset="0"/>
            </a:endParaRPr>
          </a:p>
        </p:txBody>
      </p:sp>
      <p:sp>
        <p:nvSpPr>
          <p:cNvPr id="6" name="CuadroTexto 5">
            <a:extLst>
              <a:ext uri="{FF2B5EF4-FFF2-40B4-BE49-F238E27FC236}">
                <a16:creationId xmlns:a16="http://schemas.microsoft.com/office/drawing/2014/main" id="{88498FCC-B8A7-4A41-A818-9421D57C2F87}"/>
              </a:ext>
            </a:extLst>
          </p:cNvPr>
          <p:cNvSpPr txBox="1"/>
          <p:nvPr/>
        </p:nvSpPr>
        <p:spPr>
          <a:xfrm>
            <a:off x="1401191" y="1080924"/>
            <a:ext cx="2456122" cy="246221"/>
          </a:xfrm>
          <a:prstGeom prst="rect">
            <a:avLst/>
          </a:prstGeom>
          <a:noFill/>
        </p:spPr>
        <p:txBody>
          <a:bodyPr wrap="none" rtlCol="0">
            <a:spAutoFit/>
          </a:bodyPr>
          <a:lstStyle/>
          <a:p>
            <a:pPr algn="just"/>
            <a:r>
              <a:rPr lang="es-MX" sz="1000" b="1" i="1" dirty="0">
                <a:solidFill>
                  <a:srgbClr val="8D143D"/>
                </a:solidFill>
              </a:rPr>
              <a:t>Promedio mensual vehículos afiliados</a:t>
            </a:r>
            <a:endParaRPr lang="es-CO" sz="1000" b="1" i="1" dirty="0">
              <a:solidFill>
                <a:srgbClr val="8D143D"/>
              </a:solidFill>
            </a:endParaRPr>
          </a:p>
        </p:txBody>
      </p:sp>
      <p:pic>
        <p:nvPicPr>
          <p:cNvPr id="7" name="Imagen 6">
            <a:extLst>
              <a:ext uri="{FF2B5EF4-FFF2-40B4-BE49-F238E27FC236}">
                <a16:creationId xmlns:a16="http://schemas.microsoft.com/office/drawing/2014/main" id="{834E46B3-812F-4350-ABE3-8E730255656E}"/>
              </a:ext>
            </a:extLst>
          </p:cNvPr>
          <p:cNvPicPr>
            <a:picLocks noChangeAspect="1"/>
          </p:cNvPicPr>
          <p:nvPr/>
        </p:nvPicPr>
        <p:blipFill>
          <a:blip r:embed="rId3"/>
          <a:stretch>
            <a:fillRect/>
          </a:stretch>
        </p:blipFill>
        <p:spPr>
          <a:xfrm>
            <a:off x="3073651" y="2010208"/>
            <a:ext cx="1120243" cy="921252"/>
          </a:xfrm>
          <a:prstGeom prst="rect">
            <a:avLst/>
          </a:prstGeom>
        </p:spPr>
      </p:pic>
      <p:graphicFrame>
        <p:nvGraphicFramePr>
          <p:cNvPr id="8" name="Gráfico 7">
            <a:extLst>
              <a:ext uri="{FF2B5EF4-FFF2-40B4-BE49-F238E27FC236}">
                <a16:creationId xmlns:a16="http://schemas.microsoft.com/office/drawing/2014/main" id="{8198A287-C390-4893-B2B4-63A26FCE22D0}"/>
              </a:ext>
            </a:extLst>
          </p:cNvPr>
          <p:cNvGraphicFramePr>
            <a:graphicFrameLocks/>
          </p:cNvGraphicFramePr>
          <p:nvPr>
            <p:extLst>
              <p:ext uri="{D42A27DB-BD31-4B8C-83A1-F6EECF244321}">
                <p14:modId xmlns:p14="http://schemas.microsoft.com/office/powerpoint/2010/main" val="3102080268"/>
              </p:ext>
            </p:extLst>
          </p:nvPr>
        </p:nvGraphicFramePr>
        <p:xfrm>
          <a:off x="4977557" y="1327145"/>
          <a:ext cx="2456122" cy="2907281"/>
        </p:xfrm>
        <a:graphic>
          <a:graphicData uri="http://schemas.openxmlformats.org/drawingml/2006/chart">
            <c:chart xmlns:c="http://schemas.openxmlformats.org/drawingml/2006/chart" xmlns:r="http://schemas.openxmlformats.org/officeDocument/2006/relationships" r:id="rId4"/>
          </a:graphicData>
        </a:graphic>
      </p:graphicFrame>
      <p:pic>
        <p:nvPicPr>
          <p:cNvPr id="9" name="Imagen 8">
            <a:extLst>
              <a:ext uri="{FF2B5EF4-FFF2-40B4-BE49-F238E27FC236}">
                <a16:creationId xmlns:a16="http://schemas.microsoft.com/office/drawing/2014/main" id="{1D0384BD-41D1-4F82-948A-E095CB004267}"/>
              </a:ext>
            </a:extLst>
          </p:cNvPr>
          <p:cNvPicPr>
            <a:picLocks noChangeAspect="1"/>
          </p:cNvPicPr>
          <p:nvPr/>
        </p:nvPicPr>
        <p:blipFill>
          <a:blip r:embed="rId5"/>
          <a:stretch>
            <a:fillRect/>
          </a:stretch>
        </p:blipFill>
        <p:spPr>
          <a:xfrm>
            <a:off x="7433679" y="2014249"/>
            <a:ext cx="1120244" cy="921253"/>
          </a:xfrm>
          <a:prstGeom prst="rect">
            <a:avLst/>
          </a:prstGeom>
        </p:spPr>
      </p:pic>
      <p:sp>
        <p:nvSpPr>
          <p:cNvPr id="10" name="CuadroTexto 9">
            <a:extLst>
              <a:ext uri="{FF2B5EF4-FFF2-40B4-BE49-F238E27FC236}">
                <a16:creationId xmlns:a16="http://schemas.microsoft.com/office/drawing/2014/main" id="{074DE400-B28E-4548-AB6A-332B3CD43AC2}"/>
              </a:ext>
            </a:extLst>
          </p:cNvPr>
          <p:cNvSpPr txBox="1"/>
          <p:nvPr/>
        </p:nvSpPr>
        <p:spPr>
          <a:xfrm>
            <a:off x="5419057" y="1080924"/>
            <a:ext cx="2574744" cy="246221"/>
          </a:xfrm>
          <a:prstGeom prst="rect">
            <a:avLst/>
          </a:prstGeom>
          <a:noFill/>
        </p:spPr>
        <p:txBody>
          <a:bodyPr wrap="none" rtlCol="0">
            <a:spAutoFit/>
          </a:bodyPr>
          <a:lstStyle/>
          <a:p>
            <a:r>
              <a:rPr lang="es-MX" sz="1000" b="1" i="1" dirty="0">
                <a:solidFill>
                  <a:srgbClr val="8D143D"/>
                </a:solidFill>
              </a:rPr>
              <a:t>Promedio mensual vehículos en servicio</a:t>
            </a:r>
            <a:endParaRPr lang="es-CO" sz="1000" b="1" i="1" dirty="0">
              <a:solidFill>
                <a:srgbClr val="8D143D"/>
              </a:solidFill>
            </a:endParaRPr>
          </a:p>
        </p:txBody>
      </p:sp>
      <p:cxnSp>
        <p:nvCxnSpPr>
          <p:cNvPr id="11" name="Conector recto 10">
            <a:extLst>
              <a:ext uri="{FF2B5EF4-FFF2-40B4-BE49-F238E27FC236}">
                <a16:creationId xmlns:a16="http://schemas.microsoft.com/office/drawing/2014/main" id="{3DEAD321-ED9A-4871-B00A-DA5D684A90D4}"/>
              </a:ext>
            </a:extLst>
          </p:cNvPr>
          <p:cNvCxnSpPr>
            <a:cxnSpLocks/>
          </p:cNvCxnSpPr>
          <p:nvPr/>
        </p:nvCxnSpPr>
        <p:spPr>
          <a:xfrm>
            <a:off x="4561365" y="1114995"/>
            <a:ext cx="0" cy="28653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001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E93E81A4-A1D6-4AB6-90E7-5F50B290E27A}"/>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3" name="object 898">
            <a:extLst>
              <a:ext uri="{FF2B5EF4-FFF2-40B4-BE49-F238E27FC236}">
                <a16:creationId xmlns:a16="http://schemas.microsoft.com/office/drawing/2014/main" id="{F368AEC9-1D91-449D-A89E-8C5483872E85}"/>
              </a:ext>
            </a:extLst>
          </p:cNvPr>
          <p:cNvSpPr txBox="1"/>
          <p:nvPr/>
        </p:nvSpPr>
        <p:spPr>
          <a:xfrm>
            <a:off x="741738" y="178931"/>
            <a:ext cx="8402262" cy="900246"/>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Comportamiento de las principales variables</a:t>
            </a:r>
          </a:p>
          <a:p>
            <a:pPr marL="12700" lvl="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Sistemas Integrados de Transporte Masivo y transporte tradicional</a:t>
            </a:r>
          </a:p>
          <a:p>
            <a:pPr marL="12700"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1 Rectángulo">
            <a:extLst>
              <a:ext uri="{FF2B5EF4-FFF2-40B4-BE49-F238E27FC236}">
                <a16:creationId xmlns:a16="http://schemas.microsoft.com/office/drawing/2014/main" id="{15B263C7-F715-4861-A731-620A790301A2}"/>
              </a:ext>
            </a:extLst>
          </p:cNvPr>
          <p:cNvSpPr/>
          <p:nvPr/>
        </p:nvSpPr>
        <p:spPr>
          <a:xfrm>
            <a:off x="767304" y="4625532"/>
            <a:ext cx="7485320" cy="338554"/>
          </a:xfrm>
          <a:prstGeom prst="rect">
            <a:avLst/>
          </a:prstGeom>
        </p:spPr>
        <p:txBody>
          <a:bodyPr wrap="square">
            <a:spAutoFit/>
          </a:bodyPr>
          <a:lstStyle/>
          <a:p>
            <a:r>
              <a:rPr lang="es-ES_tradnl" sz="800" baseline="30000" dirty="0">
                <a:latin typeface="Segoe UI" panose="020B0502040204020203" pitchFamily="34" charset="0"/>
                <a:cs typeface="Segoe UI" panose="020B0502040204020203" pitchFamily="34" charset="0"/>
              </a:rPr>
              <a:t>P</a:t>
            </a:r>
            <a:r>
              <a:rPr lang="es-ES_tradnl" sz="800" dirty="0">
                <a:latin typeface="Segoe UI" panose="020B0502040204020203" pitchFamily="34" charset="0"/>
                <a:cs typeface="Segoe UI" panose="020B0502040204020203" pitchFamily="34" charset="0"/>
              </a:rPr>
              <a:t> Cifra provisional.</a:t>
            </a:r>
          </a:p>
          <a:p>
            <a:r>
              <a:rPr lang="es-ES_tradnl" sz="800" b="1" dirty="0">
                <a:latin typeface="Segoe UI" panose="020B0502040204020203" pitchFamily="34" charset="0"/>
                <a:cs typeface="Segoe UI" panose="020B0502040204020203" pitchFamily="34" charset="0"/>
              </a:rPr>
              <a:t>Fuente:</a:t>
            </a:r>
            <a:r>
              <a:rPr lang="es-ES_tradnl" sz="800" dirty="0">
                <a:latin typeface="Segoe UI" panose="020B0502040204020203" pitchFamily="34" charset="0"/>
                <a:cs typeface="Segoe UI" panose="020B0502040204020203" pitchFamily="34" charset="0"/>
              </a:rPr>
              <a:t> DANE, ETUP.</a:t>
            </a:r>
            <a:endParaRPr lang="es-CO" sz="800" dirty="0">
              <a:latin typeface="Segoe UI" panose="020B0502040204020203" pitchFamily="34" charset="0"/>
              <a:cs typeface="Segoe UI" panose="020B0502040204020203" pitchFamily="34" charset="0"/>
            </a:endParaRPr>
          </a:p>
        </p:txBody>
      </p:sp>
      <p:graphicFrame>
        <p:nvGraphicFramePr>
          <p:cNvPr id="21" name="Gráfico 20">
            <a:extLst>
              <a:ext uri="{FF2B5EF4-FFF2-40B4-BE49-F238E27FC236}">
                <a16:creationId xmlns:a16="http://schemas.microsoft.com/office/drawing/2014/main" id="{8CB69CB3-3779-42F9-BC46-9162F81F8A99}"/>
              </a:ext>
            </a:extLst>
          </p:cNvPr>
          <p:cNvGraphicFramePr>
            <a:graphicFrameLocks/>
          </p:cNvGraphicFramePr>
          <p:nvPr>
            <p:extLst>
              <p:ext uri="{D42A27DB-BD31-4B8C-83A1-F6EECF244321}">
                <p14:modId xmlns:p14="http://schemas.microsoft.com/office/powerpoint/2010/main" val="4222434840"/>
              </p:ext>
            </p:extLst>
          </p:nvPr>
        </p:nvGraphicFramePr>
        <p:xfrm>
          <a:off x="617433" y="1354378"/>
          <a:ext cx="6911291" cy="3114000"/>
        </p:xfrm>
        <a:graphic>
          <a:graphicData uri="http://schemas.openxmlformats.org/drawingml/2006/chart">
            <c:chart xmlns:c="http://schemas.openxmlformats.org/drawingml/2006/chart" xmlns:r="http://schemas.openxmlformats.org/officeDocument/2006/relationships" r:id="rId2"/>
          </a:graphicData>
        </a:graphic>
      </p:graphicFrame>
      <p:pic>
        <p:nvPicPr>
          <p:cNvPr id="22" name="Imagen 21">
            <a:extLst>
              <a:ext uri="{FF2B5EF4-FFF2-40B4-BE49-F238E27FC236}">
                <a16:creationId xmlns:a16="http://schemas.microsoft.com/office/drawing/2014/main" id="{03CF114C-9B65-4DED-83E8-BDE590F8A122}"/>
              </a:ext>
            </a:extLst>
          </p:cNvPr>
          <p:cNvPicPr>
            <a:picLocks noChangeAspect="1"/>
          </p:cNvPicPr>
          <p:nvPr/>
        </p:nvPicPr>
        <p:blipFill>
          <a:blip r:embed="rId3"/>
          <a:stretch>
            <a:fillRect/>
          </a:stretch>
        </p:blipFill>
        <p:spPr>
          <a:xfrm>
            <a:off x="7461484" y="1978399"/>
            <a:ext cx="1447800" cy="1200150"/>
          </a:xfrm>
          <a:prstGeom prst="rect">
            <a:avLst/>
          </a:prstGeom>
        </p:spPr>
      </p:pic>
      <p:sp>
        <p:nvSpPr>
          <p:cNvPr id="23" name="CuadroTexto 22">
            <a:extLst>
              <a:ext uri="{FF2B5EF4-FFF2-40B4-BE49-F238E27FC236}">
                <a16:creationId xmlns:a16="http://schemas.microsoft.com/office/drawing/2014/main" id="{8CE88E6F-4260-4864-B821-EFF5DDD5F177}"/>
              </a:ext>
            </a:extLst>
          </p:cNvPr>
          <p:cNvSpPr txBox="1"/>
          <p:nvPr/>
        </p:nvSpPr>
        <p:spPr>
          <a:xfrm>
            <a:off x="3587595" y="1108157"/>
            <a:ext cx="1968809" cy="246221"/>
          </a:xfrm>
          <a:prstGeom prst="rect">
            <a:avLst/>
          </a:prstGeom>
          <a:noFill/>
        </p:spPr>
        <p:txBody>
          <a:bodyPr wrap="none" rtlCol="0">
            <a:spAutoFit/>
          </a:bodyPr>
          <a:lstStyle/>
          <a:p>
            <a:r>
              <a:rPr lang="es-MX" sz="1000" b="1" i="1">
                <a:solidFill>
                  <a:srgbClr val="8D143D"/>
                </a:solidFill>
              </a:rPr>
              <a:t>Total pasajeros transportados</a:t>
            </a:r>
            <a:endParaRPr lang="es-CO" sz="1000" b="1" i="1">
              <a:solidFill>
                <a:srgbClr val="8D143D"/>
              </a:solidFill>
            </a:endParaRPr>
          </a:p>
        </p:txBody>
      </p:sp>
    </p:spTree>
    <p:extLst>
      <p:ext uri="{BB962C8B-B14F-4D97-AF65-F5344CB8AC3E}">
        <p14:creationId xmlns:p14="http://schemas.microsoft.com/office/powerpoint/2010/main" val="1073114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C3C65166-5300-4C61-ACB9-FCFFE7D1BC9D}"/>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3" name="object 898">
            <a:extLst>
              <a:ext uri="{FF2B5EF4-FFF2-40B4-BE49-F238E27FC236}">
                <a16:creationId xmlns:a16="http://schemas.microsoft.com/office/drawing/2014/main" id="{76B097CC-8116-4210-9E28-0FC5C8C859E4}"/>
              </a:ext>
            </a:extLst>
          </p:cNvPr>
          <p:cNvSpPr txBox="1"/>
          <p:nvPr/>
        </p:nvSpPr>
        <p:spPr>
          <a:xfrm>
            <a:off x="741738" y="178931"/>
            <a:ext cx="8402262" cy="900246"/>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Distribución porcentual del parque automotor en servicio y de los pasajeros transportados</a:t>
            </a:r>
          </a:p>
          <a:p>
            <a:pPr marL="12700" lvl="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Sistemas Integrados de Transporte Masivo y transporte tradicional</a:t>
            </a:r>
          </a:p>
          <a:p>
            <a:pPr marL="1270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a:p>
            <a:pPr marL="12700" defTabSz="457189">
              <a:defRPr/>
            </a:pPr>
            <a:endParaRPr lang="es-CO" sz="1400" b="1" dirty="0">
              <a:solidFill>
                <a:srgbClr val="B6004A"/>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Imagen 3">
            <a:extLst>
              <a:ext uri="{FF2B5EF4-FFF2-40B4-BE49-F238E27FC236}">
                <a16:creationId xmlns:a16="http://schemas.microsoft.com/office/drawing/2014/main" id="{D9CFDBB6-1A91-4332-A0B2-7466AD70BC48}"/>
              </a:ext>
            </a:extLst>
          </p:cNvPr>
          <p:cNvPicPr>
            <a:picLocks noChangeAspect="1"/>
          </p:cNvPicPr>
          <p:nvPr/>
        </p:nvPicPr>
        <p:blipFill>
          <a:blip r:embed="rId2"/>
          <a:stretch>
            <a:fillRect/>
          </a:stretch>
        </p:blipFill>
        <p:spPr>
          <a:xfrm>
            <a:off x="741738" y="1291548"/>
            <a:ext cx="3508959" cy="3120713"/>
          </a:xfrm>
          <a:prstGeom prst="rect">
            <a:avLst/>
          </a:prstGeom>
        </p:spPr>
      </p:pic>
      <p:grpSp>
        <p:nvGrpSpPr>
          <p:cNvPr id="5" name="Grupo 4">
            <a:extLst>
              <a:ext uri="{FF2B5EF4-FFF2-40B4-BE49-F238E27FC236}">
                <a16:creationId xmlns:a16="http://schemas.microsoft.com/office/drawing/2014/main" id="{0DCFCAD8-6752-4D71-9780-FFF529B031B2}"/>
              </a:ext>
            </a:extLst>
          </p:cNvPr>
          <p:cNvGrpSpPr/>
          <p:nvPr/>
        </p:nvGrpSpPr>
        <p:grpSpPr>
          <a:xfrm>
            <a:off x="3496572" y="1714899"/>
            <a:ext cx="888937" cy="478465"/>
            <a:chOff x="3551274" y="1892595"/>
            <a:chExt cx="888937" cy="478465"/>
          </a:xfrm>
        </p:grpSpPr>
        <p:sp>
          <p:nvSpPr>
            <p:cNvPr id="6" name="Cerrar llave 5">
              <a:extLst>
                <a:ext uri="{FF2B5EF4-FFF2-40B4-BE49-F238E27FC236}">
                  <a16:creationId xmlns:a16="http://schemas.microsoft.com/office/drawing/2014/main" id="{7B292E0E-F41B-4ACA-A74A-E62539D4BDC4}"/>
                </a:ext>
              </a:extLst>
            </p:cNvPr>
            <p:cNvSpPr/>
            <p:nvPr/>
          </p:nvSpPr>
          <p:spPr>
            <a:xfrm>
              <a:off x="3551274" y="1892595"/>
              <a:ext cx="350875" cy="478465"/>
            </a:xfrm>
            <a:prstGeom prst="rightBrace">
              <a:avLst/>
            </a:prstGeom>
            <a:ln>
              <a:solidFill>
                <a:srgbClr val="8FAAD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7" name="CuadroTexto 6">
              <a:extLst>
                <a:ext uri="{FF2B5EF4-FFF2-40B4-BE49-F238E27FC236}">
                  <a16:creationId xmlns:a16="http://schemas.microsoft.com/office/drawing/2014/main" id="{37043766-F30F-4BE7-871A-F6C98277EA1B}"/>
                </a:ext>
              </a:extLst>
            </p:cNvPr>
            <p:cNvSpPr txBox="1"/>
            <p:nvPr/>
          </p:nvSpPr>
          <p:spPr>
            <a:xfrm>
              <a:off x="3938099" y="2001022"/>
              <a:ext cx="502112"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CO" sz="1100" b="1" dirty="0"/>
                <a:t>51,8</a:t>
              </a:r>
            </a:p>
          </p:txBody>
        </p:sp>
      </p:grpSp>
      <p:pic>
        <p:nvPicPr>
          <p:cNvPr id="8" name="Imagen 7">
            <a:extLst>
              <a:ext uri="{FF2B5EF4-FFF2-40B4-BE49-F238E27FC236}">
                <a16:creationId xmlns:a16="http://schemas.microsoft.com/office/drawing/2014/main" id="{94305E06-3078-445E-9357-87E831E45FF2}"/>
              </a:ext>
            </a:extLst>
          </p:cNvPr>
          <p:cNvPicPr>
            <a:picLocks noChangeAspect="1"/>
          </p:cNvPicPr>
          <p:nvPr/>
        </p:nvPicPr>
        <p:blipFill>
          <a:blip r:embed="rId3"/>
          <a:stretch>
            <a:fillRect/>
          </a:stretch>
        </p:blipFill>
        <p:spPr>
          <a:xfrm>
            <a:off x="4758493" y="1176757"/>
            <a:ext cx="3643769" cy="3235504"/>
          </a:xfrm>
          <a:prstGeom prst="rect">
            <a:avLst/>
          </a:prstGeom>
        </p:spPr>
      </p:pic>
      <p:grpSp>
        <p:nvGrpSpPr>
          <p:cNvPr id="9" name="Grupo 8">
            <a:extLst>
              <a:ext uri="{FF2B5EF4-FFF2-40B4-BE49-F238E27FC236}">
                <a16:creationId xmlns:a16="http://schemas.microsoft.com/office/drawing/2014/main" id="{6A446E0E-B9E7-4258-8944-C476D7002C79}"/>
              </a:ext>
            </a:extLst>
          </p:cNvPr>
          <p:cNvGrpSpPr/>
          <p:nvPr/>
        </p:nvGrpSpPr>
        <p:grpSpPr>
          <a:xfrm>
            <a:off x="7057984" y="1850292"/>
            <a:ext cx="888937" cy="478465"/>
            <a:chOff x="3551274" y="1892595"/>
            <a:chExt cx="888937" cy="478465"/>
          </a:xfrm>
        </p:grpSpPr>
        <p:sp>
          <p:nvSpPr>
            <p:cNvPr id="10" name="Cerrar llave 9">
              <a:extLst>
                <a:ext uri="{FF2B5EF4-FFF2-40B4-BE49-F238E27FC236}">
                  <a16:creationId xmlns:a16="http://schemas.microsoft.com/office/drawing/2014/main" id="{65B83D03-77E2-4416-BAFE-96C1B97BFD47}"/>
                </a:ext>
              </a:extLst>
            </p:cNvPr>
            <p:cNvSpPr/>
            <p:nvPr/>
          </p:nvSpPr>
          <p:spPr>
            <a:xfrm>
              <a:off x="3551274" y="1892595"/>
              <a:ext cx="350875" cy="478465"/>
            </a:xfrm>
            <a:prstGeom prst="rightBrace">
              <a:avLst/>
            </a:prstGeom>
            <a:ln>
              <a:solidFill>
                <a:srgbClr val="FF99C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11" name="CuadroTexto 10">
              <a:extLst>
                <a:ext uri="{FF2B5EF4-FFF2-40B4-BE49-F238E27FC236}">
                  <a16:creationId xmlns:a16="http://schemas.microsoft.com/office/drawing/2014/main" id="{93923B8D-95C4-46DC-A6D6-2D125899942E}"/>
                </a:ext>
              </a:extLst>
            </p:cNvPr>
            <p:cNvSpPr txBox="1"/>
            <p:nvPr/>
          </p:nvSpPr>
          <p:spPr>
            <a:xfrm>
              <a:off x="3938099" y="2001022"/>
              <a:ext cx="502112"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CO" sz="1100" b="1" dirty="0"/>
                <a:t>31,5</a:t>
              </a:r>
            </a:p>
          </p:txBody>
        </p:sp>
      </p:grpSp>
      <p:sp>
        <p:nvSpPr>
          <p:cNvPr id="12" name="5 Rectángulo">
            <a:extLst>
              <a:ext uri="{FF2B5EF4-FFF2-40B4-BE49-F238E27FC236}">
                <a16:creationId xmlns:a16="http://schemas.microsoft.com/office/drawing/2014/main" id="{EB0A3B2C-5666-4C63-A87E-AD323373F68F}"/>
              </a:ext>
            </a:extLst>
          </p:cNvPr>
          <p:cNvSpPr/>
          <p:nvPr/>
        </p:nvSpPr>
        <p:spPr>
          <a:xfrm>
            <a:off x="735014" y="4439393"/>
            <a:ext cx="8223718" cy="630942"/>
          </a:xfrm>
          <a:prstGeom prst="rect">
            <a:avLst/>
          </a:prstGeom>
        </p:spPr>
        <p:txBody>
          <a:bodyPr wrap="square">
            <a:spAutoFit/>
          </a:bodyPr>
          <a:lstStyle/>
          <a:p>
            <a:r>
              <a:rPr lang="es-ES_tradnl" sz="700" baseline="30000" dirty="0">
                <a:latin typeface="Segoe UI" panose="020B0502040204020203" pitchFamily="34" charset="0"/>
                <a:cs typeface="Segoe UI" panose="020B0502040204020203" pitchFamily="34" charset="0"/>
              </a:rPr>
              <a:t>P</a:t>
            </a:r>
            <a:r>
              <a:rPr lang="es-ES_tradnl" sz="700" dirty="0">
                <a:latin typeface="Segoe UI" panose="020B0502040204020203" pitchFamily="34" charset="0"/>
                <a:cs typeface="Segoe UI" panose="020B0502040204020203" pitchFamily="34" charset="0"/>
              </a:rPr>
              <a:t> Cifra provisional.</a:t>
            </a:r>
          </a:p>
          <a:p>
            <a:r>
              <a:rPr lang="es-MX" sz="700" dirty="0">
                <a:latin typeface="Segoe UI" panose="020B0502040204020203" pitchFamily="34" charset="0"/>
                <a:cs typeface="Segoe UI" panose="020B0502040204020203" pitchFamily="34" charset="0"/>
              </a:rPr>
              <a:t>*En el tipo de vehículo buses se incluyen los padrones, los cuales no se desagregan por reserva estadística.</a:t>
            </a:r>
            <a:endParaRPr lang="es-CO" sz="700" dirty="0">
              <a:latin typeface="Segoe UI" panose="020B0502040204020203" pitchFamily="34" charset="0"/>
              <a:cs typeface="Segoe UI" panose="020B0502040204020203" pitchFamily="34" charset="0"/>
            </a:endParaRPr>
          </a:p>
          <a:p>
            <a:r>
              <a:rPr lang="es-ES_tradnl" sz="700" dirty="0">
                <a:latin typeface="Segoe UI" panose="020B0502040204020203" pitchFamily="34" charset="0"/>
                <a:cs typeface="Segoe UI" panose="020B0502040204020203" pitchFamily="34" charset="0"/>
              </a:rPr>
              <a:t>**Incluye SITM, metro, cable y tranvía. </a:t>
            </a:r>
            <a:endParaRPr lang="es-CO" sz="700" dirty="0">
              <a:latin typeface="Segoe UI" panose="020B0502040204020203" pitchFamily="34" charset="0"/>
              <a:cs typeface="Segoe UI" panose="020B0502040204020203" pitchFamily="34" charset="0"/>
            </a:endParaRPr>
          </a:p>
          <a:p>
            <a:r>
              <a:rPr lang="es-ES_tradnl" sz="700" dirty="0">
                <a:latin typeface="Segoe UI" panose="020B0502040204020203" pitchFamily="34" charset="0"/>
                <a:cs typeface="Segoe UI" panose="020B0502040204020203" pitchFamily="34" charset="0"/>
              </a:rPr>
              <a:t>*** Incluye SITM y cable.</a:t>
            </a:r>
          </a:p>
          <a:p>
            <a:r>
              <a:rPr lang="es-ES_tradnl" sz="700" b="1" dirty="0">
                <a:latin typeface="Segoe UI" panose="020B0502040204020203" pitchFamily="34" charset="0"/>
                <a:cs typeface="Segoe UI" panose="020B0502040204020203" pitchFamily="34" charset="0"/>
              </a:rPr>
              <a:t>Fuente:</a:t>
            </a:r>
            <a:r>
              <a:rPr lang="es-ES_tradnl" sz="700" dirty="0">
                <a:latin typeface="Segoe UI" panose="020B0502040204020203" pitchFamily="34" charset="0"/>
                <a:cs typeface="Segoe UI" panose="020B0502040204020203" pitchFamily="34" charset="0"/>
              </a:rPr>
              <a:t> DANE, ETUP.</a:t>
            </a:r>
            <a:endParaRPr lang="es-CO" sz="700" dirty="0">
              <a:latin typeface="Segoe UI" panose="020B0502040204020203" pitchFamily="34" charset="0"/>
              <a:cs typeface="Segoe UI" panose="020B0502040204020203" pitchFamily="34" charset="0"/>
            </a:endParaRPr>
          </a:p>
        </p:txBody>
      </p:sp>
      <p:sp>
        <p:nvSpPr>
          <p:cNvPr id="13" name="CuadroTexto 12">
            <a:extLst>
              <a:ext uri="{FF2B5EF4-FFF2-40B4-BE49-F238E27FC236}">
                <a16:creationId xmlns:a16="http://schemas.microsoft.com/office/drawing/2014/main" id="{FC1F7D40-FFE9-496C-A803-2DBBAD8BEC33}"/>
              </a:ext>
            </a:extLst>
          </p:cNvPr>
          <p:cNvSpPr txBox="1"/>
          <p:nvPr/>
        </p:nvSpPr>
        <p:spPr>
          <a:xfrm>
            <a:off x="1595876" y="1041258"/>
            <a:ext cx="1838739" cy="261610"/>
          </a:xfrm>
          <a:prstGeom prst="rect">
            <a:avLst/>
          </a:prstGeom>
          <a:noFill/>
        </p:spPr>
        <p:txBody>
          <a:bodyPr wrap="square" rtlCol="0">
            <a:spAutoFit/>
          </a:bodyPr>
          <a:lstStyle/>
          <a:p>
            <a:pPr marL="12700">
              <a:spcBef>
                <a:spcPts val="295"/>
              </a:spcBef>
              <a:defRPr/>
            </a:pPr>
            <a:r>
              <a:rPr lang="da-DK" sz="1100" b="1" i="1" dirty="0">
                <a:solidFill>
                  <a:schemeClr val="tx1">
                    <a:lumMod val="75000"/>
                    <a:lumOff val="25000"/>
                  </a:schemeClr>
                </a:solidFill>
                <a:latin typeface="Segoe UI" panose="020B0502040204020203" pitchFamily="34" charset="0"/>
                <a:cs typeface="Segoe UI" panose="020B0502040204020203" pitchFamily="34" charset="0"/>
              </a:rPr>
              <a:t>Vehículos en servicio</a:t>
            </a:r>
            <a:endParaRPr lang="da-DK" sz="1100" b="1" i="1"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CuadroTexto 13">
            <a:extLst>
              <a:ext uri="{FF2B5EF4-FFF2-40B4-BE49-F238E27FC236}">
                <a16:creationId xmlns:a16="http://schemas.microsoft.com/office/drawing/2014/main" id="{78C0EE58-7973-466E-BCB4-EA95D87022A9}"/>
              </a:ext>
            </a:extLst>
          </p:cNvPr>
          <p:cNvSpPr txBox="1"/>
          <p:nvPr/>
        </p:nvSpPr>
        <p:spPr>
          <a:xfrm>
            <a:off x="6108182" y="997162"/>
            <a:ext cx="1838739" cy="261610"/>
          </a:xfrm>
          <a:prstGeom prst="rect">
            <a:avLst/>
          </a:prstGeom>
          <a:noFill/>
        </p:spPr>
        <p:txBody>
          <a:bodyPr wrap="square" rtlCol="0">
            <a:spAutoFit/>
          </a:bodyPr>
          <a:lstStyle/>
          <a:p>
            <a:pPr marL="12700">
              <a:spcBef>
                <a:spcPts val="295"/>
              </a:spcBef>
              <a:defRPr/>
            </a:pPr>
            <a:r>
              <a:rPr lang="da-DK" sz="1100" b="1" i="1">
                <a:solidFill>
                  <a:schemeClr val="tx1">
                    <a:lumMod val="75000"/>
                    <a:lumOff val="25000"/>
                  </a:schemeClr>
                </a:solidFill>
                <a:latin typeface="Segoe UI" panose="020B0502040204020203" pitchFamily="34" charset="0"/>
                <a:cs typeface="Segoe UI" panose="020B0502040204020203" pitchFamily="34" charset="0"/>
              </a:rPr>
              <a:t>Pasajeros transportados</a:t>
            </a:r>
            <a:endParaRPr lang="da-DK" sz="1100" b="1" i="1" baseline="3000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Conector recto 14">
            <a:extLst>
              <a:ext uri="{FF2B5EF4-FFF2-40B4-BE49-F238E27FC236}">
                <a16:creationId xmlns:a16="http://schemas.microsoft.com/office/drawing/2014/main" id="{5D224A05-3A15-4651-B982-18B8E6EBA327}"/>
              </a:ext>
            </a:extLst>
          </p:cNvPr>
          <p:cNvCxnSpPr/>
          <p:nvPr/>
        </p:nvCxnSpPr>
        <p:spPr>
          <a:xfrm>
            <a:off x="4572000" y="1082319"/>
            <a:ext cx="0" cy="3331580"/>
          </a:xfrm>
          <a:prstGeom prst="line">
            <a:avLst/>
          </a:prstGeom>
          <a:ln w="6350">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0953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8D91265B-FA4D-4ADF-92C6-8EA2E2BCC8D3}"/>
              </a:ext>
            </a:extLst>
          </p:cNvPr>
          <p:cNvSpPr txBox="1">
            <a:spLocks/>
          </p:cNvSpPr>
          <p:nvPr/>
        </p:nvSpPr>
        <p:spPr>
          <a:xfrm>
            <a:off x="5284695" y="1906416"/>
            <a:ext cx="3667376" cy="936795"/>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CO" sz="2400" b="1" dirty="0">
                <a:solidFill>
                  <a:srgbClr val="B6004C"/>
                </a:solidFill>
                <a:cs typeface="Arial" panose="020B0604020202020204" pitchFamily="34" charset="0"/>
              </a:rPr>
              <a:t>Resultados principales ciudades</a:t>
            </a:r>
            <a:endParaRPr lang="es-ES" sz="2400" b="1" dirty="0">
              <a:solidFill>
                <a:srgbClr val="B6004C"/>
              </a:solidFill>
              <a:cs typeface="Arial" panose="020B0604020202020204" pitchFamily="34" charset="0"/>
            </a:endParaRPr>
          </a:p>
          <a:p>
            <a:pPr marL="0" marR="0" lvl="0" indent="0" algn="r" defTabSz="457200" rtl="0" eaLnBrk="1" fontAlgn="auto" latinLnBrk="0" hangingPunct="1">
              <a:lnSpc>
                <a:spcPct val="100000"/>
              </a:lnSpc>
              <a:spcBef>
                <a:spcPts val="125"/>
              </a:spcBef>
              <a:spcAft>
                <a:spcPts val="0"/>
              </a:spcAft>
              <a:buClrTx/>
              <a:buSzTx/>
              <a:buFont typeface="Arial"/>
              <a:buNone/>
              <a:tabLst/>
              <a:defRPr/>
            </a:pPr>
            <a:endParaRPr kumimoji="0" lang="es-ES" sz="1100" b="1" i="0" u="none" strike="noStrike" kern="1200" cap="none" spc="0" normalizeH="0" baseline="0" noProof="0" dirty="0">
              <a:ln>
                <a:noFill/>
              </a:ln>
              <a:solidFill>
                <a:srgbClr val="B6004C"/>
              </a:solidFill>
              <a:effectLst/>
              <a:uLnTx/>
              <a:uFillTx/>
              <a:ea typeface="+mn-ea"/>
              <a:cs typeface="Arial" panose="020B0604020202020204" pitchFamily="34" charset="0"/>
            </a:endParaRPr>
          </a:p>
        </p:txBody>
      </p:sp>
      <p:cxnSp>
        <p:nvCxnSpPr>
          <p:cNvPr id="3" name="Conector recto 2">
            <a:extLst>
              <a:ext uri="{FF2B5EF4-FFF2-40B4-BE49-F238E27FC236}">
                <a16:creationId xmlns:a16="http://schemas.microsoft.com/office/drawing/2014/main" id="{957FA496-589A-463E-BDD2-27B22AEC6193}"/>
              </a:ext>
            </a:extLst>
          </p:cNvPr>
          <p:cNvCxnSpPr>
            <a:cxnSpLocks/>
          </p:cNvCxnSpPr>
          <p:nvPr/>
        </p:nvCxnSpPr>
        <p:spPr>
          <a:xfrm flipH="1">
            <a:off x="5831174" y="3247568"/>
            <a:ext cx="3120897"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59BAECA4-68FD-439D-B641-702487FD2590}"/>
              </a:ext>
            </a:extLst>
          </p:cNvPr>
          <p:cNvSpPr txBox="1"/>
          <p:nvPr/>
        </p:nvSpPr>
        <p:spPr>
          <a:xfrm>
            <a:off x="6026710" y="4624485"/>
            <a:ext cx="2866749" cy="261610"/>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1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a:t>
            </a:r>
            <a:r>
              <a:rPr lang="es-CO" sz="1100" dirty="0">
                <a:solidFill>
                  <a:srgbClr val="B6004C"/>
                </a:solidFill>
                <a:latin typeface="Segoe UI"/>
                <a:cs typeface="Arial" panose="020B0604020202020204" pitchFamily="34" charset="0"/>
              </a:rPr>
              <a:t>2023</a:t>
            </a:r>
            <a:endParaRPr kumimoji="0" lang="es-CO" sz="11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endParaRPr>
          </a:p>
        </p:txBody>
      </p:sp>
    </p:spTree>
    <p:extLst>
      <p:ext uri="{BB962C8B-B14F-4D97-AF65-F5344CB8AC3E}">
        <p14:creationId xmlns:p14="http://schemas.microsoft.com/office/powerpoint/2010/main" val="20321931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3266" y="177137"/>
            <a:ext cx="7737451"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anual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Bogotá*</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807233" y="1041239"/>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843485" y="1068129"/>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Pasajeros transportados</a:t>
            </a:r>
            <a:endParaRPr lang="es-CO" sz="1000" b="1" dirty="0">
              <a:solidFill>
                <a:srgbClr val="B6004B"/>
              </a:solidFill>
              <a:latin typeface="Segoe UI" panose="020B0502040204020203" pitchFamily="34" charset="0"/>
              <a:cs typeface="Segoe UI" panose="020B0502040204020203" pitchFamily="34" charset="0"/>
            </a:endParaRPr>
          </a:p>
        </p:txBody>
      </p:sp>
      <p:sp>
        <p:nvSpPr>
          <p:cNvPr id="15" name="2 Subtítulo">
            <a:extLst>
              <a:ext uri="{FF2B5EF4-FFF2-40B4-BE49-F238E27FC236}">
                <a16:creationId xmlns:a16="http://schemas.microsoft.com/office/drawing/2014/main" id="{6B579611-FDD4-C851-695A-419BD1092C5B}"/>
              </a:ext>
            </a:extLst>
          </p:cNvPr>
          <p:cNvSpPr txBox="1">
            <a:spLocks/>
          </p:cNvSpPr>
          <p:nvPr/>
        </p:nvSpPr>
        <p:spPr bwMode="auto">
          <a:xfrm>
            <a:off x="747456" y="4637978"/>
            <a:ext cx="89105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12700" marR="5080">
              <a:lnSpc>
                <a:spcPct val="104099"/>
              </a:lnSpc>
              <a:spcBef>
                <a:spcPts val="55"/>
              </a:spcBef>
              <a:buFont typeface="Arial" charset="0"/>
              <a:buNone/>
              <a:defRPr/>
            </a:pPr>
            <a:r>
              <a:rPr lang="es-ES" sz="700" dirty="0">
                <a:latin typeface="Segoe UI" panose="020B0502040204020203" pitchFamily="34" charset="0"/>
                <a:cs typeface="Segoe UI" panose="020B0502040204020203" pitchFamily="34" charset="0"/>
              </a:rPr>
              <a:t>* Los municipios que componen esta área metropolitana son: Bogotá, Cajicá, Cota, Chía, Funza, Gachancipá, Madrid, Mosquera, Sibaté, Soacha, Tabio, Tenjo, Tocancipá y Zipaquirá                      </a:t>
            </a:r>
          </a:p>
          <a:p>
            <a:pPr marL="12700" marR="5080">
              <a:lnSpc>
                <a:spcPct val="104099"/>
              </a:lnSpc>
              <a:spcBef>
                <a:spcPts val="55"/>
              </a:spcBef>
              <a:buFont typeface="Arial" charset="0"/>
              <a:buNone/>
              <a:defRPr/>
            </a:pPr>
            <a:r>
              <a:rPr lang="es-ES" sz="700" dirty="0">
                <a:latin typeface="Segoe UI" panose="020B0502040204020203" pitchFamily="34" charset="0"/>
                <a:cs typeface="Segoe UI" panose="020B0502040204020203" pitchFamily="34" charset="0"/>
              </a:rPr>
              <a:t>** </a:t>
            </a:r>
            <a:r>
              <a:rPr lang="es-MX" sz="700" dirty="0">
                <a:latin typeface="Segoe UI" panose="020B0502040204020203" pitchFamily="34" charset="0"/>
                <a:cs typeface="Segoe UI" panose="020B0502040204020203" pitchFamily="34" charset="0"/>
              </a:rPr>
              <a:t>Los pasajeros movilizados en padrón no se desagregan debido a que por efecto de la operación del sistema se encuentran contabilizados en troncal.</a:t>
            </a:r>
            <a:endParaRPr lang="es-ES" sz="700" dirty="0">
              <a:latin typeface="Segoe UI" panose="020B0502040204020203" pitchFamily="34" charset="0"/>
              <a:cs typeface="Segoe UI" panose="020B0502040204020203" pitchFamily="34" charset="0"/>
            </a:endParaRPr>
          </a:p>
          <a:p>
            <a:pPr marL="12700" marR="5080">
              <a:lnSpc>
                <a:spcPct val="104099"/>
              </a:lnSpc>
              <a:spcBef>
                <a:spcPts val="55"/>
              </a:spcBef>
              <a:buNone/>
              <a:defRPr/>
            </a:pPr>
            <a:r>
              <a:rPr lang="es-MX" altLang="es-CO" sz="700" b="1" dirty="0">
                <a:latin typeface="Segoe UI" panose="020B0502040204020203" pitchFamily="34" charset="0"/>
                <a:cs typeface="Segoe UI" panose="020B0502040204020203" pitchFamily="34" charset="0"/>
              </a:rPr>
              <a:t>Fuente: </a:t>
            </a:r>
            <a:r>
              <a:rPr lang="es-ES_tradnl" sz="700" dirty="0">
                <a:latin typeface="Segoe UI" panose="020B0502040204020203" pitchFamily="34" charset="0"/>
                <a:cs typeface="Segoe UI" panose="020B0502040204020203" pitchFamily="34" charset="0"/>
              </a:rPr>
              <a:t>DANE, ETUP</a:t>
            </a:r>
            <a:r>
              <a:rPr lang="es-MX" altLang="es-CO" sz="700" dirty="0">
                <a:latin typeface="Segoe UI" panose="020B0502040204020203" pitchFamily="34" charset="0"/>
                <a:cs typeface="Segoe UI" panose="020B0502040204020203" pitchFamily="34" charset="0"/>
              </a:rPr>
              <a:t>.</a:t>
            </a: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866438" y="900549"/>
            <a:ext cx="21487" cy="3469875"/>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0" name="Grupo 9">
            <a:extLst>
              <a:ext uri="{FF2B5EF4-FFF2-40B4-BE49-F238E27FC236}">
                <a16:creationId xmlns:a16="http://schemas.microsoft.com/office/drawing/2014/main" id="{A89851AC-8934-6A53-A422-0C8DBE34F021}"/>
              </a:ext>
            </a:extLst>
          </p:cNvPr>
          <p:cNvGrpSpPr/>
          <p:nvPr/>
        </p:nvGrpSpPr>
        <p:grpSpPr>
          <a:xfrm>
            <a:off x="7978032" y="610049"/>
            <a:ext cx="1165967" cy="513091"/>
            <a:chOff x="6699265" y="844509"/>
            <a:chExt cx="1165967" cy="513091"/>
          </a:xfrm>
        </p:grpSpPr>
        <p:pic>
          <p:nvPicPr>
            <p:cNvPr id="12" name="Gráfico 11" descr="Autobús con relleno sólido">
              <a:extLst>
                <a:ext uri="{FF2B5EF4-FFF2-40B4-BE49-F238E27FC236}">
                  <a16:creationId xmlns:a16="http://schemas.microsoft.com/office/drawing/2014/main" id="{021572E2-A3DF-9899-7A0A-7C5DB3FCA9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14" name="CuadroTexto 13">
              <a:extLst>
                <a:ext uri="{FF2B5EF4-FFF2-40B4-BE49-F238E27FC236}">
                  <a16:creationId xmlns:a16="http://schemas.microsoft.com/office/drawing/2014/main" id="{8A6402A6-504D-4387-B008-303BACF77C9B}"/>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16" name="Gráfico 15" descr="Autobús con relleno sólido">
              <a:extLst>
                <a:ext uri="{FF2B5EF4-FFF2-40B4-BE49-F238E27FC236}">
                  <a16:creationId xmlns:a16="http://schemas.microsoft.com/office/drawing/2014/main" id="{C53786E5-0B28-B86C-8441-32D30E4FB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7" name="CuadroTexto 16">
              <a:extLst>
                <a:ext uri="{FF2B5EF4-FFF2-40B4-BE49-F238E27FC236}">
                  <a16:creationId xmlns:a16="http://schemas.microsoft.com/office/drawing/2014/main" id="{BA7865CC-0725-6C3E-0E3B-819EF464F53C}"/>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18" name="Grupo 17">
            <a:extLst>
              <a:ext uri="{FF2B5EF4-FFF2-40B4-BE49-F238E27FC236}">
                <a16:creationId xmlns:a16="http://schemas.microsoft.com/office/drawing/2014/main" id="{45226559-00EE-2ED1-F393-184D2DE3C81C}"/>
              </a:ext>
            </a:extLst>
          </p:cNvPr>
          <p:cNvGrpSpPr/>
          <p:nvPr/>
        </p:nvGrpSpPr>
        <p:grpSpPr>
          <a:xfrm>
            <a:off x="767155" y="1520312"/>
            <a:ext cx="361752" cy="1435492"/>
            <a:chOff x="341541" y="1893957"/>
            <a:chExt cx="361752" cy="1435492"/>
          </a:xfrm>
        </p:grpSpPr>
        <p:pic>
          <p:nvPicPr>
            <p:cNvPr id="21" name="Gráfico 20" descr="Autobús con relleno sólido">
              <a:extLst>
                <a:ext uri="{FF2B5EF4-FFF2-40B4-BE49-F238E27FC236}">
                  <a16:creationId xmlns:a16="http://schemas.microsoft.com/office/drawing/2014/main" id="{8261E734-C8C8-0034-7C86-A91D258007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1893957"/>
              <a:ext cx="360000" cy="360000"/>
            </a:xfrm>
            <a:prstGeom prst="rect">
              <a:avLst/>
            </a:prstGeom>
          </p:spPr>
        </p:pic>
        <p:pic>
          <p:nvPicPr>
            <p:cNvPr id="22" name="Gráfico 21" descr="Autobús con relleno sólido">
              <a:extLst>
                <a:ext uri="{FF2B5EF4-FFF2-40B4-BE49-F238E27FC236}">
                  <a16:creationId xmlns:a16="http://schemas.microsoft.com/office/drawing/2014/main" id="{D7D183AC-DD0A-ACC4-94AF-30B1FBFBC6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159984"/>
              <a:ext cx="360000" cy="360000"/>
            </a:xfrm>
            <a:prstGeom prst="rect">
              <a:avLst/>
            </a:prstGeom>
          </p:spPr>
        </p:pic>
        <p:pic>
          <p:nvPicPr>
            <p:cNvPr id="24" name="Gráfico 23" descr="Autobús con relleno sólido">
              <a:extLst>
                <a:ext uri="{FF2B5EF4-FFF2-40B4-BE49-F238E27FC236}">
                  <a16:creationId xmlns:a16="http://schemas.microsoft.com/office/drawing/2014/main" id="{859F5DDD-B5FD-2DC9-EC24-10345231C3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414007"/>
              <a:ext cx="360000" cy="360000"/>
            </a:xfrm>
            <a:prstGeom prst="rect">
              <a:avLst/>
            </a:prstGeom>
          </p:spPr>
        </p:pic>
        <p:pic>
          <p:nvPicPr>
            <p:cNvPr id="25" name="Gráfico 24" descr="Autobús con relleno sólido">
              <a:extLst>
                <a:ext uri="{FF2B5EF4-FFF2-40B4-BE49-F238E27FC236}">
                  <a16:creationId xmlns:a16="http://schemas.microsoft.com/office/drawing/2014/main" id="{37B66345-601C-CAB8-C687-5F21AF7CB5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pic>
          <p:nvPicPr>
            <p:cNvPr id="26" name="Gráfico 25" descr="Autobús con relleno sólido">
              <a:extLst>
                <a:ext uri="{FF2B5EF4-FFF2-40B4-BE49-F238E27FC236}">
                  <a16:creationId xmlns:a16="http://schemas.microsoft.com/office/drawing/2014/main" id="{234F958A-319D-43B6-8715-82CAF63694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969449"/>
              <a:ext cx="360000" cy="360000"/>
            </a:xfrm>
            <a:prstGeom prst="rect">
              <a:avLst/>
            </a:prstGeom>
          </p:spPr>
        </p:pic>
      </p:grpSp>
      <p:grpSp>
        <p:nvGrpSpPr>
          <p:cNvPr id="27" name="Grupo 26">
            <a:extLst>
              <a:ext uri="{FF2B5EF4-FFF2-40B4-BE49-F238E27FC236}">
                <a16:creationId xmlns:a16="http://schemas.microsoft.com/office/drawing/2014/main" id="{681C9FFA-7477-8A93-0D36-E4D23F2EC36C}"/>
              </a:ext>
            </a:extLst>
          </p:cNvPr>
          <p:cNvGrpSpPr/>
          <p:nvPr/>
        </p:nvGrpSpPr>
        <p:grpSpPr>
          <a:xfrm>
            <a:off x="767155" y="2939413"/>
            <a:ext cx="362834" cy="935744"/>
            <a:chOff x="335873" y="3286629"/>
            <a:chExt cx="362834" cy="935744"/>
          </a:xfrm>
        </p:grpSpPr>
        <p:pic>
          <p:nvPicPr>
            <p:cNvPr id="28" name="Gráfico 27" descr="Autobús con relleno sólido">
              <a:extLst>
                <a:ext uri="{FF2B5EF4-FFF2-40B4-BE49-F238E27FC236}">
                  <a16:creationId xmlns:a16="http://schemas.microsoft.com/office/drawing/2014/main" id="{5007ADAD-3905-C6D0-C672-A3D9B0C4D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286629"/>
              <a:ext cx="360000" cy="360000"/>
            </a:xfrm>
            <a:prstGeom prst="rect">
              <a:avLst/>
            </a:prstGeom>
          </p:spPr>
        </p:pic>
        <p:pic>
          <p:nvPicPr>
            <p:cNvPr id="30" name="Gráfico 29" descr="Autobús con relleno sólido">
              <a:extLst>
                <a:ext uri="{FF2B5EF4-FFF2-40B4-BE49-F238E27FC236}">
                  <a16:creationId xmlns:a16="http://schemas.microsoft.com/office/drawing/2014/main" id="{BFC29870-DBE6-98C4-2558-C8DBEDFBA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707" y="3595893"/>
              <a:ext cx="360000" cy="360000"/>
            </a:xfrm>
            <a:prstGeom prst="rect">
              <a:avLst/>
            </a:prstGeom>
          </p:spPr>
        </p:pic>
        <p:pic>
          <p:nvPicPr>
            <p:cNvPr id="31" name="Gráfico 30" descr="Autobús con relleno sólido">
              <a:extLst>
                <a:ext uri="{FF2B5EF4-FFF2-40B4-BE49-F238E27FC236}">
                  <a16:creationId xmlns:a16="http://schemas.microsoft.com/office/drawing/2014/main" id="{1A74C394-7B1B-A09C-4B1A-C5D493BAF4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707" y="3862373"/>
              <a:ext cx="360000" cy="360000"/>
            </a:xfrm>
            <a:prstGeom prst="rect">
              <a:avLst/>
            </a:prstGeom>
          </p:spPr>
        </p:pic>
      </p:grpSp>
      <p:grpSp>
        <p:nvGrpSpPr>
          <p:cNvPr id="37" name="Grupo 36">
            <a:extLst>
              <a:ext uri="{FF2B5EF4-FFF2-40B4-BE49-F238E27FC236}">
                <a16:creationId xmlns:a16="http://schemas.microsoft.com/office/drawing/2014/main" id="{916079E9-1377-CE27-44AD-EFD2DDE66DF4}"/>
              </a:ext>
            </a:extLst>
          </p:cNvPr>
          <p:cNvGrpSpPr/>
          <p:nvPr/>
        </p:nvGrpSpPr>
        <p:grpSpPr>
          <a:xfrm>
            <a:off x="5022721" y="1547202"/>
            <a:ext cx="361752" cy="1435492"/>
            <a:chOff x="341541" y="1893957"/>
            <a:chExt cx="361752" cy="1435492"/>
          </a:xfrm>
        </p:grpSpPr>
        <p:pic>
          <p:nvPicPr>
            <p:cNvPr id="38" name="Gráfico 37" descr="Autobús con relleno sólido">
              <a:extLst>
                <a:ext uri="{FF2B5EF4-FFF2-40B4-BE49-F238E27FC236}">
                  <a16:creationId xmlns:a16="http://schemas.microsoft.com/office/drawing/2014/main" id="{07F36DBA-9EB4-A01F-F82B-62D76DCD2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1893957"/>
              <a:ext cx="360000" cy="360000"/>
            </a:xfrm>
            <a:prstGeom prst="rect">
              <a:avLst/>
            </a:prstGeom>
          </p:spPr>
        </p:pic>
        <p:pic>
          <p:nvPicPr>
            <p:cNvPr id="39" name="Gráfico 38" descr="Autobús con relleno sólido">
              <a:extLst>
                <a:ext uri="{FF2B5EF4-FFF2-40B4-BE49-F238E27FC236}">
                  <a16:creationId xmlns:a16="http://schemas.microsoft.com/office/drawing/2014/main" id="{428E6555-6775-6EC4-E82D-B0D4E023EC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159984"/>
              <a:ext cx="360000" cy="360000"/>
            </a:xfrm>
            <a:prstGeom prst="rect">
              <a:avLst/>
            </a:prstGeom>
          </p:spPr>
        </p:pic>
        <p:pic>
          <p:nvPicPr>
            <p:cNvPr id="40" name="Gráfico 39" descr="Autobús con relleno sólido">
              <a:extLst>
                <a:ext uri="{FF2B5EF4-FFF2-40B4-BE49-F238E27FC236}">
                  <a16:creationId xmlns:a16="http://schemas.microsoft.com/office/drawing/2014/main" id="{281180AF-EF6D-4E2C-41BE-CC16FC6415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414007"/>
              <a:ext cx="360000" cy="360000"/>
            </a:xfrm>
            <a:prstGeom prst="rect">
              <a:avLst/>
            </a:prstGeom>
          </p:spPr>
        </p:pic>
        <p:pic>
          <p:nvPicPr>
            <p:cNvPr id="41" name="Gráfico 40" descr="Autobús con relleno sólido">
              <a:extLst>
                <a:ext uri="{FF2B5EF4-FFF2-40B4-BE49-F238E27FC236}">
                  <a16:creationId xmlns:a16="http://schemas.microsoft.com/office/drawing/2014/main" id="{3571AB42-49AA-C86D-47D1-5C04934A2E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pic>
          <p:nvPicPr>
            <p:cNvPr id="42" name="Gráfico 41" descr="Autobús con relleno sólido">
              <a:extLst>
                <a:ext uri="{FF2B5EF4-FFF2-40B4-BE49-F238E27FC236}">
                  <a16:creationId xmlns:a16="http://schemas.microsoft.com/office/drawing/2014/main" id="{CD595561-B906-C783-C847-C340F60C48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969449"/>
              <a:ext cx="360000" cy="360000"/>
            </a:xfrm>
            <a:prstGeom prst="rect">
              <a:avLst/>
            </a:prstGeom>
          </p:spPr>
        </p:pic>
      </p:grpSp>
      <p:grpSp>
        <p:nvGrpSpPr>
          <p:cNvPr id="43" name="Grupo 42">
            <a:extLst>
              <a:ext uri="{FF2B5EF4-FFF2-40B4-BE49-F238E27FC236}">
                <a16:creationId xmlns:a16="http://schemas.microsoft.com/office/drawing/2014/main" id="{DA21B5CD-6E9B-6C35-B195-08257626B371}"/>
              </a:ext>
            </a:extLst>
          </p:cNvPr>
          <p:cNvGrpSpPr/>
          <p:nvPr/>
        </p:nvGrpSpPr>
        <p:grpSpPr>
          <a:xfrm>
            <a:off x="5022721" y="2966303"/>
            <a:ext cx="362834" cy="935744"/>
            <a:chOff x="335873" y="3286629"/>
            <a:chExt cx="362834" cy="935744"/>
          </a:xfrm>
        </p:grpSpPr>
        <p:pic>
          <p:nvPicPr>
            <p:cNvPr id="44" name="Gráfico 43" descr="Autobús con relleno sólido">
              <a:extLst>
                <a:ext uri="{FF2B5EF4-FFF2-40B4-BE49-F238E27FC236}">
                  <a16:creationId xmlns:a16="http://schemas.microsoft.com/office/drawing/2014/main" id="{3B86C3B3-9A40-86AE-9895-103162323E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286629"/>
              <a:ext cx="360000" cy="360000"/>
            </a:xfrm>
            <a:prstGeom prst="rect">
              <a:avLst/>
            </a:prstGeom>
          </p:spPr>
        </p:pic>
        <p:pic>
          <p:nvPicPr>
            <p:cNvPr id="45" name="Gráfico 44" descr="Autobús con relleno sólido">
              <a:extLst>
                <a:ext uri="{FF2B5EF4-FFF2-40B4-BE49-F238E27FC236}">
                  <a16:creationId xmlns:a16="http://schemas.microsoft.com/office/drawing/2014/main" id="{160BCC22-5335-17F1-54DD-44D39F2FB0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707" y="3595893"/>
              <a:ext cx="360000" cy="360000"/>
            </a:xfrm>
            <a:prstGeom prst="rect">
              <a:avLst/>
            </a:prstGeom>
          </p:spPr>
        </p:pic>
        <p:pic>
          <p:nvPicPr>
            <p:cNvPr id="46" name="Gráfico 45" descr="Autobús con relleno sólido">
              <a:extLst>
                <a:ext uri="{FF2B5EF4-FFF2-40B4-BE49-F238E27FC236}">
                  <a16:creationId xmlns:a16="http://schemas.microsoft.com/office/drawing/2014/main" id="{CAA7CB49-9536-44A0-38D3-9B251AC267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707" y="3862373"/>
              <a:ext cx="360000" cy="360000"/>
            </a:xfrm>
            <a:prstGeom prst="rect">
              <a:avLst/>
            </a:prstGeom>
          </p:spPr>
        </p:pic>
      </p:grpSp>
      <p:sp>
        <p:nvSpPr>
          <p:cNvPr id="2" name="CuadroTexto 1">
            <a:extLst>
              <a:ext uri="{FF2B5EF4-FFF2-40B4-BE49-F238E27FC236}">
                <a16:creationId xmlns:a16="http://schemas.microsoft.com/office/drawing/2014/main" id="{7BDC3F12-A954-A850-B9BF-4F03B7949F6B}"/>
              </a:ext>
            </a:extLst>
          </p:cNvPr>
          <p:cNvSpPr txBox="1"/>
          <p:nvPr/>
        </p:nvSpPr>
        <p:spPr>
          <a:xfrm>
            <a:off x="6870929" y="2173229"/>
            <a:ext cx="280846" cy="230832"/>
          </a:xfrm>
          <a:prstGeom prst="rect">
            <a:avLst/>
          </a:prstGeom>
          <a:noFill/>
        </p:spPr>
        <p:txBody>
          <a:bodyPr wrap="none" rtlCol="0">
            <a:spAutoFit/>
          </a:bodyPr>
          <a:lstStyle/>
          <a:p>
            <a:r>
              <a:rPr lang="es-CO" sz="900" dirty="0"/>
              <a:t>**</a:t>
            </a:r>
          </a:p>
        </p:txBody>
      </p:sp>
      <p:cxnSp>
        <p:nvCxnSpPr>
          <p:cNvPr id="5" name="Conector recto 4">
            <a:extLst>
              <a:ext uri="{FF2B5EF4-FFF2-40B4-BE49-F238E27FC236}">
                <a16:creationId xmlns:a16="http://schemas.microsoft.com/office/drawing/2014/main" id="{6FE3FDB1-87F8-7695-FE5E-B00DF60EA49F}"/>
              </a:ext>
            </a:extLst>
          </p:cNvPr>
          <p:cNvCxnSpPr>
            <a:cxnSpLocks/>
          </p:cNvCxnSpPr>
          <p:nvPr/>
        </p:nvCxnSpPr>
        <p:spPr>
          <a:xfrm flipH="1">
            <a:off x="763266" y="893349"/>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7" name="Imagen 6">
            <a:extLst>
              <a:ext uri="{FF2B5EF4-FFF2-40B4-BE49-F238E27FC236}">
                <a16:creationId xmlns:a16="http://schemas.microsoft.com/office/drawing/2014/main" id="{F2F09807-7D34-2D11-BE00-B96EA6925678}"/>
              </a:ext>
            </a:extLst>
          </p:cNvPr>
          <p:cNvPicPr>
            <a:picLocks noChangeAspect="1"/>
          </p:cNvPicPr>
          <p:nvPr/>
        </p:nvPicPr>
        <p:blipFill>
          <a:blip r:embed="rId9"/>
          <a:stretch>
            <a:fillRect/>
          </a:stretch>
        </p:blipFill>
        <p:spPr>
          <a:xfrm>
            <a:off x="1076558" y="1158160"/>
            <a:ext cx="3657917" cy="3298222"/>
          </a:xfrm>
          <a:prstGeom prst="rect">
            <a:avLst/>
          </a:prstGeom>
        </p:spPr>
      </p:pic>
      <p:pic>
        <p:nvPicPr>
          <p:cNvPr id="8" name="Imagen 7">
            <a:extLst>
              <a:ext uri="{FF2B5EF4-FFF2-40B4-BE49-F238E27FC236}">
                <a16:creationId xmlns:a16="http://schemas.microsoft.com/office/drawing/2014/main" id="{58D51128-2711-E90D-48F0-26399CC284C1}"/>
              </a:ext>
            </a:extLst>
          </p:cNvPr>
          <p:cNvPicPr>
            <a:picLocks noChangeAspect="1"/>
          </p:cNvPicPr>
          <p:nvPr/>
        </p:nvPicPr>
        <p:blipFill>
          <a:blip r:embed="rId10"/>
          <a:stretch>
            <a:fillRect/>
          </a:stretch>
        </p:blipFill>
        <p:spPr>
          <a:xfrm>
            <a:off x="5299546" y="1214722"/>
            <a:ext cx="3651821" cy="3255546"/>
          </a:xfrm>
          <a:prstGeom prst="rect">
            <a:avLst/>
          </a:prstGeom>
        </p:spPr>
      </p:pic>
    </p:spTree>
    <p:extLst>
      <p:ext uri="{BB962C8B-B14F-4D97-AF65-F5344CB8AC3E}">
        <p14:creationId xmlns:p14="http://schemas.microsoft.com/office/powerpoint/2010/main" val="399721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90158" y="213235"/>
            <a:ext cx="8098585"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cuatrienal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Bogotá*</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847576" y="1088296"/>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6098983" y="1088296"/>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Pasajeros transportados</a:t>
            </a:r>
            <a:endParaRPr lang="es-CO" sz="1000" b="1" dirty="0">
              <a:solidFill>
                <a:srgbClr val="B6004B"/>
              </a:solidFill>
              <a:latin typeface="Segoe UI" panose="020B0502040204020203" pitchFamily="34" charset="0"/>
              <a:cs typeface="Segoe UI" panose="020B0502040204020203" pitchFamily="34" charset="0"/>
            </a:endParaRPr>
          </a:p>
        </p:txBody>
      </p:sp>
      <p:sp>
        <p:nvSpPr>
          <p:cNvPr id="15" name="2 Subtítulo">
            <a:extLst>
              <a:ext uri="{FF2B5EF4-FFF2-40B4-BE49-F238E27FC236}">
                <a16:creationId xmlns:a16="http://schemas.microsoft.com/office/drawing/2014/main" id="{6B579611-FDD4-C851-695A-419BD1092C5B}"/>
              </a:ext>
            </a:extLst>
          </p:cNvPr>
          <p:cNvSpPr txBox="1">
            <a:spLocks/>
          </p:cNvSpPr>
          <p:nvPr/>
        </p:nvSpPr>
        <p:spPr bwMode="auto">
          <a:xfrm>
            <a:off x="790158" y="4590388"/>
            <a:ext cx="80985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12700" marR="5080">
              <a:lnSpc>
                <a:spcPct val="104099"/>
              </a:lnSpc>
              <a:spcBef>
                <a:spcPts val="55"/>
              </a:spcBef>
              <a:buFont typeface="Arial" charset="0"/>
              <a:buNone/>
              <a:defRPr/>
            </a:pPr>
            <a:r>
              <a:rPr lang="es-ES" sz="700" dirty="0">
                <a:latin typeface="Segoe UI" panose="020B0502040204020203" pitchFamily="34" charset="0"/>
                <a:cs typeface="Segoe UI" panose="020B0502040204020203" pitchFamily="34" charset="0"/>
              </a:rPr>
              <a:t>* Los municipios que componen esta área metropolitana son: Bogotá, Cajicá, Cota, Chía, Funza, Gachancipá, Madrid, Mosquera, Sibaté, Soacha, Tabio, Tenjo, Tocancipá y Zipaquirá                     </a:t>
            </a:r>
          </a:p>
          <a:p>
            <a:pPr marL="12700" marR="5080">
              <a:lnSpc>
                <a:spcPct val="104099"/>
              </a:lnSpc>
              <a:spcBef>
                <a:spcPts val="55"/>
              </a:spcBef>
              <a:buFont typeface="Arial" charset="0"/>
              <a:buNone/>
              <a:defRPr/>
            </a:pPr>
            <a:r>
              <a:rPr lang="es-ES" sz="700" dirty="0">
                <a:latin typeface="Segoe UI" panose="020B0502040204020203" pitchFamily="34" charset="0"/>
                <a:cs typeface="Segoe UI" panose="020B0502040204020203" pitchFamily="34" charset="0"/>
              </a:rPr>
              <a:t> ** </a:t>
            </a:r>
            <a:r>
              <a:rPr lang="es-MX" sz="700" dirty="0">
                <a:latin typeface="Segoe UI" panose="020B0502040204020203" pitchFamily="34" charset="0"/>
                <a:cs typeface="Segoe UI" panose="020B0502040204020203" pitchFamily="34" charset="0"/>
              </a:rPr>
              <a:t>Los pasajeros movilizados en padrón no se desagregan debido a que por efecto de la operación del sistema se encuentran contabilizados en troncal.</a:t>
            </a:r>
            <a:endParaRPr lang="es-ES" sz="700" dirty="0">
              <a:latin typeface="Segoe UI" panose="020B0502040204020203" pitchFamily="34" charset="0"/>
              <a:cs typeface="Segoe UI" panose="020B0502040204020203" pitchFamily="34" charset="0"/>
            </a:endParaRPr>
          </a:p>
          <a:p>
            <a:pPr marL="12700" marR="5080">
              <a:lnSpc>
                <a:spcPct val="104099"/>
              </a:lnSpc>
              <a:spcBef>
                <a:spcPts val="55"/>
              </a:spcBef>
              <a:buNone/>
              <a:defRPr/>
            </a:pPr>
            <a:r>
              <a:rPr lang="es-MX" altLang="es-CO" sz="700" b="1" dirty="0">
                <a:latin typeface="Segoe UI" panose="020B0502040204020203" pitchFamily="34" charset="0"/>
                <a:cs typeface="Segoe UI" panose="020B0502040204020203" pitchFamily="34" charset="0"/>
              </a:rPr>
              <a:t>Fuente: </a:t>
            </a:r>
            <a:r>
              <a:rPr lang="es-ES_tradnl" sz="700" dirty="0">
                <a:latin typeface="Segoe UI" panose="020B0502040204020203" pitchFamily="34" charset="0"/>
                <a:cs typeface="Segoe UI" panose="020B0502040204020203" pitchFamily="34" charset="0"/>
              </a:rPr>
              <a:t>DANE, ETUP</a:t>
            </a:r>
            <a:r>
              <a:rPr lang="es-MX" altLang="es-CO" sz="700" dirty="0">
                <a:latin typeface="Segoe UI" panose="020B0502040204020203" pitchFamily="34" charset="0"/>
                <a:cs typeface="Segoe UI" panose="020B0502040204020203" pitchFamily="34" charset="0"/>
              </a:rPr>
              <a:t>.</a:t>
            </a: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879034" y="1012298"/>
            <a:ext cx="21487" cy="3469875"/>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0" name="Grupo 9">
            <a:extLst>
              <a:ext uri="{FF2B5EF4-FFF2-40B4-BE49-F238E27FC236}">
                <a16:creationId xmlns:a16="http://schemas.microsoft.com/office/drawing/2014/main" id="{A89851AC-8934-6A53-A422-0C8DBE34F021}"/>
              </a:ext>
            </a:extLst>
          </p:cNvPr>
          <p:cNvGrpSpPr/>
          <p:nvPr/>
        </p:nvGrpSpPr>
        <p:grpSpPr>
          <a:xfrm>
            <a:off x="7807839" y="603020"/>
            <a:ext cx="1165967" cy="513091"/>
            <a:chOff x="6699265" y="844509"/>
            <a:chExt cx="1165967" cy="513091"/>
          </a:xfrm>
        </p:grpSpPr>
        <p:pic>
          <p:nvPicPr>
            <p:cNvPr id="12" name="Gráfico 11" descr="Autobús con relleno sólido">
              <a:extLst>
                <a:ext uri="{FF2B5EF4-FFF2-40B4-BE49-F238E27FC236}">
                  <a16:creationId xmlns:a16="http://schemas.microsoft.com/office/drawing/2014/main" id="{021572E2-A3DF-9899-7A0A-7C5DB3FCA9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14" name="CuadroTexto 13">
              <a:extLst>
                <a:ext uri="{FF2B5EF4-FFF2-40B4-BE49-F238E27FC236}">
                  <a16:creationId xmlns:a16="http://schemas.microsoft.com/office/drawing/2014/main" id="{8A6402A6-504D-4387-B008-303BACF77C9B}"/>
                </a:ext>
              </a:extLst>
            </p:cNvPr>
            <p:cNvSpPr txBox="1"/>
            <p:nvPr/>
          </p:nvSpPr>
          <p:spPr>
            <a:xfrm>
              <a:off x="7008907" y="888788"/>
              <a:ext cx="856325" cy="246221"/>
            </a:xfrm>
            <a:prstGeom prst="rect">
              <a:avLst/>
            </a:prstGeom>
            <a:noFill/>
          </p:spPr>
          <p:txBody>
            <a:bodyPr wrap="none" rtlCol="0">
              <a:spAutoFit/>
            </a:bodyPr>
            <a:lstStyle/>
            <a:p>
              <a:r>
                <a:rPr lang="es-CO" sz="1000" b="1" dirty="0"/>
                <a:t>Tradicional</a:t>
              </a:r>
            </a:p>
          </p:txBody>
        </p:sp>
        <p:pic>
          <p:nvPicPr>
            <p:cNvPr id="16" name="Gráfico 15" descr="Autobús con relleno sólido">
              <a:extLst>
                <a:ext uri="{FF2B5EF4-FFF2-40B4-BE49-F238E27FC236}">
                  <a16:creationId xmlns:a16="http://schemas.microsoft.com/office/drawing/2014/main" id="{C53786E5-0B28-B86C-8441-32D30E4FB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7" name="CuadroTexto 16">
              <a:extLst>
                <a:ext uri="{FF2B5EF4-FFF2-40B4-BE49-F238E27FC236}">
                  <a16:creationId xmlns:a16="http://schemas.microsoft.com/office/drawing/2014/main" id="{BA7865CC-0725-6C3E-0E3B-819EF464F53C}"/>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18" name="Grupo 17">
            <a:extLst>
              <a:ext uri="{FF2B5EF4-FFF2-40B4-BE49-F238E27FC236}">
                <a16:creationId xmlns:a16="http://schemas.microsoft.com/office/drawing/2014/main" id="{45226559-00EE-2ED1-F393-184D2DE3C81C}"/>
              </a:ext>
            </a:extLst>
          </p:cNvPr>
          <p:cNvGrpSpPr/>
          <p:nvPr/>
        </p:nvGrpSpPr>
        <p:grpSpPr>
          <a:xfrm>
            <a:off x="807498" y="1567369"/>
            <a:ext cx="361752" cy="1435492"/>
            <a:chOff x="341541" y="1893957"/>
            <a:chExt cx="361752" cy="1435492"/>
          </a:xfrm>
        </p:grpSpPr>
        <p:pic>
          <p:nvPicPr>
            <p:cNvPr id="21" name="Gráfico 20" descr="Autobús con relleno sólido">
              <a:extLst>
                <a:ext uri="{FF2B5EF4-FFF2-40B4-BE49-F238E27FC236}">
                  <a16:creationId xmlns:a16="http://schemas.microsoft.com/office/drawing/2014/main" id="{8261E734-C8C8-0034-7C86-A91D258007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1893957"/>
              <a:ext cx="360000" cy="360000"/>
            </a:xfrm>
            <a:prstGeom prst="rect">
              <a:avLst/>
            </a:prstGeom>
          </p:spPr>
        </p:pic>
        <p:pic>
          <p:nvPicPr>
            <p:cNvPr id="22" name="Gráfico 21" descr="Autobús con relleno sólido">
              <a:extLst>
                <a:ext uri="{FF2B5EF4-FFF2-40B4-BE49-F238E27FC236}">
                  <a16:creationId xmlns:a16="http://schemas.microsoft.com/office/drawing/2014/main" id="{D7D183AC-DD0A-ACC4-94AF-30B1FBFBC6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159984"/>
              <a:ext cx="360000" cy="360000"/>
            </a:xfrm>
            <a:prstGeom prst="rect">
              <a:avLst/>
            </a:prstGeom>
          </p:spPr>
        </p:pic>
        <p:pic>
          <p:nvPicPr>
            <p:cNvPr id="24" name="Gráfico 23" descr="Autobús con relleno sólido">
              <a:extLst>
                <a:ext uri="{FF2B5EF4-FFF2-40B4-BE49-F238E27FC236}">
                  <a16:creationId xmlns:a16="http://schemas.microsoft.com/office/drawing/2014/main" id="{859F5DDD-B5FD-2DC9-EC24-10345231C3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414007"/>
              <a:ext cx="360000" cy="360000"/>
            </a:xfrm>
            <a:prstGeom prst="rect">
              <a:avLst/>
            </a:prstGeom>
          </p:spPr>
        </p:pic>
        <p:pic>
          <p:nvPicPr>
            <p:cNvPr id="25" name="Gráfico 24" descr="Autobús con relleno sólido">
              <a:extLst>
                <a:ext uri="{FF2B5EF4-FFF2-40B4-BE49-F238E27FC236}">
                  <a16:creationId xmlns:a16="http://schemas.microsoft.com/office/drawing/2014/main" id="{37B66345-601C-CAB8-C687-5F21AF7CB5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pic>
          <p:nvPicPr>
            <p:cNvPr id="26" name="Gráfico 25" descr="Autobús con relleno sólido">
              <a:extLst>
                <a:ext uri="{FF2B5EF4-FFF2-40B4-BE49-F238E27FC236}">
                  <a16:creationId xmlns:a16="http://schemas.microsoft.com/office/drawing/2014/main" id="{234F958A-319D-43B6-8715-82CAF63694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969449"/>
              <a:ext cx="360000" cy="360000"/>
            </a:xfrm>
            <a:prstGeom prst="rect">
              <a:avLst/>
            </a:prstGeom>
          </p:spPr>
        </p:pic>
      </p:grpSp>
      <p:grpSp>
        <p:nvGrpSpPr>
          <p:cNvPr id="27" name="Grupo 26">
            <a:extLst>
              <a:ext uri="{FF2B5EF4-FFF2-40B4-BE49-F238E27FC236}">
                <a16:creationId xmlns:a16="http://schemas.microsoft.com/office/drawing/2014/main" id="{681C9FFA-7477-8A93-0D36-E4D23F2EC36C}"/>
              </a:ext>
            </a:extLst>
          </p:cNvPr>
          <p:cNvGrpSpPr/>
          <p:nvPr/>
        </p:nvGrpSpPr>
        <p:grpSpPr>
          <a:xfrm>
            <a:off x="807498" y="2986470"/>
            <a:ext cx="362834" cy="935744"/>
            <a:chOff x="335873" y="3286629"/>
            <a:chExt cx="362834" cy="935744"/>
          </a:xfrm>
        </p:grpSpPr>
        <p:pic>
          <p:nvPicPr>
            <p:cNvPr id="28" name="Gráfico 27" descr="Autobús con relleno sólido">
              <a:extLst>
                <a:ext uri="{FF2B5EF4-FFF2-40B4-BE49-F238E27FC236}">
                  <a16:creationId xmlns:a16="http://schemas.microsoft.com/office/drawing/2014/main" id="{5007ADAD-3905-C6D0-C672-A3D9B0C4D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286629"/>
              <a:ext cx="360000" cy="360000"/>
            </a:xfrm>
            <a:prstGeom prst="rect">
              <a:avLst/>
            </a:prstGeom>
          </p:spPr>
        </p:pic>
        <p:pic>
          <p:nvPicPr>
            <p:cNvPr id="30" name="Gráfico 29" descr="Autobús con relleno sólido">
              <a:extLst>
                <a:ext uri="{FF2B5EF4-FFF2-40B4-BE49-F238E27FC236}">
                  <a16:creationId xmlns:a16="http://schemas.microsoft.com/office/drawing/2014/main" id="{BFC29870-DBE6-98C4-2558-C8DBEDFBA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707" y="3595893"/>
              <a:ext cx="360000" cy="360000"/>
            </a:xfrm>
            <a:prstGeom prst="rect">
              <a:avLst/>
            </a:prstGeom>
          </p:spPr>
        </p:pic>
        <p:pic>
          <p:nvPicPr>
            <p:cNvPr id="31" name="Gráfico 30" descr="Autobús con relleno sólido">
              <a:extLst>
                <a:ext uri="{FF2B5EF4-FFF2-40B4-BE49-F238E27FC236}">
                  <a16:creationId xmlns:a16="http://schemas.microsoft.com/office/drawing/2014/main" id="{1A74C394-7B1B-A09C-4B1A-C5D493BAF4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707" y="3862373"/>
              <a:ext cx="360000" cy="360000"/>
            </a:xfrm>
            <a:prstGeom prst="rect">
              <a:avLst/>
            </a:prstGeom>
          </p:spPr>
        </p:pic>
      </p:grpSp>
      <p:grpSp>
        <p:nvGrpSpPr>
          <p:cNvPr id="37" name="Grupo 36">
            <a:extLst>
              <a:ext uri="{FF2B5EF4-FFF2-40B4-BE49-F238E27FC236}">
                <a16:creationId xmlns:a16="http://schemas.microsoft.com/office/drawing/2014/main" id="{916079E9-1377-CE27-44AD-EFD2DDE66DF4}"/>
              </a:ext>
            </a:extLst>
          </p:cNvPr>
          <p:cNvGrpSpPr/>
          <p:nvPr/>
        </p:nvGrpSpPr>
        <p:grpSpPr>
          <a:xfrm>
            <a:off x="4995827" y="1567369"/>
            <a:ext cx="361752" cy="1435492"/>
            <a:chOff x="341541" y="1893957"/>
            <a:chExt cx="361752" cy="1435492"/>
          </a:xfrm>
        </p:grpSpPr>
        <p:pic>
          <p:nvPicPr>
            <p:cNvPr id="38" name="Gráfico 37" descr="Autobús con relleno sólido">
              <a:extLst>
                <a:ext uri="{FF2B5EF4-FFF2-40B4-BE49-F238E27FC236}">
                  <a16:creationId xmlns:a16="http://schemas.microsoft.com/office/drawing/2014/main" id="{07F36DBA-9EB4-A01F-F82B-62D76DCD2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1893957"/>
              <a:ext cx="360000" cy="360000"/>
            </a:xfrm>
            <a:prstGeom prst="rect">
              <a:avLst/>
            </a:prstGeom>
          </p:spPr>
        </p:pic>
        <p:pic>
          <p:nvPicPr>
            <p:cNvPr id="39" name="Gráfico 38" descr="Autobús con relleno sólido">
              <a:extLst>
                <a:ext uri="{FF2B5EF4-FFF2-40B4-BE49-F238E27FC236}">
                  <a16:creationId xmlns:a16="http://schemas.microsoft.com/office/drawing/2014/main" id="{428E6555-6775-6EC4-E82D-B0D4E023EC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159984"/>
              <a:ext cx="360000" cy="360000"/>
            </a:xfrm>
            <a:prstGeom prst="rect">
              <a:avLst/>
            </a:prstGeom>
          </p:spPr>
        </p:pic>
        <p:pic>
          <p:nvPicPr>
            <p:cNvPr id="40" name="Gráfico 39" descr="Autobús con relleno sólido">
              <a:extLst>
                <a:ext uri="{FF2B5EF4-FFF2-40B4-BE49-F238E27FC236}">
                  <a16:creationId xmlns:a16="http://schemas.microsoft.com/office/drawing/2014/main" id="{281180AF-EF6D-4E2C-41BE-CC16FC6415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414007"/>
              <a:ext cx="360000" cy="360000"/>
            </a:xfrm>
            <a:prstGeom prst="rect">
              <a:avLst/>
            </a:prstGeom>
          </p:spPr>
        </p:pic>
        <p:pic>
          <p:nvPicPr>
            <p:cNvPr id="41" name="Gráfico 40" descr="Autobús con relleno sólido">
              <a:extLst>
                <a:ext uri="{FF2B5EF4-FFF2-40B4-BE49-F238E27FC236}">
                  <a16:creationId xmlns:a16="http://schemas.microsoft.com/office/drawing/2014/main" id="{3571AB42-49AA-C86D-47D1-5C04934A2E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pic>
          <p:nvPicPr>
            <p:cNvPr id="42" name="Gráfico 41" descr="Autobús con relleno sólido">
              <a:extLst>
                <a:ext uri="{FF2B5EF4-FFF2-40B4-BE49-F238E27FC236}">
                  <a16:creationId xmlns:a16="http://schemas.microsoft.com/office/drawing/2014/main" id="{CD595561-B906-C783-C847-C340F60C48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969449"/>
              <a:ext cx="360000" cy="360000"/>
            </a:xfrm>
            <a:prstGeom prst="rect">
              <a:avLst/>
            </a:prstGeom>
          </p:spPr>
        </p:pic>
      </p:grpSp>
      <p:grpSp>
        <p:nvGrpSpPr>
          <p:cNvPr id="43" name="Grupo 42">
            <a:extLst>
              <a:ext uri="{FF2B5EF4-FFF2-40B4-BE49-F238E27FC236}">
                <a16:creationId xmlns:a16="http://schemas.microsoft.com/office/drawing/2014/main" id="{DA21B5CD-6E9B-6C35-B195-08257626B371}"/>
              </a:ext>
            </a:extLst>
          </p:cNvPr>
          <p:cNvGrpSpPr/>
          <p:nvPr/>
        </p:nvGrpSpPr>
        <p:grpSpPr>
          <a:xfrm>
            <a:off x="4995827" y="2986470"/>
            <a:ext cx="362834" cy="935744"/>
            <a:chOff x="335873" y="3286629"/>
            <a:chExt cx="362834" cy="935744"/>
          </a:xfrm>
        </p:grpSpPr>
        <p:pic>
          <p:nvPicPr>
            <p:cNvPr id="44" name="Gráfico 43" descr="Autobús con relleno sólido">
              <a:extLst>
                <a:ext uri="{FF2B5EF4-FFF2-40B4-BE49-F238E27FC236}">
                  <a16:creationId xmlns:a16="http://schemas.microsoft.com/office/drawing/2014/main" id="{3B86C3B3-9A40-86AE-9895-103162323E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286629"/>
              <a:ext cx="360000" cy="360000"/>
            </a:xfrm>
            <a:prstGeom prst="rect">
              <a:avLst/>
            </a:prstGeom>
          </p:spPr>
        </p:pic>
        <p:pic>
          <p:nvPicPr>
            <p:cNvPr id="45" name="Gráfico 44" descr="Autobús con relleno sólido">
              <a:extLst>
                <a:ext uri="{FF2B5EF4-FFF2-40B4-BE49-F238E27FC236}">
                  <a16:creationId xmlns:a16="http://schemas.microsoft.com/office/drawing/2014/main" id="{160BCC22-5335-17F1-54DD-44D39F2FB0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707" y="3595893"/>
              <a:ext cx="360000" cy="360000"/>
            </a:xfrm>
            <a:prstGeom prst="rect">
              <a:avLst/>
            </a:prstGeom>
          </p:spPr>
        </p:pic>
        <p:pic>
          <p:nvPicPr>
            <p:cNvPr id="46" name="Gráfico 45" descr="Autobús con relleno sólido">
              <a:extLst>
                <a:ext uri="{FF2B5EF4-FFF2-40B4-BE49-F238E27FC236}">
                  <a16:creationId xmlns:a16="http://schemas.microsoft.com/office/drawing/2014/main" id="{CAA7CB49-9536-44A0-38D3-9B251AC267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707" y="3862373"/>
              <a:ext cx="360000" cy="360000"/>
            </a:xfrm>
            <a:prstGeom prst="rect">
              <a:avLst/>
            </a:prstGeom>
          </p:spPr>
        </p:pic>
      </p:grpSp>
      <p:sp>
        <p:nvSpPr>
          <p:cNvPr id="5" name="CuadroTexto 4">
            <a:extLst>
              <a:ext uri="{FF2B5EF4-FFF2-40B4-BE49-F238E27FC236}">
                <a16:creationId xmlns:a16="http://schemas.microsoft.com/office/drawing/2014/main" id="{3DF733EA-59CD-24D9-8C8F-40B6CC4BC12B}"/>
              </a:ext>
            </a:extLst>
          </p:cNvPr>
          <p:cNvSpPr txBox="1"/>
          <p:nvPr/>
        </p:nvSpPr>
        <p:spPr>
          <a:xfrm>
            <a:off x="6960998" y="2150864"/>
            <a:ext cx="280846" cy="230832"/>
          </a:xfrm>
          <a:prstGeom prst="rect">
            <a:avLst/>
          </a:prstGeom>
          <a:noFill/>
        </p:spPr>
        <p:txBody>
          <a:bodyPr wrap="none" rtlCol="0">
            <a:spAutoFit/>
          </a:bodyPr>
          <a:lstStyle/>
          <a:p>
            <a:r>
              <a:rPr lang="es-CO" sz="900" dirty="0"/>
              <a:t>**</a:t>
            </a:r>
          </a:p>
        </p:txBody>
      </p:sp>
      <p:cxnSp>
        <p:nvCxnSpPr>
          <p:cNvPr id="6" name="Conector recto 5">
            <a:extLst>
              <a:ext uri="{FF2B5EF4-FFF2-40B4-BE49-F238E27FC236}">
                <a16:creationId xmlns:a16="http://schemas.microsoft.com/office/drawing/2014/main" id="{F00E25CD-6448-23AB-1895-80481D390A71}"/>
              </a:ext>
            </a:extLst>
          </p:cNvPr>
          <p:cNvCxnSpPr>
            <a:cxnSpLocks/>
          </p:cNvCxnSpPr>
          <p:nvPr/>
        </p:nvCxnSpPr>
        <p:spPr>
          <a:xfrm flipH="1">
            <a:off x="790158" y="893349"/>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7" name="Imagen 6">
            <a:extLst>
              <a:ext uri="{FF2B5EF4-FFF2-40B4-BE49-F238E27FC236}">
                <a16:creationId xmlns:a16="http://schemas.microsoft.com/office/drawing/2014/main" id="{3455FBD4-20A3-25C5-9466-CDF90C487751}"/>
              </a:ext>
            </a:extLst>
          </p:cNvPr>
          <p:cNvPicPr>
            <a:picLocks noChangeAspect="1"/>
          </p:cNvPicPr>
          <p:nvPr/>
        </p:nvPicPr>
        <p:blipFill>
          <a:blip r:embed="rId9"/>
          <a:stretch>
            <a:fillRect/>
          </a:stretch>
        </p:blipFill>
        <p:spPr>
          <a:xfrm>
            <a:off x="1187627" y="1190683"/>
            <a:ext cx="3651821" cy="3298222"/>
          </a:xfrm>
          <a:prstGeom prst="rect">
            <a:avLst/>
          </a:prstGeom>
        </p:spPr>
      </p:pic>
      <p:pic>
        <p:nvPicPr>
          <p:cNvPr id="8" name="Imagen 7">
            <a:extLst>
              <a:ext uri="{FF2B5EF4-FFF2-40B4-BE49-F238E27FC236}">
                <a16:creationId xmlns:a16="http://schemas.microsoft.com/office/drawing/2014/main" id="{1DC3CB0F-F93B-E55F-B675-BF30A788D3CF}"/>
              </a:ext>
            </a:extLst>
          </p:cNvPr>
          <p:cNvPicPr>
            <a:picLocks noChangeAspect="1"/>
          </p:cNvPicPr>
          <p:nvPr/>
        </p:nvPicPr>
        <p:blipFill>
          <a:blip r:embed="rId10"/>
          <a:stretch>
            <a:fillRect/>
          </a:stretch>
        </p:blipFill>
        <p:spPr>
          <a:xfrm>
            <a:off x="5371207" y="1171906"/>
            <a:ext cx="3651821" cy="3267739"/>
          </a:xfrm>
          <a:prstGeom prst="rect">
            <a:avLst/>
          </a:prstGeom>
        </p:spPr>
      </p:pic>
    </p:spTree>
    <p:extLst>
      <p:ext uri="{BB962C8B-B14F-4D97-AF65-F5344CB8AC3E}">
        <p14:creationId xmlns:p14="http://schemas.microsoft.com/office/powerpoint/2010/main" val="255526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60977"/>
            <a:ext cx="7783454" cy="684803"/>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Pasajeros transportados según tipo de sistema</a:t>
            </a:r>
          </a:p>
          <a:p>
            <a:pPr>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Bogotá*</a:t>
            </a:r>
          </a:p>
          <a:p>
            <a:pPr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p:txBody>
      </p:sp>
      <p:sp>
        <p:nvSpPr>
          <p:cNvPr id="2" name="1 Rectángulo"/>
          <p:cNvSpPr/>
          <p:nvPr/>
        </p:nvSpPr>
        <p:spPr>
          <a:xfrm>
            <a:off x="767304" y="4582123"/>
            <a:ext cx="8302105" cy="461665"/>
          </a:xfrm>
          <a:prstGeom prst="rect">
            <a:avLst/>
          </a:prstGeom>
        </p:spPr>
        <p:txBody>
          <a:bodyPr wrap="square">
            <a:spAutoFit/>
          </a:bodyPr>
          <a:lstStyle/>
          <a:p>
            <a:r>
              <a:rPr lang="es-ES" sz="800" dirty="0">
                <a:latin typeface="Segoe UI" panose="020B0502040204020203" pitchFamily="34" charset="0"/>
                <a:cs typeface="Segoe UI" panose="020B0502040204020203" pitchFamily="34" charset="0"/>
              </a:rPr>
              <a:t>Los municipios que componen esta área metropolitana son: Bogotá, Cajicá, Cota, Chía, Funza, Gachancipá, Madrid, Mosquera, Sibaté, Soacha, Tabio, Tenjo, Tocancipá y Zipaquirá</a:t>
            </a:r>
          </a:p>
          <a:p>
            <a:r>
              <a:rPr lang="es-ES_tradnl" sz="800" baseline="30000" dirty="0">
                <a:latin typeface="Segoe UI" panose="020B0502040204020203" pitchFamily="34" charset="0"/>
                <a:cs typeface="Segoe UI" panose="020B0502040204020203" pitchFamily="34" charset="0"/>
              </a:rPr>
              <a:t>P</a:t>
            </a:r>
            <a:r>
              <a:rPr lang="es-ES_tradnl" sz="800" dirty="0">
                <a:latin typeface="Segoe UI" panose="020B0502040204020203" pitchFamily="34" charset="0"/>
                <a:cs typeface="Segoe UI" panose="020B0502040204020203" pitchFamily="34" charset="0"/>
              </a:rPr>
              <a:t> Cifra provisional.</a:t>
            </a:r>
          </a:p>
          <a:p>
            <a:r>
              <a:rPr lang="es-ES_tradnl" sz="800" b="1" dirty="0">
                <a:latin typeface="Segoe UI" panose="020B0502040204020203" pitchFamily="34" charset="0"/>
                <a:cs typeface="Segoe UI" panose="020B0502040204020203" pitchFamily="34" charset="0"/>
              </a:rPr>
              <a:t>Fuente:</a:t>
            </a:r>
            <a:r>
              <a:rPr lang="es-ES_tradnl" sz="800" dirty="0">
                <a:latin typeface="Segoe UI" panose="020B0502040204020203" pitchFamily="34" charset="0"/>
                <a:cs typeface="Segoe UI" panose="020B0502040204020203" pitchFamily="34" charset="0"/>
              </a:rPr>
              <a:t> DANE, ETUP.</a:t>
            </a:r>
            <a:endParaRPr lang="es-CO" sz="800" dirty="0">
              <a:latin typeface="Segoe UI" panose="020B0502040204020203" pitchFamily="34" charset="0"/>
              <a:cs typeface="Segoe UI" panose="020B0502040204020203" pitchFamily="34" charset="0"/>
            </a:endParaRPr>
          </a:p>
        </p:txBody>
      </p:sp>
      <p:sp>
        <p:nvSpPr>
          <p:cNvPr id="12" name="CuadroTexto 11">
            <a:extLst>
              <a:ext uri="{FF2B5EF4-FFF2-40B4-BE49-F238E27FC236}">
                <a16:creationId xmlns:a16="http://schemas.microsoft.com/office/drawing/2014/main" id="{53CE5E36-EE64-DE8A-2306-F2C20C4CBEAB}"/>
              </a:ext>
            </a:extLst>
          </p:cNvPr>
          <p:cNvSpPr txBox="1"/>
          <p:nvPr/>
        </p:nvSpPr>
        <p:spPr>
          <a:xfrm>
            <a:off x="5997011" y="1181061"/>
            <a:ext cx="2186817" cy="246221"/>
          </a:xfrm>
          <a:prstGeom prst="rect">
            <a:avLst/>
          </a:prstGeom>
          <a:noFill/>
        </p:spPr>
        <p:txBody>
          <a:bodyPr wrap="none" rtlCol="0">
            <a:spAutoFit/>
          </a:bodyPr>
          <a:lstStyle/>
          <a:p>
            <a:r>
              <a:rPr lang="es-MX" sz="1000" b="1" i="1" dirty="0">
                <a:solidFill>
                  <a:srgbClr val="8D143D"/>
                </a:solidFill>
              </a:rPr>
              <a:t>Sistema de transporte tradicional</a:t>
            </a:r>
            <a:endParaRPr lang="es-CO" sz="1000" b="1" i="1" dirty="0">
              <a:solidFill>
                <a:srgbClr val="8D143D"/>
              </a:solidFill>
            </a:endParaRPr>
          </a:p>
        </p:txBody>
      </p:sp>
      <p:cxnSp>
        <p:nvCxnSpPr>
          <p:cNvPr id="15" name="Conector recto 14">
            <a:extLst>
              <a:ext uri="{FF2B5EF4-FFF2-40B4-BE49-F238E27FC236}">
                <a16:creationId xmlns:a16="http://schemas.microsoft.com/office/drawing/2014/main" id="{DF6BE385-CA04-7BBF-DAB5-C3FE54D3AC28}"/>
              </a:ext>
            </a:extLst>
          </p:cNvPr>
          <p:cNvCxnSpPr>
            <a:cxnSpLocks/>
          </p:cNvCxnSpPr>
          <p:nvPr/>
        </p:nvCxnSpPr>
        <p:spPr>
          <a:xfrm>
            <a:off x="4832498" y="985264"/>
            <a:ext cx="0" cy="3483742"/>
          </a:xfrm>
          <a:prstGeom prst="line">
            <a:avLst/>
          </a:prstGeom>
          <a:ln w="6350">
            <a:prstDash val="sysDash"/>
          </a:ln>
        </p:spPr>
        <p:style>
          <a:lnRef idx="2">
            <a:schemeClr val="dk1"/>
          </a:lnRef>
          <a:fillRef idx="0">
            <a:schemeClr val="dk1"/>
          </a:fillRef>
          <a:effectRef idx="1">
            <a:schemeClr val="dk1"/>
          </a:effectRef>
          <a:fontRef idx="minor">
            <a:schemeClr val="tx1"/>
          </a:fontRef>
        </p:style>
      </p:cxnSp>
      <p:sp>
        <p:nvSpPr>
          <p:cNvPr id="3" name="CuadroTexto 2">
            <a:extLst>
              <a:ext uri="{FF2B5EF4-FFF2-40B4-BE49-F238E27FC236}">
                <a16:creationId xmlns:a16="http://schemas.microsoft.com/office/drawing/2014/main" id="{81692105-13EC-2F31-E44A-E94B6D10794C}"/>
              </a:ext>
            </a:extLst>
          </p:cNvPr>
          <p:cNvSpPr txBox="1"/>
          <p:nvPr/>
        </p:nvSpPr>
        <p:spPr>
          <a:xfrm>
            <a:off x="1472800" y="1181061"/>
            <a:ext cx="2664512" cy="246221"/>
          </a:xfrm>
          <a:prstGeom prst="rect">
            <a:avLst/>
          </a:prstGeom>
          <a:noFill/>
        </p:spPr>
        <p:txBody>
          <a:bodyPr wrap="none" rtlCol="0">
            <a:spAutoFit/>
          </a:bodyPr>
          <a:lstStyle/>
          <a:p>
            <a:r>
              <a:rPr lang="es-MX" sz="1000" b="1" i="1" dirty="0">
                <a:solidFill>
                  <a:srgbClr val="8D143D"/>
                </a:solidFill>
              </a:rPr>
              <a:t>Sistema Integrado de Transporte Masivo </a:t>
            </a:r>
            <a:endParaRPr lang="es-CO" sz="1000" b="1" i="1" dirty="0">
              <a:solidFill>
                <a:srgbClr val="8D143D"/>
              </a:solidFill>
            </a:endParaRPr>
          </a:p>
        </p:txBody>
      </p:sp>
      <p:pic>
        <p:nvPicPr>
          <p:cNvPr id="10" name="Imagen 9">
            <a:extLst>
              <a:ext uri="{FF2B5EF4-FFF2-40B4-BE49-F238E27FC236}">
                <a16:creationId xmlns:a16="http://schemas.microsoft.com/office/drawing/2014/main" id="{CABCDB7F-CF10-65EC-CED1-D8B78C858AFA}"/>
              </a:ext>
            </a:extLst>
          </p:cNvPr>
          <p:cNvPicPr>
            <a:picLocks noChangeAspect="1"/>
          </p:cNvPicPr>
          <p:nvPr/>
        </p:nvPicPr>
        <p:blipFill>
          <a:blip r:embed="rId3"/>
          <a:stretch>
            <a:fillRect/>
          </a:stretch>
        </p:blipFill>
        <p:spPr>
          <a:xfrm>
            <a:off x="736856" y="1407981"/>
            <a:ext cx="4038069" cy="3061025"/>
          </a:xfrm>
          <a:prstGeom prst="rect">
            <a:avLst/>
          </a:prstGeom>
        </p:spPr>
      </p:pic>
      <p:pic>
        <p:nvPicPr>
          <p:cNvPr id="13" name="Imagen 12">
            <a:extLst>
              <a:ext uri="{FF2B5EF4-FFF2-40B4-BE49-F238E27FC236}">
                <a16:creationId xmlns:a16="http://schemas.microsoft.com/office/drawing/2014/main" id="{90511CD0-6FC4-E329-F23F-38157B7651F5}"/>
              </a:ext>
            </a:extLst>
          </p:cNvPr>
          <p:cNvPicPr>
            <a:picLocks noChangeAspect="1"/>
          </p:cNvPicPr>
          <p:nvPr/>
        </p:nvPicPr>
        <p:blipFill>
          <a:blip r:embed="rId4"/>
          <a:stretch>
            <a:fillRect/>
          </a:stretch>
        </p:blipFill>
        <p:spPr>
          <a:xfrm>
            <a:off x="4832498" y="1395519"/>
            <a:ext cx="4038069" cy="3061025"/>
          </a:xfrm>
          <a:prstGeom prst="rect">
            <a:avLst/>
          </a:prstGeom>
        </p:spPr>
      </p:pic>
      <p:cxnSp>
        <p:nvCxnSpPr>
          <p:cNvPr id="11" name="Conector recto 10">
            <a:extLst>
              <a:ext uri="{FF2B5EF4-FFF2-40B4-BE49-F238E27FC236}">
                <a16:creationId xmlns:a16="http://schemas.microsoft.com/office/drawing/2014/main" id="{376C3756-3134-4DFB-927D-C15367310F5F}"/>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78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0677BC1-6CEC-4487-98EA-7FF92F51B11C}"/>
              </a:ext>
            </a:extLst>
          </p:cNvPr>
          <p:cNvSpPr/>
          <p:nvPr/>
        </p:nvSpPr>
        <p:spPr>
          <a:xfrm>
            <a:off x="4666129" y="0"/>
            <a:ext cx="4477871" cy="514349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4" name="CuadroTexto 3">
            <a:extLst>
              <a:ext uri="{FF2B5EF4-FFF2-40B4-BE49-F238E27FC236}">
                <a16:creationId xmlns:a16="http://schemas.microsoft.com/office/drawing/2014/main" id="{0805E044-9929-014D-B599-43125F4C5A6B}"/>
              </a:ext>
            </a:extLst>
          </p:cNvPr>
          <p:cNvSpPr txBox="1"/>
          <p:nvPr/>
        </p:nvSpPr>
        <p:spPr>
          <a:xfrm>
            <a:off x="674476" y="1564797"/>
            <a:ext cx="3536797" cy="1631216"/>
          </a:xfrm>
          <a:prstGeom prst="rect">
            <a:avLst/>
          </a:prstGeom>
          <a:noFill/>
        </p:spPr>
        <p:txBody>
          <a:bodyPr wrap="square" lIns="91440" tIns="45720" rIns="91440" bIns="45720" rtlCol="0" anchor="t">
            <a:spAutoFit/>
          </a:bodyPr>
          <a:lstStyle/>
          <a:p>
            <a:pPr algn="just"/>
            <a:r>
              <a:rPr lang="es-MX" sz="1000" b="1" i="1" dirty="0">
                <a:solidFill>
                  <a:srgbClr val="8D143D"/>
                </a:solidFill>
                <a:latin typeface="Segoe UI"/>
                <a:cs typeface="Segoe UI"/>
              </a:rPr>
              <a:t>Método de recolección: </a:t>
            </a:r>
            <a:r>
              <a:rPr lang="es-MX" sz="1000" dirty="0" err="1">
                <a:latin typeface="Segoe UI"/>
                <a:cs typeface="Segoe UI"/>
              </a:rPr>
              <a:t>Autodiligenciamiento</a:t>
            </a:r>
            <a:r>
              <a:rPr lang="es-MX" sz="1000" dirty="0">
                <a:latin typeface="Segoe UI"/>
                <a:cs typeface="Segoe UI"/>
              </a:rPr>
              <a:t> con cuestionario electrónico.</a:t>
            </a:r>
          </a:p>
          <a:p>
            <a:pPr algn="just"/>
            <a:endParaRPr lang="es-MX" sz="1000" b="1" i="1" dirty="0">
              <a:solidFill>
                <a:srgbClr val="8D143D"/>
              </a:solidFill>
              <a:latin typeface="Segoe UI"/>
              <a:cs typeface="Segoe UI"/>
            </a:endParaRPr>
          </a:p>
          <a:p>
            <a:pPr algn="just"/>
            <a:r>
              <a:rPr lang="es-MX" sz="1000" b="1" i="1" dirty="0">
                <a:solidFill>
                  <a:srgbClr val="8D143D"/>
                </a:solidFill>
                <a:latin typeface="Segoe UI"/>
                <a:cs typeface="Segoe UI"/>
              </a:rPr>
              <a:t>Población objetivo:</a:t>
            </a:r>
            <a:r>
              <a:rPr lang="es-MX" sz="1000" b="1" i="1" dirty="0">
                <a:solidFill>
                  <a:srgbClr val="0C497B"/>
                </a:solidFill>
                <a:latin typeface="Segoe UI"/>
                <a:cs typeface="Segoe UI"/>
              </a:rPr>
              <a:t> </a:t>
            </a:r>
            <a:r>
              <a:rPr lang="es-MX" sz="1000" dirty="0">
                <a:latin typeface="Segoe UI"/>
                <a:cs typeface="Segoe UI"/>
              </a:rPr>
              <a:t>Empresas pequeñas, medianas y grandes del sector transporte.</a:t>
            </a:r>
          </a:p>
          <a:p>
            <a:pPr algn="just"/>
            <a:endParaRPr lang="es-MX" sz="1000" b="1" i="1" dirty="0">
              <a:solidFill>
                <a:srgbClr val="0C497B"/>
              </a:solidFill>
              <a:latin typeface="Segoe UI"/>
              <a:cs typeface="Segoe UI"/>
            </a:endParaRPr>
          </a:p>
          <a:p>
            <a:pPr algn="just"/>
            <a:r>
              <a:rPr lang="es-MX" sz="1000" b="1" i="1" dirty="0">
                <a:solidFill>
                  <a:srgbClr val="8D143D"/>
                </a:solidFill>
                <a:latin typeface="Segoe UI"/>
                <a:cs typeface="Segoe UI"/>
              </a:rPr>
              <a:t>Unidades de observación:</a:t>
            </a:r>
            <a:r>
              <a:rPr lang="es-MX" sz="1000" b="1" i="1" dirty="0">
                <a:solidFill>
                  <a:srgbClr val="0C497B"/>
                </a:solidFill>
                <a:latin typeface="Segoe UI"/>
                <a:cs typeface="Segoe UI"/>
              </a:rPr>
              <a:t> </a:t>
            </a:r>
            <a:r>
              <a:rPr lang="es-MX" sz="1000" dirty="0">
                <a:latin typeface="Segoe UI"/>
                <a:cs typeface="Segoe UI"/>
              </a:rPr>
              <a:t>Empresa. </a:t>
            </a:r>
          </a:p>
          <a:p>
            <a:pPr algn="just"/>
            <a:endParaRPr lang="es-MX" sz="1000" b="1" i="1" dirty="0">
              <a:solidFill>
                <a:srgbClr val="0C497B"/>
              </a:solidFill>
              <a:latin typeface="Segoe UI"/>
              <a:cs typeface="Segoe UI"/>
            </a:endParaRPr>
          </a:p>
          <a:p>
            <a:pPr algn="just"/>
            <a:r>
              <a:rPr lang="es-MX" sz="1000" b="1" i="1" dirty="0">
                <a:solidFill>
                  <a:srgbClr val="8D143D"/>
                </a:solidFill>
                <a:latin typeface="Segoe UI"/>
                <a:cs typeface="Segoe UI"/>
              </a:rPr>
              <a:t>Actividades económicas: </a:t>
            </a:r>
            <a:r>
              <a:rPr lang="es-MX" sz="1000" dirty="0">
                <a:latin typeface="Segoe UI"/>
                <a:cs typeface="Segoe UI"/>
              </a:rPr>
              <a:t>Divisiones 49, 50 y 51 de la CIIU A.C. Rev. 4. </a:t>
            </a:r>
            <a:endParaRPr lang="es-CO" sz="1000" b="1" dirty="0">
              <a:latin typeface="Segoe UI"/>
              <a:cs typeface="Segoe UI"/>
            </a:endParaRPr>
          </a:p>
        </p:txBody>
      </p:sp>
      <p:sp>
        <p:nvSpPr>
          <p:cNvPr id="5" name="CuadroTexto 4">
            <a:extLst>
              <a:ext uri="{FF2B5EF4-FFF2-40B4-BE49-F238E27FC236}">
                <a16:creationId xmlns:a16="http://schemas.microsoft.com/office/drawing/2014/main" id="{6187EC33-52CA-9B45-B273-FC788350D7BE}"/>
              </a:ext>
            </a:extLst>
          </p:cNvPr>
          <p:cNvSpPr txBox="1"/>
          <p:nvPr/>
        </p:nvSpPr>
        <p:spPr>
          <a:xfrm>
            <a:off x="5896887" y="1045328"/>
            <a:ext cx="1935362" cy="253916"/>
          </a:xfrm>
          <a:prstGeom prst="rect">
            <a:avLst/>
          </a:prstGeom>
          <a:noFill/>
        </p:spPr>
        <p:txBody>
          <a:bodyPr wrap="square" lIns="91440" tIns="45720" rIns="91440" bIns="45720" rtlCol="0" anchor="t">
            <a:spAutoFit/>
          </a:bodyPr>
          <a:lstStyle/>
          <a:p>
            <a:pPr algn="ctr"/>
            <a:r>
              <a:rPr lang="es-MX" sz="1050" b="1" i="1">
                <a:solidFill>
                  <a:srgbClr val="B6004C"/>
                </a:solidFill>
                <a:latin typeface="Segoe UI"/>
                <a:cs typeface="Segoe UI"/>
              </a:rPr>
              <a:t>Estructura del Cuestionario</a:t>
            </a:r>
            <a:endParaRPr lang="es-CO" sz="1050" b="1" i="1">
              <a:solidFill>
                <a:srgbClr val="B6004C"/>
              </a:solidFill>
              <a:latin typeface="Segoe UI"/>
              <a:cs typeface="Segoe UI"/>
            </a:endParaRPr>
          </a:p>
        </p:txBody>
      </p:sp>
      <p:sp>
        <p:nvSpPr>
          <p:cNvPr id="6" name="Rectángulo 5">
            <a:extLst>
              <a:ext uri="{FF2B5EF4-FFF2-40B4-BE49-F238E27FC236}">
                <a16:creationId xmlns:a16="http://schemas.microsoft.com/office/drawing/2014/main" id="{E4EFF636-49BE-BC7B-A997-8010391A4E2F}"/>
              </a:ext>
            </a:extLst>
          </p:cNvPr>
          <p:cNvSpPr/>
          <p:nvPr/>
        </p:nvSpPr>
        <p:spPr>
          <a:xfrm>
            <a:off x="4889592" y="1430573"/>
            <a:ext cx="3949953" cy="1785104"/>
          </a:xfrm>
          <a:prstGeom prst="rect">
            <a:avLst/>
          </a:prstGeom>
        </p:spPr>
        <p:txBody>
          <a:bodyPr wrap="square">
            <a:spAutoFit/>
          </a:bodyPr>
          <a:lstStyle/>
          <a:p>
            <a:pPr marL="171450" indent="-171450" algn="just">
              <a:buClr>
                <a:srgbClr val="8D143D"/>
              </a:buClr>
              <a:buFont typeface="Wingdings" panose="05000000000000000000" pitchFamily="2" charset="2"/>
              <a:buChar char="¤"/>
            </a:pPr>
            <a:r>
              <a:rPr lang="es-MX" sz="1000" b="1" dirty="0">
                <a:solidFill>
                  <a:srgbClr val="8D143D"/>
                </a:solidFill>
                <a:latin typeface="Segoe UI" panose="020B0502040204020203" pitchFamily="34" charset="0"/>
                <a:cs typeface="Segoe UI" panose="020B0502040204020203" pitchFamily="34" charset="0"/>
              </a:rPr>
              <a:t>Módulo 1. </a:t>
            </a:r>
            <a:r>
              <a:rPr lang="es-MX" sz="1000" dirty="0">
                <a:latin typeface="Segoe UI" panose="020B0502040204020203" pitchFamily="34" charset="0"/>
                <a:cs typeface="Segoe UI" panose="020B0502040204020203" pitchFamily="34" charset="0"/>
              </a:rPr>
              <a:t>Caratula </a:t>
            </a:r>
          </a:p>
          <a:p>
            <a:pPr marL="171450" indent="-171450" algn="just">
              <a:buClr>
                <a:srgbClr val="8D143D"/>
              </a:buClr>
              <a:buFont typeface="Wingdings" panose="05000000000000000000" pitchFamily="2" charset="2"/>
              <a:buChar char="¤"/>
            </a:pPr>
            <a:endParaRPr lang="es-MX" sz="1000" b="1" dirty="0">
              <a:latin typeface="Segoe UI" panose="020B0502040204020203" pitchFamily="34" charset="0"/>
              <a:cs typeface="Segoe UI" panose="020B0502040204020203" pitchFamily="34" charset="0"/>
            </a:endParaRPr>
          </a:p>
          <a:p>
            <a:pPr marL="171450" indent="-171450" algn="just">
              <a:buClr>
                <a:srgbClr val="8D143D"/>
              </a:buClr>
              <a:buFont typeface="Wingdings" panose="05000000000000000000" pitchFamily="2" charset="2"/>
              <a:buChar char="¤"/>
            </a:pPr>
            <a:r>
              <a:rPr lang="es-MX" sz="1000" b="1" dirty="0">
                <a:solidFill>
                  <a:srgbClr val="8D143D"/>
                </a:solidFill>
                <a:latin typeface="Segoe UI" panose="020B0502040204020203" pitchFamily="34" charset="0"/>
                <a:cs typeface="Segoe UI" panose="020B0502040204020203" pitchFamily="34" charset="0"/>
              </a:rPr>
              <a:t>Módulo 2. </a:t>
            </a:r>
            <a:r>
              <a:rPr lang="es-MX" sz="1000" dirty="0">
                <a:latin typeface="Segoe UI" panose="020B0502040204020203" pitchFamily="34" charset="0"/>
                <a:cs typeface="Segoe UI" panose="020B0502040204020203" pitchFamily="34" charset="0"/>
              </a:rPr>
              <a:t>Personal ocupado y remuneración</a:t>
            </a:r>
          </a:p>
          <a:p>
            <a:pPr marL="171450" indent="-171450" algn="just">
              <a:buClr>
                <a:srgbClr val="8D143D"/>
              </a:buClr>
              <a:buFont typeface="Wingdings" panose="05000000000000000000" pitchFamily="2" charset="2"/>
              <a:buChar char="¤"/>
            </a:pPr>
            <a:endParaRPr lang="es-MX" sz="1000" b="1" dirty="0">
              <a:latin typeface="Segoe UI" panose="020B0502040204020203" pitchFamily="34" charset="0"/>
              <a:cs typeface="Segoe UI" panose="020B0502040204020203" pitchFamily="34" charset="0"/>
            </a:endParaRPr>
          </a:p>
          <a:p>
            <a:pPr marL="171450" indent="-171450" algn="just">
              <a:buClr>
                <a:srgbClr val="8D143D"/>
              </a:buClr>
              <a:buFont typeface="Wingdings" panose="05000000000000000000" pitchFamily="2" charset="2"/>
              <a:buChar char="¤"/>
            </a:pPr>
            <a:r>
              <a:rPr lang="es-MX" sz="1000" b="1" dirty="0">
                <a:solidFill>
                  <a:srgbClr val="8D143D"/>
                </a:solidFill>
                <a:latin typeface="Segoe UI" panose="020B0502040204020203" pitchFamily="34" charset="0"/>
                <a:cs typeface="Segoe UI" panose="020B0502040204020203" pitchFamily="34" charset="0"/>
              </a:rPr>
              <a:t>Módulo 3. </a:t>
            </a:r>
            <a:r>
              <a:rPr lang="es-MX" sz="1000" dirty="0">
                <a:latin typeface="Segoe UI" panose="020B0502040204020203" pitchFamily="34" charset="0"/>
                <a:cs typeface="Segoe UI" panose="020B0502040204020203" pitchFamily="34" charset="0"/>
              </a:rPr>
              <a:t>Costos y gastos</a:t>
            </a:r>
          </a:p>
          <a:p>
            <a:pPr marL="171450" indent="-171450" algn="just">
              <a:buClr>
                <a:srgbClr val="8D143D"/>
              </a:buClr>
              <a:buFont typeface="Wingdings" panose="05000000000000000000" pitchFamily="2" charset="2"/>
              <a:buChar char="¤"/>
            </a:pPr>
            <a:endParaRPr lang="es-MX" sz="1000" b="1" dirty="0">
              <a:latin typeface="Segoe UI" panose="020B0502040204020203" pitchFamily="34" charset="0"/>
              <a:cs typeface="Segoe UI" panose="020B0502040204020203" pitchFamily="34" charset="0"/>
            </a:endParaRPr>
          </a:p>
          <a:p>
            <a:pPr marL="171450" indent="-171450" algn="just">
              <a:buClr>
                <a:srgbClr val="8D143D"/>
              </a:buClr>
              <a:buFont typeface="Wingdings" panose="05000000000000000000" pitchFamily="2" charset="2"/>
              <a:buChar char="¤"/>
            </a:pPr>
            <a:r>
              <a:rPr lang="es-MX" sz="1000" b="1" dirty="0">
                <a:solidFill>
                  <a:srgbClr val="8D143D"/>
                </a:solidFill>
                <a:latin typeface="Segoe UI" panose="020B0502040204020203" pitchFamily="34" charset="0"/>
                <a:cs typeface="Segoe UI" panose="020B0502040204020203" pitchFamily="34" charset="0"/>
              </a:rPr>
              <a:t>Módulo 4. </a:t>
            </a:r>
            <a:r>
              <a:rPr lang="es-MX" sz="1000" dirty="0">
                <a:latin typeface="Segoe UI" panose="020B0502040204020203" pitchFamily="34" charset="0"/>
                <a:cs typeface="Segoe UI" panose="020B0502040204020203" pitchFamily="34" charset="0"/>
              </a:rPr>
              <a:t>Ingresos</a:t>
            </a:r>
          </a:p>
          <a:p>
            <a:pPr marL="171450" indent="-171450" algn="just">
              <a:buClr>
                <a:srgbClr val="8D143D"/>
              </a:buClr>
              <a:buFont typeface="Wingdings" panose="05000000000000000000" pitchFamily="2" charset="2"/>
              <a:buChar char="¤"/>
            </a:pPr>
            <a:endParaRPr lang="es-MX" sz="1000" b="1" dirty="0">
              <a:latin typeface="Segoe UI" panose="020B0502040204020203" pitchFamily="34" charset="0"/>
              <a:cs typeface="Segoe UI" panose="020B0502040204020203" pitchFamily="34" charset="0"/>
            </a:endParaRPr>
          </a:p>
          <a:p>
            <a:pPr marL="171450" indent="-171450" algn="just">
              <a:buClr>
                <a:srgbClr val="8D143D"/>
              </a:buClr>
              <a:buFont typeface="Wingdings" panose="05000000000000000000" pitchFamily="2" charset="2"/>
              <a:buChar char="¤"/>
            </a:pPr>
            <a:r>
              <a:rPr lang="es-MX" sz="1000" b="1" dirty="0">
                <a:solidFill>
                  <a:srgbClr val="8D143D"/>
                </a:solidFill>
                <a:latin typeface="Segoe UI" panose="020B0502040204020203" pitchFamily="34" charset="0"/>
                <a:cs typeface="Segoe UI" panose="020B0502040204020203" pitchFamily="34" charset="0"/>
              </a:rPr>
              <a:t>Módulo 5. </a:t>
            </a:r>
            <a:r>
              <a:rPr lang="es-MX" sz="1000" dirty="0">
                <a:latin typeface="Segoe UI" panose="020B0502040204020203" pitchFamily="34" charset="0"/>
                <a:cs typeface="Segoe UI" panose="020B0502040204020203" pitchFamily="34" charset="0"/>
              </a:rPr>
              <a:t>Activos</a:t>
            </a:r>
          </a:p>
          <a:p>
            <a:pPr marL="171450" indent="-171450" algn="just">
              <a:buClr>
                <a:srgbClr val="8D143D"/>
              </a:buClr>
              <a:buFont typeface="Wingdings" panose="05000000000000000000" pitchFamily="2" charset="2"/>
              <a:buChar char="¤"/>
            </a:pPr>
            <a:endParaRPr lang="es-MX" sz="1000" dirty="0">
              <a:latin typeface="Segoe UI" panose="020B0502040204020203" pitchFamily="34" charset="0"/>
              <a:cs typeface="Segoe UI" panose="020B0502040204020203" pitchFamily="34" charset="0"/>
            </a:endParaRPr>
          </a:p>
          <a:p>
            <a:pPr marL="171450" indent="-171450" algn="just">
              <a:buClr>
                <a:srgbClr val="8D143D"/>
              </a:buClr>
              <a:buFont typeface="Wingdings" panose="05000000000000000000" pitchFamily="2" charset="2"/>
              <a:buChar char="¤"/>
            </a:pPr>
            <a:r>
              <a:rPr lang="es-MX" sz="1000" b="1" dirty="0">
                <a:solidFill>
                  <a:srgbClr val="8D143D"/>
                </a:solidFill>
                <a:latin typeface="Segoe UI" panose="020B0502040204020203" pitchFamily="34" charset="0"/>
                <a:cs typeface="Segoe UI" panose="020B0502040204020203" pitchFamily="34" charset="0"/>
              </a:rPr>
              <a:t>Módulo 6. </a:t>
            </a:r>
            <a:r>
              <a:rPr lang="es-MX" sz="1000" dirty="0">
                <a:latin typeface="Segoe UI" panose="020B0502040204020203" pitchFamily="34" charset="0"/>
                <a:cs typeface="Segoe UI" panose="020B0502040204020203" pitchFamily="34" charset="0"/>
              </a:rPr>
              <a:t>Volúmenes y orígenes de carga y pasajeros </a:t>
            </a:r>
          </a:p>
        </p:txBody>
      </p:sp>
      <p:sp>
        <p:nvSpPr>
          <p:cNvPr id="7" name="object 898">
            <a:extLst>
              <a:ext uri="{FF2B5EF4-FFF2-40B4-BE49-F238E27FC236}">
                <a16:creationId xmlns:a16="http://schemas.microsoft.com/office/drawing/2014/main" id="{C1E7A0A6-7970-4616-A637-0C7AB401E65D}"/>
              </a:ext>
            </a:extLst>
          </p:cNvPr>
          <p:cNvSpPr txBox="1"/>
          <p:nvPr/>
        </p:nvSpPr>
        <p:spPr>
          <a:xfrm>
            <a:off x="767304" y="197390"/>
            <a:ext cx="8136953" cy="646331"/>
          </a:xfrm>
          <a:prstGeom prst="rect">
            <a:avLst/>
          </a:prstGeom>
        </p:spPr>
        <p:txBody>
          <a:bodyPr vert="horz" wrap="square" lIns="0" tIns="0" rIns="0" bIns="0" rtlCol="0">
            <a:spAutoFit/>
          </a:bodyPr>
          <a:lstStyle/>
          <a:p>
            <a:pPr marL="12700"/>
            <a:r>
              <a:rPr lang="es-ES" sz="1400" b="1" dirty="0">
                <a:solidFill>
                  <a:srgbClr val="B6004C"/>
                </a:solidFill>
                <a:cs typeface="Arial"/>
              </a:rPr>
              <a:t>Censo Económico Nacional Urbano </a:t>
            </a:r>
          </a:p>
          <a:p>
            <a:pPr marL="12700"/>
            <a:r>
              <a:rPr lang="es-ES" sz="1400" b="1" dirty="0">
                <a:cs typeface="Arial"/>
              </a:rPr>
              <a:t>Instrumentos de recolección</a:t>
            </a:r>
          </a:p>
          <a:p>
            <a:pPr marL="12700"/>
            <a:r>
              <a:rPr lang="es-ES" sz="1400" dirty="0">
                <a:ea typeface="Arial" charset="0"/>
                <a:cs typeface="Arial"/>
              </a:rPr>
              <a:t>Cuestionario especializado del sector transporte </a:t>
            </a:r>
            <a:endParaRPr lang="da-DK" sz="1400" dirty="0">
              <a:ea typeface="Arial" charset="0"/>
              <a:cs typeface="Arial" charset="0"/>
            </a:endParaRPr>
          </a:p>
        </p:txBody>
      </p:sp>
      <p:cxnSp>
        <p:nvCxnSpPr>
          <p:cNvPr id="8" name="Conector recto 7">
            <a:extLst>
              <a:ext uri="{FF2B5EF4-FFF2-40B4-BE49-F238E27FC236}">
                <a16:creationId xmlns:a16="http://schemas.microsoft.com/office/drawing/2014/main" id="{1DBA410D-8639-44D2-8DAA-E5F45C998208}"/>
              </a:ext>
            </a:extLst>
          </p:cNvPr>
          <p:cNvCxnSpPr>
            <a:cxnSpLocks/>
          </p:cNvCxnSpPr>
          <p:nvPr/>
        </p:nvCxnSpPr>
        <p:spPr>
          <a:xfrm flipH="1">
            <a:off x="774028" y="904723"/>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2083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98513"/>
            <a:ext cx="7737451"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anual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Centro Occidente (Pereira)*</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635046" y="985821"/>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631269" y="985821"/>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774241" y="909823"/>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5" name="Grupo 4">
            <a:extLst>
              <a:ext uri="{FF2B5EF4-FFF2-40B4-BE49-F238E27FC236}">
                <a16:creationId xmlns:a16="http://schemas.microsoft.com/office/drawing/2014/main" id="{B4E9E938-575B-A732-F97F-EC92C768D9D0}"/>
              </a:ext>
            </a:extLst>
          </p:cNvPr>
          <p:cNvGrpSpPr/>
          <p:nvPr/>
        </p:nvGrpSpPr>
        <p:grpSpPr>
          <a:xfrm>
            <a:off x="7859681" y="679579"/>
            <a:ext cx="1165967" cy="513091"/>
            <a:chOff x="6699265" y="844509"/>
            <a:chExt cx="1165967" cy="513091"/>
          </a:xfrm>
        </p:grpSpPr>
        <p:pic>
          <p:nvPicPr>
            <p:cNvPr id="6" name="Gráfico 5" descr="Autobús con relleno sólido">
              <a:extLst>
                <a:ext uri="{FF2B5EF4-FFF2-40B4-BE49-F238E27FC236}">
                  <a16:creationId xmlns:a16="http://schemas.microsoft.com/office/drawing/2014/main" id="{3DE25C50-D838-B404-AD8C-A6546AE56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7" name="CuadroTexto 6">
              <a:extLst>
                <a:ext uri="{FF2B5EF4-FFF2-40B4-BE49-F238E27FC236}">
                  <a16:creationId xmlns:a16="http://schemas.microsoft.com/office/drawing/2014/main" id="{0B757C6B-BDCC-3DB2-14DF-7DF9A70B17DB}"/>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8" name="Gráfico 7" descr="Autobús con relleno sólido">
              <a:extLst>
                <a:ext uri="{FF2B5EF4-FFF2-40B4-BE49-F238E27FC236}">
                  <a16:creationId xmlns:a16="http://schemas.microsoft.com/office/drawing/2014/main" id="{0326153C-831C-C722-DECE-E3669D7320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1" name="CuadroTexto 10">
              <a:extLst>
                <a:ext uri="{FF2B5EF4-FFF2-40B4-BE49-F238E27FC236}">
                  <a16:creationId xmlns:a16="http://schemas.microsoft.com/office/drawing/2014/main" id="{51139F65-4314-26FA-D025-18B9826B62E3}"/>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12" name="Grupo 11">
            <a:extLst>
              <a:ext uri="{FF2B5EF4-FFF2-40B4-BE49-F238E27FC236}">
                <a16:creationId xmlns:a16="http://schemas.microsoft.com/office/drawing/2014/main" id="{99971B6D-A2E8-2F5F-4084-C434CCBBD25C}"/>
              </a:ext>
            </a:extLst>
          </p:cNvPr>
          <p:cNvGrpSpPr/>
          <p:nvPr/>
        </p:nvGrpSpPr>
        <p:grpSpPr>
          <a:xfrm>
            <a:off x="767304" y="1915419"/>
            <a:ext cx="360000" cy="1870501"/>
            <a:chOff x="143601" y="1900032"/>
            <a:chExt cx="360000" cy="1870501"/>
          </a:xfrm>
        </p:grpSpPr>
        <p:grpSp>
          <p:nvGrpSpPr>
            <p:cNvPr id="14" name="Grupo 13">
              <a:extLst>
                <a:ext uri="{FF2B5EF4-FFF2-40B4-BE49-F238E27FC236}">
                  <a16:creationId xmlns:a16="http://schemas.microsoft.com/office/drawing/2014/main" id="{49700773-E112-7ED5-DF95-A5D3AF6C6776}"/>
                </a:ext>
              </a:extLst>
            </p:cNvPr>
            <p:cNvGrpSpPr/>
            <p:nvPr/>
          </p:nvGrpSpPr>
          <p:grpSpPr>
            <a:xfrm>
              <a:off x="143601" y="1900032"/>
              <a:ext cx="360000" cy="1402485"/>
              <a:chOff x="341541" y="1832078"/>
              <a:chExt cx="360000" cy="1402485"/>
            </a:xfrm>
          </p:grpSpPr>
          <p:pic>
            <p:nvPicPr>
              <p:cNvPr id="21" name="Gráfico 20" descr="Autobús con relleno sólido">
                <a:extLst>
                  <a:ext uri="{FF2B5EF4-FFF2-40B4-BE49-F238E27FC236}">
                    <a16:creationId xmlns:a16="http://schemas.microsoft.com/office/drawing/2014/main" id="{47B83D51-44EB-5EDE-9224-BB60E0B078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832078"/>
                <a:ext cx="360000" cy="360000"/>
              </a:xfrm>
              <a:prstGeom prst="rect">
                <a:avLst/>
              </a:prstGeom>
            </p:spPr>
          </p:pic>
          <p:pic>
            <p:nvPicPr>
              <p:cNvPr id="24" name="Gráfico 23" descr="Autobús con relleno sólido">
                <a:extLst>
                  <a:ext uri="{FF2B5EF4-FFF2-40B4-BE49-F238E27FC236}">
                    <a16:creationId xmlns:a16="http://schemas.microsoft.com/office/drawing/2014/main" id="{B53B1467-9FD5-8D53-0D96-14F6407981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25526"/>
                <a:ext cx="360000" cy="360000"/>
              </a:xfrm>
              <a:prstGeom prst="rect">
                <a:avLst/>
              </a:prstGeom>
            </p:spPr>
          </p:pic>
          <p:pic>
            <p:nvPicPr>
              <p:cNvPr id="26" name="Gráfico 25" descr="Autobús con relleno sólido">
                <a:extLst>
                  <a:ext uri="{FF2B5EF4-FFF2-40B4-BE49-F238E27FC236}">
                    <a16:creationId xmlns:a16="http://schemas.microsoft.com/office/drawing/2014/main" id="{13350BBF-25F4-0F66-7FEA-1C23942D3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874563"/>
                <a:ext cx="360000" cy="360000"/>
              </a:xfrm>
              <a:prstGeom prst="rect">
                <a:avLst/>
              </a:prstGeom>
            </p:spPr>
          </p:pic>
        </p:grpSp>
        <p:pic>
          <p:nvPicPr>
            <p:cNvPr id="16" name="Gráfico 15" descr="Autobús con relleno sólido">
              <a:extLst>
                <a:ext uri="{FF2B5EF4-FFF2-40B4-BE49-F238E27FC236}">
                  <a16:creationId xmlns:a16="http://schemas.microsoft.com/office/drawing/2014/main" id="{8208C1AE-438A-409D-3D6F-6C6B9A003F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601" y="3410533"/>
              <a:ext cx="360000" cy="360000"/>
            </a:xfrm>
            <a:prstGeom prst="rect">
              <a:avLst/>
            </a:prstGeom>
          </p:spPr>
        </p:pic>
      </p:grpSp>
      <p:grpSp>
        <p:nvGrpSpPr>
          <p:cNvPr id="28" name="Grupo 27">
            <a:extLst>
              <a:ext uri="{FF2B5EF4-FFF2-40B4-BE49-F238E27FC236}">
                <a16:creationId xmlns:a16="http://schemas.microsoft.com/office/drawing/2014/main" id="{DBDD2F27-5BCA-F879-D14A-9ABB6C6C3D44}"/>
              </a:ext>
            </a:extLst>
          </p:cNvPr>
          <p:cNvGrpSpPr/>
          <p:nvPr/>
        </p:nvGrpSpPr>
        <p:grpSpPr>
          <a:xfrm>
            <a:off x="4960639" y="1929040"/>
            <a:ext cx="360000" cy="1885547"/>
            <a:chOff x="143601" y="1919189"/>
            <a:chExt cx="360000" cy="1885547"/>
          </a:xfrm>
        </p:grpSpPr>
        <p:grpSp>
          <p:nvGrpSpPr>
            <p:cNvPr id="29" name="Grupo 28">
              <a:extLst>
                <a:ext uri="{FF2B5EF4-FFF2-40B4-BE49-F238E27FC236}">
                  <a16:creationId xmlns:a16="http://schemas.microsoft.com/office/drawing/2014/main" id="{1D4203AE-73E4-76AA-42B8-BB62280332E1}"/>
                </a:ext>
              </a:extLst>
            </p:cNvPr>
            <p:cNvGrpSpPr/>
            <p:nvPr/>
          </p:nvGrpSpPr>
          <p:grpSpPr>
            <a:xfrm>
              <a:off x="143601" y="1919189"/>
              <a:ext cx="360000" cy="1383328"/>
              <a:chOff x="341541" y="1851235"/>
              <a:chExt cx="360000" cy="1383328"/>
            </a:xfrm>
          </p:grpSpPr>
          <p:pic>
            <p:nvPicPr>
              <p:cNvPr id="31" name="Gráfico 30" descr="Autobús con relleno sólido">
                <a:extLst>
                  <a:ext uri="{FF2B5EF4-FFF2-40B4-BE49-F238E27FC236}">
                    <a16:creationId xmlns:a16="http://schemas.microsoft.com/office/drawing/2014/main" id="{1AC1B67F-CFFF-56C3-0000-F2150B841C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851235"/>
                <a:ext cx="360000" cy="360000"/>
              </a:xfrm>
              <a:prstGeom prst="rect">
                <a:avLst/>
              </a:prstGeom>
            </p:spPr>
          </p:pic>
          <p:pic>
            <p:nvPicPr>
              <p:cNvPr id="32" name="Gráfico 31" descr="Autobús con relleno sólido">
                <a:extLst>
                  <a:ext uri="{FF2B5EF4-FFF2-40B4-BE49-F238E27FC236}">
                    <a16:creationId xmlns:a16="http://schemas.microsoft.com/office/drawing/2014/main" id="{D0957D9C-23B0-F4A0-999B-410F9F6457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53454"/>
                <a:ext cx="360000" cy="360000"/>
              </a:xfrm>
              <a:prstGeom prst="rect">
                <a:avLst/>
              </a:prstGeom>
            </p:spPr>
          </p:pic>
          <p:pic>
            <p:nvPicPr>
              <p:cNvPr id="33" name="Gráfico 32" descr="Autobús con relleno sólido">
                <a:extLst>
                  <a:ext uri="{FF2B5EF4-FFF2-40B4-BE49-F238E27FC236}">
                    <a16:creationId xmlns:a16="http://schemas.microsoft.com/office/drawing/2014/main" id="{3FF36D97-BA35-A2F2-F882-6FD037E54E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874563"/>
                <a:ext cx="360000" cy="360000"/>
              </a:xfrm>
              <a:prstGeom prst="rect">
                <a:avLst/>
              </a:prstGeom>
            </p:spPr>
          </p:pic>
        </p:grpSp>
        <p:pic>
          <p:nvPicPr>
            <p:cNvPr id="30" name="Gráfico 29" descr="Autobús con relleno sólido">
              <a:extLst>
                <a:ext uri="{FF2B5EF4-FFF2-40B4-BE49-F238E27FC236}">
                  <a16:creationId xmlns:a16="http://schemas.microsoft.com/office/drawing/2014/main" id="{9E9DF851-2B35-EFB0-A52A-496BDC5E04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601" y="3444736"/>
              <a:ext cx="360000" cy="360000"/>
            </a:xfrm>
            <a:prstGeom prst="rect">
              <a:avLst/>
            </a:prstGeom>
          </p:spPr>
        </p:pic>
      </p:grpSp>
      <p:sp>
        <p:nvSpPr>
          <p:cNvPr id="9" name="Rectángulo 8">
            <a:extLst>
              <a:ext uri="{FF2B5EF4-FFF2-40B4-BE49-F238E27FC236}">
                <a16:creationId xmlns:a16="http://schemas.microsoft.com/office/drawing/2014/main" id="{F777F6B7-0C9F-8E7E-CDAB-D46079D6E552}"/>
              </a:ext>
            </a:extLst>
          </p:cNvPr>
          <p:cNvSpPr/>
          <p:nvPr/>
        </p:nvSpPr>
        <p:spPr>
          <a:xfrm>
            <a:off x="6716391" y="2391920"/>
            <a:ext cx="227107" cy="17296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2" name="CuadroTexto 1">
            <a:extLst>
              <a:ext uri="{FF2B5EF4-FFF2-40B4-BE49-F238E27FC236}">
                <a16:creationId xmlns:a16="http://schemas.microsoft.com/office/drawing/2014/main" id="{8E8B4A1B-B89A-D7C9-CEC5-2A6149E6ECDB}"/>
              </a:ext>
            </a:extLst>
          </p:cNvPr>
          <p:cNvSpPr txBox="1"/>
          <p:nvPr/>
        </p:nvSpPr>
        <p:spPr>
          <a:xfrm>
            <a:off x="2005592" y="2495843"/>
            <a:ext cx="280846" cy="230832"/>
          </a:xfrm>
          <a:prstGeom prst="rect">
            <a:avLst/>
          </a:prstGeom>
          <a:noFill/>
        </p:spPr>
        <p:txBody>
          <a:bodyPr wrap="none" rtlCol="0">
            <a:spAutoFit/>
          </a:bodyPr>
          <a:lstStyle/>
          <a:p>
            <a:r>
              <a:rPr lang="es-CO" sz="900" dirty="0"/>
              <a:t>**</a:t>
            </a:r>
          </a:p>
        </p:txBody>
      </p:sp>
      <p:sp>
        <p:nvSpPr>
          <p:cNvPr id="17" name="CuadroTexto 16">
            <a:extLst>
              <a:ext uri="{FF2B5EF4-FFF2-40B4-BE49-F238E27FC236}">
                <a16:creationId xmlns:a16="http://schemas.microsoft.com/office/drawing/2014/main" id="{74E53D14-B190-0DDC-07CC-3C9F27D0C4BD}"/>
              </a:ext>
            </a:extLst>
          </p:cNvPr>
          <p:cNvSpPr txBox="1"/>
          <p:nvPr/>
        </p:nvSpPr>
        <p:spPr>
          <a:xfrm>
            <a:off x="6230821" y="2487497"/>
            <a:ext cx="280846" cy="230832"/>
          </a:xfrm>
          <a:prstGeom prst="rect">
            <a:avLst/>
          </a:prstGeom>
          <a:noFill/>
        </p:spPr>
        <p:txBody>
          <a:bodyPr wrap="none" rtlCol="0">
            <a:spAutoFit/>
          </a:bodyPr>
          <a:lstStyle/>
          <a:p>
            <a:r>
              <a:rPr lang="es-CO" sz="900" dirty="0"/>
              <a:t>**</a:t>
            </a:r>
          </a:p>
        </p:txBody>
      </p:sp>
      <p:sp>
        <p:nvSpPr>
          <p:cNvPr id="18" name="2 Subtítulo">
            <a:extLst>
              <a:ext uri="{FF2B5EF4-FFF2-40B4-BE49-F238E27FC236}">
                <a16:creationId xmlns:a16="http://schemas.microsoft.com/office/drawing/2014/main" id="{884CDA4C-7F17-7233-76A1-0145121F90F6}"/>
              </a:ext>
            </a:extLst>
          </p:cNvPr>
          <p:cNvSpPr txBox="1">
            <a:spLocks/>
          </p:cNvSpPr>
          <p:nvPr/>
        </p:nvSpPr>
        <p:spPr bwMode="auto">
          <a:xfrm>
            <a:off x="767304" y="4600772"/>
            <a:ext cx="881513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eaLnBrk="1" hangingPunct="1">
              <a:spcBef>
                <a:spcPct val="20000"/>
              </a:spcBef>
              <a:buFont typeface="Arial" pitchFamily="34" charset="0"/>
              <a:buNone/>
            </a:pPr>
            <a:r>
              <a:rPr lang="es-MX" altLang="es-CO" sz="700" dirty="0">
                <a:solidFill>
                  <a:schemeClr val="tx1"/>
                </a:solidFill>
                <a:latin typeface="Segoe UI"/>
                <a:cs typeface="Segoe UI"/>
              </a:rPr>
              <a:t> </a:t>
            </a:r>
            <a:r>
              <a:rPr lang="es-MX" altLang="es-CO" sz="700" b="1" dirty="0">
                <a:solidFill>
                  <a:schemeClr val="tx1"/>
                </a:solidFill>
                <a:latin typeface="Segoe UI"/>
                <a:cs typeface="Segoe UI"/>
              </a:rPr>
              <a:t>Fuente: </a:t>
            </a:r>
            <a:r>
              <a:rPr lang="es-ES_tradnl" sz="700" dirty="0">
                <a:latin typeface="Segoe UI"/>
                <a:cs typeface="Segoe UI"/>
              </a:rPr>
              <a:t>DANE, ETUP </a:t>
            </a:r>
          </a:p>
          <a:p>
            <a:pPr eaLnBrk="1" hangingPunct="1">
              <a:spcBef>
                <a:spcPct val="20000"/>
              </a:spcBef>
            </a:pPr>
            <a:r>
              <a:rPr lang="es-ES_tradnl" altLang="es-CO" sz="700" dirty="0">
                <a:solidFill>
                  <a:schemeClr val="tx1"/>
                </a:solidFill>
                <a:latin typeface="Segoe UI"/>
                <a:cs typeface="Segoe UI"/>
              </a:rPr>
              <a:t>*Los municipios que componen esta área metropolitana son: Dos Quebradas, La Virginia y Pereira. </a:t>
            </a:r>
          </a:p>
          <a:p>
            <a:pPr eaLnBrk="1" hangingPunct="1">
              <a:spcBef>
                <a:spcPct val="20000"/>
              </a:spcBef>
            </a:pPr>
            <a:r>
              <a:rPr lang="es-ES_tradnl" altLang="es-CO" sz="700" dirty="0">
                <a:solidFill>
                  <a:schemeClr val="tx1"/>
                </a:solidFill>
                <a:latin typeface="Segoe UI"/>
                <a:cs typeface="Segoe UI"/>
              </a:rPr>
              <a:t>**El SITM Cable fue inaugurado el 30 de agosto de 2021 e inició la prestación del servicio el 20 de septiembre de 2021.</a:t>
            </a:r>
            <a:endParaRPr lang="es-CO" altLang="es-CO" sz="700" dirty="0">
              <a:solidFill>
                <a:schemeClr val="tx1"/>
              </a:solidFill>
              <a:latin typeface="Segoe UI"/>
              <a:cs typeface="Segoe UI"/>
            </a:endParaRPr>
          </a:p>
        </p:txBody>
      </p:sp>
      <p:pic>
        <p:nvPicPr>
          <p:cNvPr id="15" name="Imagen 14">
            <a:extLst>
              <a:ext uri="{FF2B5EF4-FFF2-40B4-BE49-F238E27FC236}">
                <a16:creationId xmlns:a16="http://schemas.microsoft.com/office/drawing/2014/main" id="{B37509C9-D2ED-CD06-906E-E9AE15B32A89}"/>
              </a:ext>
            </a:extLst>
          </p:cNvPr>
          <p:cNvPicPr>
            <a:picLocks noChangeAspect="1"/>
          </p:cNvPicPr>
          <p:nvPr/>
        </p:nvPicPr>
        <p:blipFill>
          <a:blip r:embed="rId9"/>
          <a:stretch>
            <a:fillRect/>
          </a:stretch>
        </p:blipFill>
        <p:spPr>
          <a:xfrm>
            <a:off x="1116324" y="1216088"/>
            <a:ext cx="3657917" cy="3298222"/>
          </a:xfrm>
          <a:prstGeom prst="rect">
            <a:avLst/>
          </a:prstGeom>
        </p:spPr>
      </p:pic>
      <p:pic>
        <p:nvPicPr>
          <p:cNvPr id="25" name="Imagen 24">
            <a:extLst>
              <a:ext uri="{FF2B5EF4-FFF2-40B4-BE49-F238E27FC236}">
                <a16:creationId xmlns:a16="http://schemas.microsoft.com/office/drawing/2014/main" id="{CAE1BC0B-97B1-DF9F-8925-6B87D539C39B}"/>
              </a:ext>
            </a:extLst>
          </p:cNvPr>
          <p:cNvPicPr>
            <a:picLocks noChangeAspect="1"/>
          </p:cNvPicPr>
          <p:nvPr/>
        </p:nvPicPr>
        <p:blipFill>
          <a:blip r:embed="rId10"/>
          <a:stretch>
            <a:fillRect/>
          </a:stretch>
        </p:blipFill>
        <p:spPr>
          <a:xfrm>
            <a:off x="5299818" y="1229297"/>
            <a:ext cx="3657917" cy="3298222"/>
          </a:xfrm>
          <a:prstGeom prst="rect">
            <a:avLst/>
          </a:prstGeom>
        </p:spPr>
      </p:pic>
      <p:cxnSp>
        <p:nvCxnSpPr>
          <p:cNvPr id="34" name="Conector recto 33">
            <a:extLst>
              <a:ext uri="{FF2B5EF4-FFF2-40B4-BE49-F238E27FC236}">
                <a16:creationId xmlns:a16="http://schemas.microsoft.com/office/drawing/2014/main" id="{11F39968-E788-4CAC-BD41-227B9B62580E}"/>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26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5906" y="204248"/>
            <a:ext cx="8063354"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cuatrienal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Centro Occidente (Pereira)*</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686776" y="1076294"/>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682999" y="1076294"/>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825971" y="1000296"/>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5" name="Grupo 4">
            <a:extLst>
              <a:ext uri="{FF2B5EF4-FFF2-40B4-BE49-F238E27FC236}">
                <a16:creationId xmlns:a16="http://schemas.microsoft.com/office/drawing/2014/main" id="{B4E9E938-575B-A732-F97F-EC92C768D9D0}"/>
              </a:ext>
            </a:extLst>
          </p:cNvPr>
          <p:cNvGrpSpPr/>
          <p:nvPr/>
        </p:nvGrpSpPr>
        <p:grpSpPr>
          <a:xfrm>
            <a:off x="7978032" y="865544"/>
            <a:ext cx="1165967" cy="513091"/>
            <a:chOff x="6699265" y="844509"/>
            <a:chExt cx="1165967" cy="513091"/>
          </a:xfrm>
        </p:grpSpPr>
        <p:pic>
          <p:nvPicPr>
            <p:cNvPr id="6" name="Gráfico 5" descr="Autobús con relleno sólido">
              <a:extLst>
                <a:ext uri="{FF2B5EF4-FFF2-40B4-BE49-F238E27FC236}">
                  <a16:creationId xmlns:a16="http://schemas.microsoft.com/office/drawing/2014/main" id="{3DE25C50-D838-B404-AD8C-A6546AE56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7" name="CuadroTexto 6">
              <a:extLst>
                <a:ext uri="{FF2B5EF4-FFF2-40B4-BE49-F238E27FC236}">
                  <a16:creationId xmlns:a16="http://schemas.microsoft.com/office/drawing/2014/main" id="{0B757C6B-BDCC-3DB2-14DF-7DF9A70B17DB}"/>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8" name="Gráfico 7" descr="Autobús con relleno sólido">
              <a:extLst>
                <a:ext uri="{FF2B5EF4-FFF2-40B4-BE49-F238E27FC236}">
                  <a16:creationId xmlns:a16="http://schemas.microsoft.com/office/drawing/2014/main" id="{0326153C-831C-C722-DECE-E3669D7320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1" name="CuadroTexto 10">
              <a:extLst>
                <a:ext uri="{FF2B5EF4-FFF2-40B4-BE49-F238E27FC236}">
                  <a16:creationId xmlns:a16="http://schemas.microsoft.com/office/drawing/2014/main" id="{51139F65-4314-26FA-D025-18B9826B62E3}"/>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12" name="Grupo 11">
            <a:extLst>
              <a:ext uri="{FF2B5EF4-FFF2-40B4-BE49-F238E27FC236}">
                <a16:creationId xmlns:a16="http://schemas.microsoft.com/office/drawing/2014/main" id="{99971B6D-A2E8-2F5F-4084-C434CCBBD25C}"/>
              </a:ext>
            </a:extLst>
          </p:cNvPr>
          <p:cNvGrpSpPr/>
          <p:nvPr/>
        </p:nvGrpSpPr>
        <p:grpSpPr>
          <a:xfrm>
            <a:off x="819034" y="2005892"/>
            <a:ext cx="360000" cy="1870501"/>
            <a:chOff x="143601" y="1900032"/>
            <a:chExt cx="360000" cy="1870501"/>
          </a:xfrm>
        </p:grpSpPr>
        <p:grpSp>
          <p:nvGrpSpPr>
            <p:cNvPr id="14" name="Grupo 13">
              <a:extLst>
                <a:ext uri="{FF2B5EF4-FFF2-40B4-BE49-F238E27FC236}">
                  <a16:creationId xmlns:a16="http://schemas.microsoft.com/office/drawing/2014/main" id="{49700773-E112-7ED5-DF95-A5D3AF6C6776}"/>
                </a:ext>
              </a:extLst>
            </p:cNvPr>
            <p:cNvGrpSpPr/>
            <p:nvPr/>
          </p:nvGrpSpPr>
          <p:grpSpPr>
            <a:xfrm>
              <a:off x="143601" y="1900032"/>
              <a:ext cx="360000" cy="1402485"/>
              <a:chOff x="341541" y="1832078"/>
              <a:chExt cx="360000" cy="1402485"/>
            </a:xfrm>
          </p:grpSpPr>
          <p:pic>
            <p:nvPicPr>
              <p:cNvPr id="21" name="Gráfico 20" descr="Autobús con relleno sólido">
                <a:extLst>
                  <a:ext uri="{FF2B5EF4-FFF2-40B4-BE49-F238E27FC236}">
                    <a16:creationId xmlns:a16="http://schemas.microsoft.com/office/drawing/2014/main" id="{47B83D51-44EB-5EDE-9224-BB60E0B078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832078"/>
                <a:ext cx="360000" cy="360000"/>
              </a:xfrm>
              <a:prstGeom prst="rect">
                <a:avLst/>
              </a:prstGeom>
            </p:spPr>
          </p:pic>
          <p:pic>
            <p:nvPicPr>
              <p:cNvPr id="24" name="Gráfico 23" descr="Autobús con relleno sólido">
                <a:extLst>
                  <a:ext uri="{FF2B5EF4-FFF2-40B4-BE49-F238E27FC236}">
                    <a16:creationId xmlns:a16="http://schemas.microsoft.com/office/drawing/2014/main" id="{B53B1467-9FD5-8D53-0D96-14F6407981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25526"/>
                <a:ext cx="360000" cy="360000"/>
              </a:xfrm>
              <a:prstGeom prst="rect">
                <a:avLst/>
              </a:prstGeom>
            </p:spPr>
          </p:pic>
          <p:pic>
            <p:nvPicPr>
              <p:cNvPr id="26" name="Gráfico 25" descr="Autobús con relleno sólido">
                <a:extLst>
                  <a:ext uri="{FF2B5EF4-FFF2-40B4-BE49-F238E27FC236}">
                    <a16:creationId xmlns:a16="http://schemas.microsoft.com/office/drawing/2014/main" id="{13350BBF-25F4-0F66-7FEA-1C23942D3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874563"/>
                <a:ext cx="360000" cy="360000"/>
              </a:xfrm>
              <a:prstGeom prst="rect">
                <a:avLst/>
              </a:prstGeom>
            </p:spPr>
          </p:pic>
        </p:grpSp>
        <p:pic>
          <p:nvPicPr>
            <p:cNvPr id="16" name="Gráfico 15" descr="Autobús con relleno sólido">
              <a:extLst>
                <a:ext uri="{FF2B5EF4-FFF2-40B4-BE49-F238E27FC236}">
                  <a16:creationId xmlns:a16="http://schemas.microsoft.com/office/drawing/2014/main" id="{8208C1AE-438A-409D-3D6F-6C6B9A003F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601" y="3410533"/>
              <a:ext cx="360000" cy="360000"/>
            </a:xfrm>
            <a:prstGeom prst="rect">
              <a:avLst/>
            </a:prstGeom>
          </p:spPr>
        </p:pic>
      </p:grpSp>
      <p:grpSp>
        <p:nvGrpSpPr>
          <p:cNvPr id="28" name="Grupo 27">
            <a:extLst>
              <a:ext uri="{FF2B5EF4-FFF2-40B4-BE49-F238E27FC236}">
                <a16:creationId xmlns:a16="http://schemas.microsoft.com/office/drawing/2014/main" id="{DBDD2F27-5BCA-F879-D14A-9ABB6C6C3D44}"/>
              </a:ext>
            </a:extLst>
          </p:cNvPr>
          <p:cNvGrpSpPr/>
          <p:nvPr/>
        </p:nvGrpSpPr>
        <p:grpSpPr>
          <a:xfrm>
            <a:off x="5012369" y="2019513"/>
            <a:ext cx="360000" cy="1885547"/>
            <a:chOff x="143601" y="1919189"/>
            <a:chExt cx="360000" cy="1885547"/>
          </a:xfrm>
        </p:grpSpPr>
        <p:grpSp>
          <p:nvGrpSpPr>
            <p:cNvPr id="29" name="Grupo 28">
              <a:extLst>
                <a:ext uri="{FF2B5EF4-FFF2-40B4-BE49-F238E27FC236}">
                  <a16:creationId xmlns:a16="http://schemas.microsoft.com/office/drawing/2014/main" id="{1D4203AE-73E4-76AA-42B8-BB62280332E1}"/>
                </a:ext>
              </a:extLst>
            </p:cNvPr>
            <p:cNvGrpSpPr/>
            <p:nvPr/>
          </p:nvGrpSpPr>
          <p:grpSpPr>
            <a:xfrm>
              <a:off x="143601" y="1919189"/>
              <a:ext cx="360000" cy="1383328"/>
              <a:chOff x="341541" y="1851235"/>
              <a:chExt cx="360000" cy="1383328"/>
            </a:xfrm>
          </p:grpSpPr>
          <p:pic>
            <p:nvPicPr>
              <p:cNvPr id="31" name="Gráfico 30" descr="Autobús con relleno sólido">
                <a:extLst>
                  <a:ext uri="{FF2B5EF4-FFF2-40B4-BE49-F238E27FC236}">
                    <a16:creationId xmlns:a16="http://schemas.microsoft.com/office/drawing/2014/main" id="{1AC1B67F-CFFF-56C3-0000-F2150B841C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851235"/>
                <a:ext cx="360000" cy="360000"/>
              </a:xfrm>
              <a:prstGeom prst="rect">
                <a:avLst/>
              </a:prstGeom>
            </p:spPr>
          </p:pic>
          <p:pic>
            <p:nvPicPr>
              <p:cNvPr id="32" name="Gráfico 31" descr="Autobús con relleno sólido">
                <a:extLst>
                  <a:ext uri="{FF2B5EF4-FFF2-40B4-BE49-F238E27FC236}">
                    <a16:creationId xmlns:a16="http://schemas.microsoft.com/office/drawing/2014/main" id="{D0957D9C-23B0-F4A0-999B-410F9F6457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53454"/>
                <a:ext cx="360000" cy="360000"/>
              </a:xfrm>
              <a:prstGeom prst="rect">
                <a:avLst/>
              </a:prstGeom>
            </p:spPr>
          </p:pic>
          <p:pic>
            <p:nvPicPr>
              <p:cNvPr id="33" name="Gráfico 32" descr="Autobús con relleno sólido">
                <a:extLst>
                  <a:ext uri="{FF2B5EF4-FFF2-40B4-BE49-F238E27FC236}">
                    <a16:creationId xmlns:a16="http://schemas.microsoft.com/office/drawing/2014/main" id="{3FF36D97-BA35-A2F2-F882-6FD037E54E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874563"/>
                <a:ext cx="360000" cy="360000"/>
              </a:xfrm>
              <a:prstGeom prst="rect">
                <a:avLst/>
              </a:prstGeom>
            </p:spPr>
          </p:pic>
        </p:grpSp>
        <p:pic>
          <p:nvPicPr>
            <p:cNvPr id="30" name="Gráfico 29" descr="Autobús con relleno sólido">
              <a:extLst>
                <a:ext uri="{FF2B5EF4-FFF2-40B4-BE49-F238E27FC236}">
                  <a16:creationId xmlns:a16="http://schemas.microsoft.com/office/drawing/2014/main" id="{9E9DF851-2B35-EFB0-A52A-496BDC5E04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601" y="3444736"/>
              <a:ext cx="360000" cy="360000"/>
            </a:xfrm>
            <a:prstGeom prst="rect">
              <a:avLst/>
            </a:prstGeom>
          </p:spPr>
        </p:pic>
      </p:grpSp>
      <p:sp>
        <p:nvSpPr>
          <p:cNvPr id="9" name="Rectángulo 8">
            <a:extLst>
              <a:ext uri="{FF2B5EF4-FFF2-40B4-BE49-F238E27FC236}">
                <a16:creationId xmlns:a16="http://schemas.microsoft.com/office/drawing/2014/main" id="{F777F6B7-0C9F-8E7E-CDAB-D46079D6E552}"/>
              </a:ext>
            </a:extLst>
          </p:cNvPr>
          <p:cNvSpPr/>
          <p:nvPr/>
        </p:nvSpPr>
        <p:spPr>
          <a:xfrm>
            <a:off x="6768121" y="2482393"/>
            <a:ext cx="227107" cy="17296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17" name="CuadroTexto 16">
            <a:extLst>
              <a:ext uri="{FF2B5EF4-FFF2-40B4-BE49-F238E27FC236}">
                <a16:creationId xmlns:a16="http://schemas.microsoft.com/office/drawing/2014/main" id="{05D6D117-F968-62D4-9254-0A3620CBE7BA}"/>
              </a:ext>
            </a:extLst>
          </p:cNvPr>
          <p:cNvSpPr txBox="1"/>
          <p:nvPr/>
        </p:nvSpPr>
        <p:spPr>
          <a:xfrm>
            <a:off x="6258762" y="2568876"/>
            <a:ext cx="280846" cy="230832"/>
          </a:xfrm>
          <a:prstGeom prst="rect">
            <a:avLst/>
          </a:prstGeom>
          <a:noFill/>
        </p:spPr>
        <p:txBody>
          <a:bodyPr wrap="none" rtlCol="0">
            <a:spAutoFit/>
          </a:bodyPr>
          <a:lstStyle/>
          <a:p>
            <a:r>
              <a:rPr lang="es-CO" sz="900" dirty="0"/>
              <a:t>**</a:t>
            </a:r>
          </a:p>
        </p:txBody>
      </p:sp>
      <p:sp>
        <p:nvSpPr>
          <p:cNvPr id="18" name="2 Subtítulo">
            <a:extLst>
              <a:ext uri="{FF2B5EF4-FFF2-40B4-BE49-F238E27FC236}">
                <a16:creationId xmlns:a16="http://schemas.microsoft.com/office/drawing/2014/main" id="{60965FB0-5E89-912A-4354-16DE18867BE4}"/>
              </a:ext>
            </a:extLst>
          </p:cNvPr>
          <p:cNvSpPr txBox="1">
            <a:spLocks/>
          </p:cNvSpPr>
          <p:nvPr/>
        </p:nvSpPr>
        <p:spPr bwMode="auto">
          <a:xfrm>
            <a:off x="765906" y="4558163"/>
            <a:ext cx="881513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eaLnBrk="1" hangingPunct="1">
              <a:spcBef>
                <a:spcPct val="20000"/>
              </a:spcBef>
              <a:buFont typeface="Arial" pitchFamily="34" charset="0"/>
              <a:buNone/>
            </a:pPr>
            <a:r>
              <a:rPr lang="es-MX" altLang="es-CO" sz="700" dirty="0">
                <a:solidFill>
                  <a:schemeClr val="tx1"/>
                </a:solidFill>
                <a:latin typeface="Segoe UI"/>
                <a:cs typeface="Segoe UI"/>
              </a:rPr>
              <a:t> </a:t>
            </a:r>
            <a:r>
              <a:rPr lang="es-MX" altLang="es-CO" sz="700" b="1" dirty="0">
                <a:solidFill>
                  <a:schemeClr val="tx1"/>
                </a:solidFill>
                <a:latin typeface="Segoe UI"/>
                <a:cs typeface="Segoe UI"/>
              </a:rPr>
              <a:t>Fuente: </a:t>
            </a:r>
            <a:r>
              <a:rPr lang="es-ES_tradnl" sz="700" dirty="0">
                <a:latin typeface="Segoe UI"/>
                <a:cs typeface="Segoe UI"/>
              </a:rPr>
              <a:t>DANE, ETUP </a:t>
            </a:r>
          </a:p>
          <a:p>
            <a:pPr eaLnBrk="1" hangingPunct="1">
              <a:spcBef>
                <a:spcPct val="20000"/>
              </a:spcBef>
            </a:pPr>
            <a:r>
              <a:rPr lang="es-ES_tradnl" altLang="es-CO" sz="700" dirty="0">
                <a:solidFill>
                  <a:schemeClr val="tx1"/>
                </a:solidFill>
                <a:latin typeface="Segoe UI"/>
                <a:cs typeface="Segoe UI"/>
              </a:rPr>
              <a:t>*Los municipios que componen esta área metropolitana son: Dos Quebradas, La Virginia y Pereira. </a:t>
            </a:r>
          </a:p>
          <a:p>
            <a:pPr eaLnBrk="1" hangingPunct="1">
              <a:spcBef>
                <a:spcPct val="20000"/>
              </a:spcBef>
            </a:pPr>
            <a:r>
              <a:rPr lang="es-ES_tradnl" altLang="es-CO" sz="700" dirty="0">
                <a:solidFill>
                  <a:schemeClr val="tx1"/>
                </a:solidFill>
                <a:latin typeface="Segoe UI"/>
                <a:cs typeface="Segoe UI"/>
              </a:rPr>
              <a:t>**El SITM Cable fue inaugurado el 30 de agosto de 2021 e inició la prestación del servicio el 20 de septiembre de 2021.</a:t>
            </a:r>
            <a:endParaRPr lang="es-CO" altLang="es-CO" sz="700" dirty="0">
              <a:solidFill>
                <a:schemeClr val="tx1"/>
              </a:solidFill>
              <a:latin typeface="Segoe UI"/>
              <a:cs typeface="Segoe UI"/>
            </a:endParaRPr>
          </a:p>
        </p:txBody>
      </p:sp>
      <p:sp>
        <p:nvSpPr>
          <p:cNvPr id="2" name="CuadroTexto 1">
            <a:extLst>
              <a:ext uri="{FF2B5EF4-FFF2-40B4-BE49-F238E27FC236}">
                <a16:creationId xmlns:a16="http://schemas.microsoft.com/office/drawing/2014/main" id="{4F020FF5-B0E2-4A19-81C4-CE7033F4EB1B}"/>
              </a:ext>
            </a:extLst>
          </p:cNvPr>
          <p:cNvSpPr txBox="1"/>
          <p:nvPr/>
        </p:nvSpPr>
        <p:spPr>
          <a:xfrm>
            <a:off x="2057322" y="2586316"/>
            <a:ext cx="280846" cy="230832"/>
          </a:xfrm>
          <a:prstGeom prst="rect">
            <a:avLst/>
          </a:prstGeom>
          <a:noFill/>
        </p:spPr>
        <p:txBody>
          <a:bodyPr wrap="none" rtlCol="0">
            <a:spAutoFit/>
          </a:bodyPr>
          <a:lstStyle/>
          <a:p>
            <a:r>
              <a:rPr lang="es-CO" sz="900" dirty="0"/>
              <a:t>**</a:t>
            </a:r>
          </a:p>
        </p:txBody>
      </p:sp>
      <p:pic>
        <p:nvPicPr>
          <p:cNvPr id="10" name="Imagen 9">
            <a:extLst>
              <a:ext uri="{FF2B5EF4-FFF2-40B4-BE49-F238E27FC236}">
                <a16:creationId xmlns:a16="http://schemas.microsoft.com/office/drawing/2014/main" id="{0923EF15-E2F4-796D-14A5-C4AD6ACED889}"/>
              </a:ext>
            </a:extLst>
          </p:cNvPr>
          <p:cNvPicPr>
            <a:picLocks noChangeAspect="1"/>
          </p:cNvPicPr>
          <p:nvPr/>
        </p:nvPicPr>
        <p:blipFill>
          <a:blip r:embed="rId9"/>
          <a:stretch>
            <a:fillRect/>
          </a:stretch>
        </p:blipFill>
        <p:spPr>
          <a:xfrm>
            <a:off x="1141351" y="1284946"/>
            <a:ext cx="3657917" cy="3298222"/>
          </a:xfrm>
          <a:prstGeom prst="rect">
            <a:avLst/>
          </a:prstGeom>
        </p:spPr>
      </p:pic>
      <p:pic>
        <p:nvPicPr>
          <p:cNvPr id="15" name="Imagen 14">
            <a:extLst>
              <a:ext uri="{FF2B5EF4-FFF2-40B4-BE49-F238E27FC236}">
                <a16:creationId xmlns:a16="http://schemas.microsoft.com/office/drawing/2014/main" id="{F8C8AE6D-9DB0-425E-9AE7-AFEECA73A3C7}"/>
              </a:ext>
            </a:extLst>
          </p:cNvPr>
          <p:cNvPicPr>
            <a:picLocks noChangeAspect="1"/>
          </p:cNvPicPr>
          <p:nvPr/>
        </p:nvPicPr>
        <p:blipFill>
          <a:blip r:embed="rId10"/>
          <a:stretch>
            <a:fillRect/>
          </a:stretch>
        </p:blipFill>
        <p:spPr>
          <a:xfrm>
            <a:off x="5332241" y="1270996"/>
            <a:ext cx="3657917" cy="3298222"/>
          </a:xfrm>
          <a:prstGeom prst="rect">
            <a:avLst/>
          </a:prstGeom>
        </p:spPr>
      </p:pic>
      <p:cxnSp>
        <p:nvCxnSpPr>
          <p:cNvPr id="34" name="Conector recto 33">
            <a:extLst>
              <a:ext uri="{FF2B5EF4-FFF2-40B4-BE49-F238E27FC236}">
                <a16:creationId xmlns:a16="http://schemas.microsoft.com/office/drawing/2014/main" id="{1C6329B0-81CC-4C21-9807-4D17943A776E}"/>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553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96869"/>
            <a:ext cx="7783454" cy="684803"/>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Pasajeros transportados según tipo de sistema</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Centro Occidente (Pereira)*</a:t>
            </a:r>
          </a:p>
          <a:p>
            <a:pPr marL="12700"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p:txBody>
      </p:sp>
      <p:sp>
        <p:nvSpPr>
          <p:cNvPr id="12" name="CuadroTexto 11">
            <a:extLst>
              <a:ext uri="{FF2B5EF4-FFF2-40B4-BE49-F238E27FC236}">
                <a16:creationId xmlns:a16="http://schemas.microsoft.com/office/drawing/2014/main" id="{53CE5E36-EE64-DE8A-2306-F2C20C4CBEAB}"/>
              </a:ext>
            </a:extLst>
          </p:cNvPr>
          <p:cNvSpPr txBox="1"/>
          <p:nvPr/>
        </p:nvSpPr>
        <p:spPr>
          <a:xfrm>
            <a:off x="5952803" y="1238675"/>
            <a:ext cx="2185214" cy="246221"/>
          </a:xfrm>
          <a:prstGeom prst="rect">
            <a:avLst/>
          </a:prstGeom>
          <a:noFill/>
        </p:spPr>
        <p:txBody>
          <a:bodyPr wrap="none" rtlCol="0">
            <a:spAutoFit/>
          </a:bodyPr>
          <a:lstStyle/>
          <a:p>
            <a:r>
              <a:rPr lang="es-MX" sz="1000" b="1" i="1">
                <a:solidFill>
                  <a:srgbClr val="8D143D"/>
                </a:solidFill>
              </a:rPr>
              <a:t>Sistema de transporte tradicional</a:t>
            </a:r>
            <a:endParaRPr lang="es-CO" sz="1000" b="1" i="1">
              <a:solidFill>
                <a:srgbClr val="8D143D"/>
              </a:solidFill>
            </a:endParaRPr>
          </a:p>
        </p:txBody>
      </p:sp>
      <p:cxnSp>
        <p:nvCxnSpPr>
          <p:cNvPr id="15" name="Conector recto 14">
            <a:extLst>
              <a:ext uri="{FF2B5EF4-FFF2-40B4-BE49-F238E27FC236}">
                <a16:creationId xmlns:a16="http://schemas.microsoft.com/office/drawing/2014/main" id="{DF6BE385-CA04-7BBF-DAB5-C3FE54D3AC28}"/>
              </a:ext>
            </a:extLst>
          </p:cNvPr>
          <p:cNvCxnSpPr>
            <a:cxnSpLocks/>
          </p:cNvCxnSpPr>
          <p:nvPr/>
        </p:nvCxnSpPr>
        <p:spPr>
          <a:xfrm>
            <a:off x="4832498" y="1072672"/>
            <a:ext cx="0" cy="3483742"/>
          </a:xfrm>
          <a:prstGeom prst="line">
            <a:avLst/>
          </a:prstGeom>
          <a:ln w="6350">
            <a:prstDash val="sysDash"/>
          </a:ln>
        </p:spPr>
        <p:style>
          <a:lnRef idx="2">
            <a:schemeClr val="dk1"/>
          </a:lnRef>
          <a:fillRef idx="0">
            <a:schemeClr val="dk1"/>
          </a:fillRef>
          <a:effectRef idx="1">
            <a:schemeClr val="dk1"/>
          </a:effectRef>
          <a:fontRef idx="minor">
            <a:schemeClr val="tx1"/>
          </a:fontRef>
        </p:style>
      </p:cxnSp>
      <p:sp>
        <p:nvSpPr>
          <p:cNvPr id="3" name="CuadroTexto 2">
            <a:extLst>
              <a:ext uri="{FF2B5EF4-FFF2-40B4-BE49-F238E27FC236}">
                <a16:creationId xmlns:a16="http://schemas.microsoft.com/office/drawing/2014/main" id="{81692105-13EC-2F31-E44A-E94B6D10794C}"/>
              </a:ext>
            </a:extLst>
          </p:cNvPr>
          <p:cNvSpPr txBox="1"/>
          <p:nvPr/>
        </p:nvSpPr>
        <p:spPr>
          <a:xfrm>
            <a:off x="1328982" y="1238675"/>
            <a:ext cx="2637260" cy="246221"/>
          </a:xfrm>
          <a:prstGeom prst="rect">
            <a:avLst/>
          </a:prstGeom>
          <a:noFill/>
        </p:spPr>
        <p:txBody>
          <a:bodyPr wrap="none" rtlCol="0">
            <a:spAutoFit/>
          </a:bodyPr>
          <a:lstStyle/>
          <a:p>
            <a:r>
              <a:rPr lang="es-MX" sz="1000" b="1" i="1" dirty="0">
                <a:solidFill>
                  <a:srgbClr val="8D143D"/>
                </a:solidFill>
              </a:rPr>
              <a:t>Sistema Integrado de Transporte Masivo </a:t>
            </a:r>
            <a:endParaRPr lang="es-CO" sz="1000" b="1" i="1" dirty="0">
              <a:solidFill>
                <a:srgbClr val="8D143D"/>
              </a:solidFill>
            </a:endParaRPr>
          </a:p>
        </p:txBody>
      </p:sp>
      <p:sp>
        <p:nvSpPr>
          <p:cNvPr id="7" name="2 Subtítulo">
            <a:extLst>
              <a:ext uri="{FF2B5EF4-FFF2-40B4-BE49-F238E27FC236}">
                <a16:creationId xmlns:a16="http://schemas.microsoft.com/office/drawing/2014/main" id="{1B4ECA95-CE38-087F-2431-CED5A5461053}"/>
              </a:ext>
            </a:extLst>
          </p:cNvPr>
          <p:cNvSpPr txBox="1">
            <a:spLocks/>
          </p:cNvSpPr>
          <p:nvPr/>
        </p:nvSpPr>
        <p:spPr bwMode="auto">
          <a:xfrm>
            <a:off x="767304" y="4544327"/>
            <a:ext cx="881513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spcBef>
                <a:spcPct val="20000"/>
              </a:spcBef>
            </a:pPr>
            <a:r>
              <a:rPr lang="es-ES_tradnl" altLang="es-CO" sz="800" dirty="0">
                <a:solidFill>
                  <a:schemeClr val="tx1"/>
                </a:solidFill>
                <a:latin typeface="Segoe UI"/>
                <a:cs typeface="Segoe UI"/>
              </a:rPr>
              <a:t>*Los municipios que componen esta área metropolitana son: Dos Quebradas y Pereira. </a:t>
            </a:r>
          </a:p>
          <a:p>
            <a:pPr>
              <a:spcBef>
                <a:spcPct val="20000"/>
              </a:spcBef>
            </a:pPr>
            <a:r>
              <a:rPr lang="es-ES_tradnl" sz="800" baseline="30000" dirty="0">
                <a:latin typeface="Segoe UI" panose="020B0502040204020203" pitchFamily="34" charset="0"/>
                <a:cs typeface="Segoe UI" panose="020B0502040204020203" pitchFamily="34" charset="0"/>
              </a:rPr>
              <a:t>P</a:t>
            </a:r>
            <a:r>
              <a:rPr lang="es-ES_tradnl" sz="800" dirty="0">
                <a:latin typeface="Segoe UI" panose="020B0502040204020203" pitchFamily="34" charset="0"/>
                <a:cs typeface="Segoe UI" panose="020B0502040204020203" pitchFamily="34" charset="0"/>
              </a:rPr>
              <a:t> Cifra provisional.</a:t>
            </a:r>
          </a:p>
          <a:p>
            <a:pPr eaLnBrk="1" hangingPunct="1">
              <a:spcBef>
                <a:spcPct val="20000"/>
              </a:spcBef>
              <a:buFont typeface="Arial" pitchFamily="34" charset="0"/>
              <a:buNone/>
            </a:pPr>
            <a:r>
              <a:rPr lang="es-MX" altLang="es-CO" sz="800" dirty="0">
                <a:solidFill>
                  <a:schemeClr val="tx1"/>
                </a:solidFill>
                <a:latin typeface="Segoe UI"/>
                <a:cs typeface="Segoe UI"/>
              </a:rPr>
              <a:t> </a:t>
            </a:r>
            <a:r>
              <a:rPr lang="es-MX" altLang="es-CO" sz="800" b="1" dirty="0">
                <a:solidFill>
                  <a:schemeClr val="tx1"/>
                </a:solidFill>
                <a:latin typeface="Segoe UI"/>
                <a:cs typeface="Segoe UI"/>
              </a:rPr>
              <a:t>Fuente: </a:t>
            </a:r>
            <a:r>
              <a:rPr lang="es-ES_tradnl" sz="800" dirty="0">
                <a:latin typeface="Segoe UI"/>
                <a:cs typeface="Segoe UI"/>
              </a:rPr>
              <a:t>DANE, ETUP </a:t>
            </a:r>
          </a:p>
        </p:txBody>
      </p:sp>
      <p:pic>
        <p:nvPicPr>
          <p:cNvPr id="10" name="Imagen 9">
            <a:extLst>
              <a:ext uri="{FF2B5EF4-FFF2-40B4-BE49-F238E27FC236}">
                <a16:creationId xmlns:a16="http://schemas.microsoft.com/office/drawing/2014/main" id="{0BD8CD08-464B-1B6B-6FD9-1B2BE14BC86C}"/>
              </a:ext>
            </a:extLst>
          </p:cNvPr>
          <p:cNvPicPr>
            <a:picLocks noChangeAspect="1"/>
          </p:cNvPicPr>
          <p:nvPr/>
        </p:nvPicPr>
        <p:blipFill>
          <a:blip r:embed="rId3"/>
          <a:stretch>
            <a:fillRect/>
          </a:stretch>
        </p:blipFill>
        <p:spPr>
          <a:xfrm>
            <a:off x="636193" y="1562162"/>
            <a:ext cx="4022838" cy="3049479"/>
          </a:xfrm>
          <a:prstGeom prst="rect">
            <a:avLst/>
          </a:prstGeom>
        </p:spPr>
      </p:pic>
      <p:pic>
        <p:nvPicPr>
          <p:cNvPr id="14" name="Imagen 13">
            <a:extLst>
              <a:ext uri="{FF2B5EF4-FFF2-40B4-BE49-F238E27FC236}">
                <a16:creationId xmlns:a16="http://schemas.microsoft.com/office/drawing/2014/main" id="{C4DEEC63-0BAF-FD73-B2DD-0D2B6199C0D7}"/>
              </a:ext>
            </a:extLst>
          </p:cNvPr>
          <p:cNvPicPr>
            <a:picLocks noChangeAspect="1"/>
          </p:cNvPicPr>
          <p:nvPr/>
        </p:nvPicPr>
        <p:blipFill>
          <a:blip r:embed="rId4"/>
          <a:stretch>
            <a:fillRect/>
          </a:stretch>
        </p:blipFill>
        <p:spPr>
          <a:xfrm>
            <a:off x="4784982" y="1552755"/>
            <a:ext cx="4022838" cy="3049479"/>
          </a:xfrm>
          <a:prstGeom prst="rect">
            <a:avLst/>
          </a:prstGeom>
        </p:spPr>
      </p:pic>
      <p:cxnSp>
        <p:nvCxnSpPr>
          <p:cNvPr id="11" name="Conector recto 10">
            <a:extLst>
              <a:ext uri="{FF2B5EF4-FFF2-40B4-BE49-F238E27FC236}">
                <a16:creationId xmlns:a16="http://schemas.microsoft.com/office/drawing/2014/main" id="{2D476519-E9A9-4BF7-B110-A189A18CB100}"/>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774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51688" y="225772"/>
            <a:ext cx="7737451"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anual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Cali*</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672766" y="1209316"/>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668989" y="1209316"/>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875749" y="1133318"/>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6 Rectángulo">
            <a:extLst>
              <a:ext uri="{FF2B5EF4-FFF2-40B4-BE49-F238E27FC236}">
                <a16:creationId xmlns:a16="http://schemas.microsoft.com/office/drawing/2014/main" id="{C8FBC90F-3D6F-1568-A9DC-5415A77FA41D}"/>
              </a:ext>
            </a:extLst>
          </p:cNvPr>
          <p:cNvSpPr/>
          <p:nvPr/>
        </p:nvSpPr>
        <p:spPr>
          <a:xfrm>
            <a:off x="663674" y="4581325"/>
            <a:ext cx="8424149" cy="46166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MX" sz="800" baseline="30000" dirty="0"/>
              <a:t>* </a:t>
            </a:r>
            <a:r>
              <a:rPr lang="es-MX" sz="800" dirty="0"/>
              <a:t>Los municipios que componen esta área metropolitana son: Cali, Jamundí, Palmira y Yumbo. </a:t>
            </a:r>
          </a:p>
        </p:txBody>
      </p:sp>
      <p:grpSp>
        <p:nvGrpSpPr>
          <p:cNvPr id="5" name="Grupo 4">
            <a:extLst>
              <a:ext uri="{FF2B5EF4-FFF2-40B4-BE49-F238E27FC236}">
                <a16:creationId xmlns:a16="http://schemas.microsoft.com/office/drawing/2014/main" id="{1C2F661D-93D8-06B1-0DDA-2197F8E5952A}"/>
              </a:ext>
            </a:extLst>
          </p:cNvPr>
          <p:cNvGrpSpPr/>
          <p:nvPr/>
        </p:nvGrpSpPr>
        <p:grpSpPr>
          <a:xfrm>
            <a:off x="7773887" y="696225"/>
            <a:ext cx="1165967" cy="513091"/>
            <a:chOff x="6699265" y="844509"/>
            <a:chExt cx="1165967" cy="513091"/>
          </a:xfrm>
        </p:grpSpPr>
        <p:pic>
          <p:nvPicPr>
            <p:cNvPr id="7" name="Gráfico 6" descr="Autobús con relleno sólido">
              <a:extLst>
                <a:ext uri="{FF2B5EF4-FFF2-40B4-BE49-F238E27FC236}">
                  <a16:creationId xmlns:a16="http://schemas.microsoft.com/office/drawing/2014/main" id="{FD007E4E-C872-B041-80B3-730C63D72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9" name="CuadroTexto 8">
              <a:extLst>
                <a:ext uri="{FF2B5EF4-FFF2-40B4-BE49-F238E27FC236}">
                  <a16:creationId xmlns:a16="http://schemas.microsoft.com/office/drawing/2014/main" id="{35E7C21E-EB68-8688-DE1F-B35ADC61954E}"/>
                </a:ext>
              </a:extLst>
            </p:cNvPr>
            <p:cNvSpPr txBox="1"/>
            <p:nvPr/>
          </p:nvSpPr>
          <p:spPr>
            <a:xfrm>
              <a:off x="7008907" y="888788"/>
              <a:ext cx="856325" cy="246221"/>
            </a:xfrm>
            <a:prstGeom prst="rect">
              <a:avLst/>
            </a:prstGeom>
            <a:noFill/>
          </p:spPr>
          <p:txBody>
            <a:bodyPr wrap="none" rtlCol="0">
              <a:spAutoFit/>
            </a:bodyPr>
            <a:lstStyle/>
            <a:p>
              <a:r>
                <a:rPr lang="es-CO" sz="1000" b="1" dirty="0"/>
                <a:t>Tradicional</a:t>
              </a:r>
            </a:p>
          </p:txBody>
        </p:sp>
        <p:pic>
          <p:nvPicPr>
            <p:cNvPr id="10" name="Gráfico 9" descr="Autobús con relleno sólido">
              <a:extLst>
                <a:ext uri="{FF2B5EF4-FFF2-40B4-BE49-F238E27FC236}">
                  <a16:creationId xmlns:a16="http://schemas.microsoft.com/office/drawing/2014/main" id="{4D66118A-F300-C7A3-622B-F6D438827B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1" name="CuadroTexto 10">
              <a:extLst>
                <a:ext uri="{FF2B5EF4-FFF2-40B4-BE49-F238E27FC236}">
                  <a16:creationId xmlns:a16="http://schemas.microsoft.com/office/drawing/2014/main" id="{C5398454-05E5-FFDA-C576-2331044655F9}"/>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12" name="Grupo 11">
            <a:extLst>
              <a:ext uri="{FF2B5EF4-FFF2-40B4-BE49-F238E27FC236}">
                <a16:creationId xmlns:a16="http://schemas.microsoft.com/office/drawing/2014/main" id="{0553671F-0665-6B87-BB11-66DC4733B3C6}"/>
              </a:ext>
            </a:extLst>
          </p:cNvPr>
          <p:cNvGrpSpPr/>
          <p:nvPr/>
        </p:nvGrpSpPr>
        <p:grpSpPr>
          <a:xfrm>
            <a:off x="757478" y="1807321"/>
            <a:ext cx="364641" cy="2167572"/>
            <a:chOff x="143601" y="1969682"/>
            <a:chExt cx="364641" cy="2167572"/>
          </a:xfrm>
        </p:grpSpPr>
        <p:grpSp>
          <p:nvGrpSpPr>
            <p:cNvPr id="14" name="Grupo 13">
              <a:extLst>
                <a:ext uri="{FF2B5EF4-FFF2-40B4-BE49-F238E27FC236}">
                  <a16:creationId xmlns:a16="http://schemas.microsoft.com/office/drawing/2014/main" id="{1C7C9D40-B786-0EB8-BD57-DEAC14B69D39}"/>
                </a:ext>
              </a:extLst>
            </p:cNvPr>
            <p:cNvGrpSpPr/>
            <p:nvPr/>
          </p:nvGrpSpPr>
          <p:grpSpPr>
            <a:xfrm>
              <a:off x="143601" y="1969682"/>
              <a:ext cx="364641" cy="1459865"/>
              <a:chOff x="341541" y="1901728"/>
              <a:chExt cx="364641" cy="1459865"/>
            </a:xfrm>
          </p:grpSpPr>
          <p:pic>
            <p:nvPicPr>
              <p:cNvPr id="21" name="Gráfico 20" descr="Autobús con relleno sólido">
                <a:extLst>
                  <a:ext uri="{FF2B5EF4-FFF2-40B4-BE49-F238E27FC236}">
                    <a16:creationId xmlns:a16="http://schemas.microsoft.com/office/drawing/2014/main" id="{C3D44515-992C-F9E3-3711-0A22C4AFE6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901728"/>
                <a:ext cx="360000" cy="360000"/>
              </a:xfrm>
              <a:prstGeom prst="rect">
                <a:avLst/>
              </a:prstGeom>
            </p:spPr>
          </p:pic>
          <p:pic>
            <p:nvPicPr>
              <p:cNvPr id="22" name="Gráfico 21" descr="Autobús con relleno sólido">
                <a:extLst>
                  <a:ext uri="{FF2B5EF4-FFF2-40B4-BE49-F238E27FC236}">
                    <a16:creationId xmlns:a16="http://schemas.microsoft.com/office/drawing/2014/main" id="{352D280F-70F0-3E92-23B8-C9CA596EA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256964"/>
                <a:ext cx="360000" cy="360000"/>
              </a:xfrm>
              <a:prstGeom prst="rect">
                <a:avLst/>
              </a:prstGeom>
            </p:spPr>
          </p:pic>
          <p:pic>
            <p:nvPicPr>
              <p:cNvPr id="25" name="Gráfico 24" descr="Autobús con relleno sólido">
                <a:extLst>
                  <a:ext uri="{FF2B5EF4-FFF2-40B4-BE49-F238E27FC236}">
                    <a16:creationId xmlns:a16="http://schemas.microsoft.com/office/drawing/2014/main" id="{B9058082-C296-996F-2056-E2F9C7C4E7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182" y="2651122"/>
                <a:ext cx="360000" cy="360000"/>
              </a:xfrm>
              <a:prstGeom prst="rect">
                <a:avLst/>
              </a:prstGeom>
            </p:spPr>
          </p:pic>
          <p:pic>
            <p:nvPicPr>
              <p:cNvPr id="26" name="Gráfico 25" descr="Autobús con relleno sólido">
                <a:extLst>
                  <a:ext uri="{FF2B5EF4-FFF2-40B4-BE49-F238E27FC236}">
                    <a16:creationId xmlns:a16="http://schemas.microsoft.com/office/drawing/2014/main" id="{70A1B6B4-1E29-F0C6-903F-83CAD89E80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3001593"/>
                <a:ext cx="360000" cy="360000"/>
              </a:xfrm>
              <a:prstGeom prst="rect">
                <a:avLst/>
              </a:prstGeom>
            </p:spPr>
          </p:pic>
        </p:grpSp>
        <p:grpSp>
          <p:nvGrpSpPr>
            <p:cNvPr id="15" name="Grupo 14">
              <a:extLst>
                <a:ext uri="{FF2B5EF4-FFF2-40B4-BE49-F238E27FC236}">
                  <a16:creationId xmlns:a16="http://schemas.microsoft.com/office/drawing/2014/main" id="{AEC6052B-7609-AB51-ACFC-9EEDC8DAFDFB}"/>
                </a:ext>
              </a:extLst>
            </p:cNvPr>
            <p:cNvGrpSpPr/>
            <p:nvPr/>
          </p:nvGrpSpPr>
          <p:grpSpPr>
            <a:xfrm>
              <a:off x="143601" y="3412845"/>
              <a:ext cx="360000" cy="724409"/>
              <a:chOff x="335873" y="3318462"/>
              <a:chExt cx="360000" cy="724409"/>
            </a:xfrm>
          </p:grpSpPr>
          <p:pic>
            <p:nvPicPr>
              <p:cNvPr id="16" name="Gráfico 15" descr="Autobús con relleno sólido">
                <a:extLst>
                  <a:ext uri="{FF2B5EF4-FFF2-40B4-BE49-F238E27FC236}">
                    <a16:creationId xmlns:a16="http://schemas.microsoft.com/office/drawing/2014/main" id="{6687196E-FAE3-0F21-208B-11E9FB9012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318462"/>
                <a:ext cx="360000" cy="360000"/>
              </a:xfrm>
              <a:prstGeom prst="rect">
                <a:avLst/>
              </a:prstGeom>
            </p:spPr>
          </p:pic>
          <p:pic>
            <p:nvPicPr>
              <p:cNvPr id="17" name="Gráfico 16" descr="Autobús con relleno sólido">
                <a:extLst>
                  <a:ext uri="{FF2B5EF4-FFF2-40B4-BE49-F238E27FC236}">
                    <a16:creationId xmlns:a16="http://schemas.microsoft.com/office/drawing/2014/main" id="{788233B9-9FF3-4006-4D60-2A5C8524CE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682871"/>
                <a:ext cx="360000" cy="360000"/>
              </a:xfrm>
              <a:prstGeom prst="rect">
                <a:avLst/>
              </a:prstGeom>
            </p:spPr>
          </p:pic>
        </p:grpSp>
      </p:grpSp>
      <p:grpSp>
        <p:nvGrpSpPr>
          <p:cNvPr id="28" name="Grupo 27">
            <a:extLst>
              <a:ext uri="{FF2B5EF4-FFF2-40B4-BE49-F238E27FC236}">
                <a16:creationId xmlns:a16="http://schemas.microsoft.com/office/drawing/2014/main" id="{D7680346-6CC1-B451-9523-C4C707F91003}"/>
              </a:ext>
            </a:extLst>
          </p:cNvPr>
          <p:cNvGrpSpPr/>
          <p:nvPr/>
        </p:nvGrpSpPr>
        <p:grpSpPr>
          <a:xfrm>
            <a:off x="4974115" y="1807321"/>
            <a:ext cx="364641" cy="2167572"/>
            <a:chOff x="143601" y="1969682"/>
            <a:chExt cx="364641" cy="2167572"/>
          </a:xfrm>
        </p:grpSpPr>
        <p:grpSp>
          <p:nvGrpSpPr>
            <p:cNvPr id="29" name="Grupo 28">
              <a:extLst>
                <a:ext uri="{FF2B5EF4-FFF2-40B4-BE49-F238E27FC236}">
                  <a16:creationId xmlns:a16="http://schemas.microsoft.com/office/drawing/2014/main" id="{422F439F-AAE2-AD29-A8D7-2C0803602E8A}"/>
                </a:ext>
              </a:extLst>
            </p:cNvPr>
            <p:cNvGrpSpPr/>
            <p:nvPr/>
          </p:nvGrpSpPr>
          <p:grpSpPr>
            <a:xfrm>
              <a:off x="143601" y="1969682"/>
              <a:ext cx="364641" cy="1459865"/>
              <a:chOff x="341541" y="1901728"/>
              <a:chExt cx="364641" cy="1459865"/>
            </a:xfrm>
          </p:grpSpPr>
          <p:pic>
            <p:nvPicPr>
              <p:cNvPr id="33" name="Gráfico 32" descr="Autobús con relleno sólido">
                <a:extLst>
                  <a:ext uri="{FF2B5EF4-FFF2-40B4-BE49-F238E27FC236}">
                    <a16:creationId xmlns:a16="http://schemas.microsoft.com/office/drawing/2014/main" id="{A34F015A-1AA6-EE29-FCE0-80D2E6C97F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901728"/>
                <a:ext cx="360000" cy="360000"/>
              </a:xfrm>
              <a:prstGeom prst="rect">
                <a:avLst/>
              </a:prstGeom>
            </p:spPr>
          </p:pic>
          <p:pic>
            <p:nvPicPr>
              <p:cNvPr id="34" name="Gráfico 33" descr="Autobús con relleno sólido">
                <a:extLst>
                  <a:ext uri="{FF2B5EF4-FFF2-40B4-BE49-F238E27FC236}">
                    <a16:creationId xmlns:a16="http://schemas.microsoft.com/office/drawing/2014/main" id="{038A9B02-ECBD-2161-704A-B8243A1A07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256964"/>
                <a:ext cx="360000" cy="360000"/>
              </a:xfrm>
              <a:prstGeom prst="rect">
                <a:avLst/>
              </a:prstGeom>
            </p:spPr>
          </p:pic>
          <p:pic>
            <p:nvPicPr>
              <p:cNvPr id="35" name="Gráfico 34" descr="Autobús con relleno sólido">
                <a:extLst>
                  <a:ext uri="{FF2B5EF4-FFF2-40B4-BE49-F238E27FC236}">
                    <a16:creationId xmlns:a16="http://schemas.microsoft.com/office/drawing/2014/main" id="{AF2227A3-68A8-E55E-9D6E-39F2B7F5A8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182" y="2651122"/>
                <a:ext cx="360000" cy="360000"/>
              </a:xfrm>
              <a:prstGeom prst="rect">
                <a:avLst/>
              </a:prstGeom>
            </p:spPr>
          </p:pic>
          <p:pic>
            <p:nvPicPr>
              <p:cNvPr id="36" name="Gráfico 35" descr="Autobús con relleno sólido">
                <a:extLst>
                  <a:ext uri="{FF2B5EF4-FFF2-40B4-BE49-F238E27FC236}">
                    <a16:creationId xmlns:a16="http://schemas.microsoft.com/office/drawing/2014/main" id="{3B86D6D3-F473-9D7A-CF13-B84910AD74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3001593"/>
                <a:ext cx="360000" cy="360000"/>
              </a:xfrm>
              <a:prstGeom prst="rect">
                <a:avLst/>
              </a:prstGeom>
            </p:spPr>
          </p:pic>
        </p:grpSp>
        <p:grpSp>
          <p:nvGrpSpPr>
            <p:cNvPr id="30" name="Grupo 29">
              <a:extLst>
                <a:ext uri="{FF2B5EF4-FFF2-40B4-BE49-F238E27FC236}">
                  <a16:creationId xmlns:a16="http://schemas.microsoft.com/office/drawing/2014/main" id="{DF7CC77E-528D-0789-58C4-47E3EED633C6}"/>
                </a:ext>
              </a:extLst>
            </p:cNvPr>
            <p:cNvGrpSpPr/>
            <p:nvPr/>
          </p:nvGrpSpPr>
          <p:grpSpPr>
            <a:xfrm>
              <a:off x="143601" y="3412845"/>
              <a:ext cx="360000" cy="724409"/>
              <a:chOff x="335873" y="3318462"/>
              <a:chExt cx="360000" cy="724409"/>
            </a:xfrm>
          </p:grpSpPr>
          <p:pic>
            <p:nvPicPr>
              <p:cNvPr id="31" name="Gráfico 30" descr="Autobús con relleno sólido">
                <a:extLst>
                  <a:ext uri="{FF2B5EF4-FFF2-40B4-BE49-F238E27FC236}">
                    <a16:creationId xmlns:a16="http://schemas.microsoft.com/office/drawing/2014/main" id="{8162BA03-10BD-4F75-7331-309E60D1D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318462"/>
                <a:ext cx="360000" cy="360000"/>
              </a:xfrm>
              <a:prstGeom prst="rect">
                <a:avLst/>
              </a:prstGeom>
            </p:spPr>
          </p:pic>
          <p:pic>
            <p:nvPicPr>
              <p:cNvPr id="32" name="Gráfico 31" descr="Autobús con relleno sólido">
                <a:extLst>
                  <a:ext uri="{FF2B5EF4-FFF2-40B4-BE49-F238E27FC236}">
                    <a16:creationId xmlns:a16="http://schemas.microsoft.com/office/drawing/2014/main" id="{7521A824-C663-B92F-89EF-B0F5E3E875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682871"/>
                <a:ext cx="360000" cy="360000"/>
              </a:xfrm>
              <a:prstGeom prst="rect">
                <a:avLst/>
              </a:prstGeom>
            </p:spPr>
          </p:pic>
        </p:grpSp>
      </p:grpSp>
      <p:pic>
        <p:nvPicPr>
          <p:cNvPr id="27" name="Imagen 26">
            <a:extLst>
              <a:ext uri="{FF2B5EF4-FFF2-40B4-BE49-F238E27FC236}">
                <a16:creationId xmlns:a16="http://schemas.microsoft.com/office/drawing/2014/main" id="{63CFF24B-6A9D-4014-1E25-078D9BEF1FA6}"/>
              </a:ext>
            </a:extLst>
          </p:cNvPr>
          <p:cNvPicPr>
            <a:picLocks noChangeAspect="1"/>
          </p:cNvPicPr>
          <p:nvPr/>
        </p:nvPicPr>
        <p:blipFill>
          <a:blip r:embed="rId9"/>
          <a:stretch>
            <a:fillRect/>
          </a:stretch>
        </p:blipFill>
        <p:spPr>
          <a:xfrm>
            <a:off x="1043185" y="1286263"/>
            <a:ext cx="3657917" cy="3298222"/>
          </a:xfrm>
          <a:prstGeom prst="rect">
            <a:avLst/>
          </a:prstGeom>
        </p:spPr>
      </p:pic>
      <p:pic>
        <p:nvPicPr>
          <p:cNvPr id="37" name="Imagen 36">
            <a:extLst>
              <a:ext uri="{FF2B5EF4-FFF2-40B4-BE49-F238E27FC236}">
                <a16:creationId xmlns:a16="http://schemas.microsoft.com/office/drawing/2014/main" id="{22026BB9-82CC-8157-0478-FD543238C536}"/>
              </a:ext>
            </a:extLst>
          </p:cNvPr>
          <p:cNvPicPr>
            <a:picLocks noChangeAspect="1"/>
          </p:cNvPicPr>
          <p:nvPr/>
        </p:nvPicPr>
        <p:blipFill>
          <a:blip r:embed="rId10"/>
          <a:stretch>
            <a:fillRect/>
          </a:stretch>
        </p:blipFill>
        <p:spPr>
          <a:xfrm>
            <a:off x="5281937" y="1293345"/>
            <a:ext cx="3657917" cy="3298222"/>
          </a:xfrm>
          <a:prstGeom prst="rect">
            <a:avLst/>
          </a:prstGeom>
        </p:spPr>
      </p:pic>
      <p:cxnSp>
        <p:nvCxnSpPr>
          <p:cNvPr id="38" name="Conector recto 37">
            <a:extLst>
              <a:ext uri="{FF2B5EF4-FFF2-40B4-BE49-F238E27FC236}">
                <a16:creationId xmlns:a16="http://schemas.microsoft.com/office/drawing/2014/main" id="{FC5A5C2A-85B4-472C-AD0F-19A533406001}"/>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172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35389" y="188629"/>
            <a:ext cx="8661167"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cuatrienal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Cali*</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672764" y="1128640"/>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668987" y="1115192"/>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875747" y="1052642"/>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6 Rectángulo">
            <a:extLst>
              <a:ext uri="{FF2B5EF4-FFF2-40B4-BE49-F238E27FC236}">
                <a16:creationId xmlns:a16="http://schemas.microsoft.com/office/drawing/2014/main" id="{C8FBC90F-3D6F-1568-A9DC-5415A77FA41D}"/>
              </a:ext>
            </a:extLst>
          </p:cNvPr>
          <p:cNvSpPr/>
          <p:nvPr/>
        </p:nvSpPr>
        <p:spPr>
          <a:xfrm>
            <a:off x="767304" y="4556456"/>
            <a:ext cx="8424149" cy="46166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MX" sz="800" baseline="30000" dirty="0"/>
              <a:t>* </a:t>
            </a:r>
            <a:r>
              <a:rPr lang="es-MX" sz="800" dirty="0"/>
              <a:t>Los municipios que componen esta área metropolitana son: Cali, Jamundí, Palmira y Yumbo. </a:t>
            </a:r>
          </a:p>
        </p:txBody>
      </p:sp>
      <p:grpSp>
        <p:nvGrpSpPr>
          <p:cNvPr id="5" name="Grupo 4">
            <a:extLst>
              <a:ext uri="{FF2B5EF4-FFF2-40B4-BE49-F238E27FC236}">
                <a16:creationId xmlns:a16="http://schemas.microsoft.com/office/drawing/2014/main" id="{1C2F661D-93D8-06B1-0DDA-2197F8E5952A}"/>
              </a:ext>
            </a:extLst>
          </p:cNvPr>
          <p:cNvGrpSpPr/>
          <p:nvPr/>
        </p:nvGrpSpPr>
        <p:grpSpPr>
          <a:xfrm>
            <a:off x="7704690" y="608998"/>
            <a:ext cx="1165967" cy="513091"/>
            <a:chOff x="6699265" y="844509"/>
            <a:chExt cx="1165967" cy="513091"/>
          </a:xfrm>
        </p:grpSpPr>
        <p:pic>
          <p:nvPicPr>
            <p:cNvPr id="7" name="Gráfico 6" descr="Autobús con relleno sólido">
              <a:extLst>
                <a:ext uri="{FF2B5EF4-FFF2-40B4-BE49-F238E27FC236}">
                  <a16:creationId xmlns:a16="http://schemas.microsoft.com/office/drawing/2014/main" id="{FD007E4E-C872-B041-80B3-730C63D72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9" name="CuadroTexto 8">
              <a:extLst>
                <a:ext uri="{FF2B5EF4-FFF2-40B4-BE49-F238E27FC236}">
                  <a16:creationId xmlns:a16="http://schemas.microsoft.com/office/drawing/2014/main" id="{35E7C21E-EB68-8688-DE1F-B35ADC61954E}"/>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10" name="Gráfico 9" descr="Autobús con relleno sólido">
              <a:extLst>
                <a:ext uri="{FF2B5EF4-FFF2-40B4-BE49-F238E27FC236}">
                  <a16:creationId xmlns:a16="http://schemas.microsoft.com/office/drawing/2014/main" id="{4D66118A-F300-C7A3-622B-F6D438827B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1" name="CuadroTexto 10">
              <a:extLst>
                <a:ext uri="{FF2B5EF4-FFF2-40B4-BE49-F238E27FC236}">
                  <a16:creationId xmlns:a16="http://schemas.microsoft.com/office/drawing/2014/main" id="{C5398454-05E5-FFDA-C576-2331044655F9}"/>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12" name="Grupo 11">
            <a:extLst>
              <a:ext uri="{FF2B5EF4-FFF2-40B4-BE49-F238E27FC236}">
                <a16:creationId xmlns:a16="http://schemas.microsoft.com/office/drawing/2014/main" id="{0553671F-0665-6B87-BB11-66DC4733B3C6}"/>
              </a:ext>
            </a:extLst>
          </p:cNvPr>
          <p:cNvGrpSpPr/>
          <p:nvPr/>
        </p:nvGrpSpPr>
        <p:grpSpPr>
          <a:xfrm>
            <a:off x="757476" y="1726645"/>
            <a:ext cx="364641" cy="2167572"/>
            <a:chOff x="143601" y="1969682"/>
            <a:chExt cx="364641" cy="2167572"/>
          </a:xfrm>
        </p:grpSpPr>
        <p:grpSp>
          <p:nvGrpSpPr>
            <p:cNvPr id="14" name="Grupo 13">
              <a:extLst>
                <a:ext uri="{FF2B5EF4-FFF2-40B4-BE49-F238E27FC236}">
                  <a16:creationId xmlns:a16="http://schemas.microsoft.com/office/drawing/2014/main" id="{1C7C9D40-B786-0EB8-BD57-DEAC14B69D39}"/>
                </a:ext>
              </a:extLst>
            </p:cNvPr>
            <p:cNvGrpSpPr/>
            <p:nvPr/>
          </p:nvGrpSpPr>
          <p:grpSpPr>
            <a:xfrm>
              <a:off x="143601" y="1969682"/>
              <a:ext cx="364641" cy="1459865"/>
              <a:chOff x="341541" y="1901728"/>
              <a:chExt cx="364641" cy="1459865"/>
            </a:xfrm>
          </p:grpSpPr>
          <p:pic>
            <p:nvPicPr>
              <p:cNvPr id="21" name="Gráfico 20" descr="Autobús con relleno sólido">
                <a:extLst>
                  <a:ext uri="{FF2B5EF4-FFF2-40B4-BE49-F238E27FC236}">
                    <a16:creationId xmlns:a16="http://schemas.microsoft.com/office/drawing/2014/main" id="{C3D44515-992C-F9E3-3711-0A22C4AFE6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901728"/>
                <a:ext cx="360000" cy="360000"/>
              </a:xfrm>
              <a:prstGeom prst="rect">
                <a:avLst/>
              </a:prstGeom>
            </p:spPr>
          </p:pic>
          <p:pic>
            <p:nvPicPr>
              <p:cNvPr id="22" name="Gráfico 21" descr="Autobús con relleno sólido">
                <a:extLst>
                  <a:ext uri="{FF2B5EF4-FFF2-40B4-BE49-F238E27FC236}">
                    <a16:creationId xmlns:a16="http://schemas.microsoft.com/office/drawing/2014/main" id="{352D280F-70F0-3E92-23B8-C9CA596EA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256964"/>
                <a:ext cx="360000" cy="360000"/>
              </a:xfrm>
              <a:prstGeom prst="rect">
                <a:avLst/>
              </a:prstGeom>
            </p:spPr>
          </p:pic>
          <p:pic>
            <p:nvPicPr>
              <p:cNvPr id="25" name="Gráfico 24" descr="Autobús con relleno sólido">
                <a:extLst>
                  <a:ext uri="{FF2B5EF4-FFF2-40B4-BE49-F238E27FC236}">
                    <a16:creationId xmlns:a16="http://schemas.microsoft.com/office/drawing/2014/main" id="{B9058082-C296-996F-2056-E2F9C7C4E7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182" y="2651122"/>
                <a:ext cx="360000" cy="360000"/>
              </a:xfrm>
              <a:prstGeom prst="rect">
                <a:avLst/>
              </a:prstGeom>
            </p:spPr>
          </p:pic>
          <p:pic>
            <p:nvPicPr>
              <p:cNvPr id="26" name="Gráfico 25" descr="Autobús con relleno sólido">
                <a:extLst>
                  <a:ext uri="{FF2B5EF4-FFF2-40B4-BE49-F238E27FC236}">
                    <a16:creationId xmlns:a16="http://schemas.microsoft.com/office/drawing/2014/main" id="{70A1B6B4-1E29-F0C6-903F-83CAD89E80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3001593"/>
                <a:ext cx="360000" cy="360000"/>
              </a:xfrm>
              <a:prstGeom prst="rect">
                <a:avLst/>
              </a:prstGeom>
            </p:spPr>
          </p:pic>
        </p:grpSp>
        <p:grpSp>
          <p:nvGrpSpPr>
            <p:cNvPr id="15" name="Grupo 14">
              <a:extLst>
                <a:ext uri="{FF2B5EF4-FFF2-40B4-BE49-F238E27FC236}">
                  <a16:creationId xmlns:a16="http://schemas.microsoft.com/office/drawing/2014/main" id="{AEC6052B-7609-AB51-ACFC-9EEDC8DAFDFB}"/>
                </a:ext>
              </a:extLst>
            </p:cNvPr>
            <p:cNvGrpSpPr/>
            <p:nvPr/>
          </p:nvGrpSpPr>
          <p:grpSpPr>
            <a:xfrm>
              <a:off x="143601" y="3412845"/>
              <a:ext cx="360000" cy="724409"/>
              <a:chOff x="335873" y="3318462"/>
              <a:chExt cx="360000" cy="724409"/>
            </a:xfrm>
          </p:grpSpPr>
          <p:pic>
            <p:nvPicPr>
              <p:cNvPr id="16" name="Gráfico 15" descr="Autobús con relleno sólido">
                <a:extLst>
                  <a:ext uri="{FF2B5EF4-FFF2-40B4-BE49-F238E27FC236}">
                    <a16:creationId xmlns:a16="http://schemas.microsoft.com/office/drawing/2014/main" id="{6687196E-FAE3-0F21-208B-11E9FB9012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318462"/>
                <a:ext cx="360000" cy="360000"/>
              </a:xfrm>
              <a:prstGeom prst="rect">
                <a:avLst/>
              </a:prstGeom>
            </p:spPr>
          </p:pic>
          <p:pic>
            <p:nvPicPr>
              <p:cNvPr id="17" name="Gráfico 16" descr="Autobús con relleno sólido">
                <a:extLst>
                  <a:ext uri="{FF2B5EF4-FFF2-40B4-BE49-F238E27FC236}">
                    <a16:creationId xmlns:a16="http://schemas.microsoft.com/office/drawing/2014/main" id="{788233B9-9FF3-4006-4D60-2A5C8524CE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682871"/>
                <a:ext cx="360000" cy="360000"/>
              </a:xfrm>
              <a:prstGeom prst="rect">
                <a:avLst/>
              </a:prstGeom>
            </p:spPr>
          </p:pic>
        </p:grpSp>
      </p:grpSp>
      <p:grpSp>
        <p:nvGrpSpPr>
          <p:cNvPr id="28" name="Grupo 27">
            <a:extLst>
              <a:ext uri="{FF2B5EF4-FFF2-40B4-BE49-F238E27FC236}">
                <a16:creationId xmlns:a16="http://schemas.microsoft.com/office/drawing/2014/main" id="{D7680346-6CC1-B451-9523-C4C707F91003}"/>
              </a:ext>
            </a:extLst>
          </p:cNvPr>
          <p:cNvGrpSpPr/>
          <p:nvPr/>
        </p:nvGrpSpPr>
        <p:grpSpPr>
          <a:xfrm>
            <a:off x="4966659" y="1726645"/>
            <a:ext cx="364641" cy="2167572"/>
            <a:chOff x="143601" y="1969682"/>
            <a:chExt cx="364641" cy="2167572"/>
          </a:xfrm>
        </p:grpSpPr>
        <p:grpSp>
          <p:nvGrpSpPr>
            <p:cNvPr id="29" name="Grupo 28">
              <a:extLst>
                <a:ext uri="{FF2B5EF4-FFF2-40B4-BE49-F238E27FC236}">
                  <a16:creationId xmlns:a16="http://schemas.microsoft.com/office/drawing/2014/main" id="{422F439F-AAE2-AD29-A8D7-2C0803602E8A}"/>
                </a:ext>
              </a:extLst>
            </p:cNvPr>
            <p:cNvGrpSpPr/>
            <p:nvPr/>
          </p:nvGrpSpPr>
          <p:grpSpPr>
            <a:xfrm>
              <a:off x="143601" y="1969682"/>
              <a:ext cx="364641" cy="1459865"/>
              <a:chOff x="341541" y="1901728"/>
              <a:chExt cx="364641" cy="1459865"/>
            </a:xfrm>
          </p:grpSpPr>
          <p:pic>
            <p:nvPicPr>
              <p:cNvPr id="33" name="Gráfico 32" descr="Autobús con relleno sólido">
                <a:extLst>
                  <a:ext uri="{FF2B5EF4-FFF2-40B4-BE49-F238E27FC236}">
                    <a16:creationId xmlns:a16="http://schemas.microsoft.com/office/drawing/2014/main" id="{A34F015A-1AA6-EE29-FCE0-80D2E6C97F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901728"/>
                <a:ext cx="360000" cy="360000"/>
              </a:xfrm>
              <a:prstGeom prst="rect">
                <a:avLst/>
              </a:prstGeom>
            </p:spPr>
          </p:pic>
          <p:pic>
            <p:nvPicPr>
              <p:cNvPr id="34" name="Gráfico 33" descr="Autobús con relleno sólido">
                <a:extLst>
                  <a:ext uri="{FF2B5EF4-FFF2-40B4-BE49-F238E27FC236}">
                    <a16:creationId xmlns:a16="http://schemas.microsoft.com/office/drawing/2014/main" id="{038A9B02-ECBD-2161-704A-B8243A1A07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256964"/>
                <a:ext cx="360000" cy="360000"/>
              </a:xfrm>
              <a:prstGeom prst="rect">
                <a:avLst/>
              </a:prstGeom>
            </p:spPr>
          </p:pic>
          <p:pic>
            <p:nvPicPr>
              <p:cNvPr id="35" name="Gráfico 34" descr="Autobús con relleno sólido">
                <a:extLst>
                  <a:ext uri="{FF2B5EF4-FFF2-40B4-BE49-F238E27FC236}">
                    <a16:creationId xmlns:a16="http://schemas.microsoft.com/office/drawing/2014/main" id="{AF2227A3-68A8-E55E-9D6E-39F2B7F5A8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182" y="2651122"/>
                <a:ext cx="360000" cy="360000"/>
              </a:xfrm>
              <a:prstGeom prst="rect">
                <a:avLst/>
              </a:prstGeom>
            </p:spPr>
          </p:pic>
          <p:pic>
            <p:nvPicPr>
              <p:cNvPr id="36" name="Gráfico 35" descr="Autobús con relleno sólido">
                <a:extLst>
                  <a:ext uri="{FF2B5EF4-FFF2-40B4-BE49-F238E27FC236}">
                    <a16:creationId xmlns:a16="http://schemas.microsoft.com/office/drawing/2014/main" id="{3B86D6D3-F473-9D7A-CF13-B84910AD74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3001593"/>
                <a:ext cx="360000" cy="360000"/>
              </a:xfrm>
              <a:prstGeom prst="rect">
                <a:avLst/>
              </a:prstGeom>
            </p:spPr>
          </p:pic>
        </p:grpSp>
        <p:grpSp>
          <p:nvGrpSpPr>
            <p:cNvPr id="30" name="Grupo 29">
              <a:extLst>
                <a:ext uri="{FF2B5EF4-FFF2-40B4-BE49-F238E27FC236}">
                  <a16:creationId xmlns:a16="http://schemas.microsoft.com/office/drawing/2014/main" id="{DF7CC77E-528D-0789-58C4-47E3EED633C6}"/>
                </a:ext>
              </a:extLst>
            </p:cNvPr>
            <p:cNvGrpSpPr/>
            <p:nvPr/>
          </p:nvGrpSpPr>
          <p:grpSpPr>
            <a:xfrm>
              <a:off x="143601" y="3412845"/>
              <a:ext cx="360000" cy="724409"/>
              <a:chOff x="335873" y="3318462"/>
              <a:chExt cx="360000" cy="724409"/>
            </a:xfrm>
          </p:grpSpPr>
          <p:pic>
            <p:nvPicPr>
              <p:cNvPr id="31" name="Gráfico 30" descr="Autobús con relleno sólido">
                <a:extLst>
                  <a:ext uri="{FF2B5EF4-FFF2-40B4-BE49-F238E27FC236}">
                    <a16:creationId xmlns:a16="http://schemas.microsoft.com/office/drawing/2014/main" id="{8162BA03-10BD-4F75-7331-309E60D1D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318462"/>
                <a:ext cx="360000" cy="360000"/>
              </a:xfrm>
              <a:prstGeom prst="rect">
                <a:avLst/>
              </a:prstGeom>
            </p:spPr>
          </p:pic>
          <p:pic>
            <p:nvPicPr>
              <p:cNvPr id="32" name="Gráfico 31" descr="Autobús con relleno sólido">
                <a:extLst>
                  <a:ext uri="{FF2B5EF4-FFF2-40B4-BE49-F238E27FC236}">
                    <a16:creationId xmlns:a16="http://schemas.microsoft.com/office/drawing/2014/main" id="{7521A824-C663-B92F-89EF-B0F5E3E875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73" y="3682871"/>
                <a:ext cx="360000" cy="360000"/>
              </a:xfrm>
              <a:prstGeom prst="rect">
                <a:avLst/>
              </a:prstGeom>
            </p:spPr>
          </p:pic>
        </p:grpSp>
      </p:grpSp>
      <p:pic>
        <p:nvPicPr>
          <p:cNvPr id="8" name="Imagen 7">
            <a:extLst>
              <a:ext uri="{FF2B5EF4-FFF2-40B4-BE49-F238E27FC236}">
                <a16:creationId xmlns:a16="http://schemas.microsoft.com/office/drawing/2014/main" id="{5DC10402-24D7-EC46-4356-63F34D45DA5A}"/>
              </a:ext>
            </a:extLst>
          </p:cNvPr>
          <p:cNvPicPr>
            <a:picLocks noChangeAspect="1"/>
          </p:cNvPicPr>
          <p:nvPr/>
        </p:nvPicPr>
        <p:blipFill>
          <a:blip r:embed="rId9"/>
          <a:stretch>
            <a:fillRect/>
          </a:stretch>
        </p:blipFill>
        <p:spPr>
          <a:xfrm>
            <a:off x="1093401" y="1212972"/>
            <a:ext cx="3657917" cy="3298222"/>
          </a:xfrm>
          <a:prstGeom prst="rect">
            <a:avLst/>
          </a:prstGeom>
        </p:spPr>
      </p:pic>
      <p:pic>
        <p:nvPicPr>
          <p:cNvPr id="24" name="Imagen 23">
            <a:extLst>
              <a:ext uri="{FF2B5EF4-FFF2-40B4-BE49-F238E27FC236}">
                <a16:creationId xmlns:a16="http://schemas.microsoft.com/office/drawing/2014/main" id="{66B47008-46FD-BC4C-2D39-19D29BF36AA0}"/>
              </a:ext>
            </a:extLst>
          </p:cNvPr>
          <p:cNvPicPr>
            <a:picLocks noChangeAspect="1"/>
          </p:cNvPicPr>
          <p:nvPr/>
        </p:nvPicPr>
        <p:blipFill>
          <a:blip r:embed="rId10"/>
          <a:stretch>
            <a:fillRect/>
          </a:stretch>
        </p:blipFill>
        <p:spPr>
          <a:xfrm>
            <a:off x="5294448" y="1206226"/>
            <a:ext cx="3657917" cy="3298222"/>
          </a:xfrm>
          <a:prstGeom prst="rect">
            <a:avLst/>
          </a:prstGeom>
        </p:spPr>
      </p:pic>
      <p:cxnSp>
        <p:nvCxnSpPr>
          <p:cNvPr id="37" name="Conector recto 36">
            <a:extLst>
              <a:ext uri="{FF2B5EF4-FFF2-40B4-BE49-F238E27FC236}">
                <a16:creationId xmlns:a16="http://schemas.microsoft.com/office/drawing/2014/main" id="{27DEEB4C-0424-4E74-8C3B-FE51DFBE3E77}"/>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045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99890"/>
            <a:ext cx="7783454" cy="684803"/>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Pasajeros transportados según tipo de sistema</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Cali*</a:t>
            </a:r>
          </a:p>
          <a:p>
            <a:pPr marL="12700"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p:txBody>
      </p:sp>
      <p:sp>
        <p:nvSpPr>
          <p:cNvPr id="12" name="CuadroTexto 11">
            <a:extLst>
              <a:ext uri="{FF2B5EF4-FFF2-40B4-BE49-F238E27FC236}">
                <a16:creationId xmlns:a16="http://schemas.microsoft.com/office/drawing/2014/main" id="{53CE5E36-EE64-DE8A-2306-F2C20C4CBEAB}"/>
              </a:ext>
            </a:extLst>
          </p:cNvPr>
          <p:cNvSpPr txBox="1"/>
          <p:nvPr/>
        </p:nvSpPr>
        <p:spPr>
          <a:xfrm>
            <a:off x="5932633" y="1296947"/>
            <a:ext cx="2186817" cy="246221"/>
          </a:xfrm>
          <a:prstGeom prst="rect">
            <a:avLst/>
          </a:prstGeom>
          <a:noFill/>
        </p:spPr>
        <p:txBody>
          <a:bodyPr wrap="none" rtlCol="0">
            <a:spAutoFit/>
          </a:bodyPr>
          <a:lstStyle/>
          <a:p>
            <a:r>
              <a:rPr lang="es-MX" sz="1000" b="1" i="1">
                <a:solidFill>
                  <a:srgbClr val="8D143D"/>
                </a:solidFill>
              </a:rPr>
              <a:t>Sistema de transporte tradicional</a:t>
            </a:r>
            <a:endParaRPr lang="es-CO" sz="1000" b="1" i="1">
              <a:solidFill>
                <a:srgbClr val="8D143D"/>
              </a:solidFill>
            </a:endParaRPr>
          </a:p>
        </p:txBody>
      </p:sp>
      <p:cxnSp>
        <p:nvCxnSpPr>
          <p:cNvPr id="15" name="Conector recto 14">
            <a:extLst>
              <a:ext uri="{FF2B5EF4-FFF2-40B4-BE49-F238E27FC236}">
                <a16:creationId xmlns:a16="http://schemas.microsoft.com/office/drawing/2014/main" id="{DF6BE385-CA04-7BBF-DAB5-C3FE54D3AC28}"/>
              </a:ext>
            </a:extLst>
          </p:cNvPr>
          <p:cNvCxnSpPr>
            <a:cxnSpLocks/>
          </p:cNvCxnSpPr>
          <p:nvPr/>
        </p:nvCxnSpPr>
        <p:spPr>
          <a:xfrm>
            <a:off x="4795259" y="1220246"/>
            <a:ext cx="1649" cy="3457739"/>
          </a:xfrm>
          <a:prstGeom prst="line">
            <a:avLst/>
          </a:prstGeom>
          <a:ln w="6350">
            <a:prstDash val="sysDash"/>
          </a:ln>
        </p:spPr>
        <p:style>
          <a:lnRef idx="2">
            <a:schemeClr val="dk1"/>
          </a:lnRef>
          <a:fillRef idx="0">
            <a:schemeClr val="dk1"/>
          </a:fillRef>
          <a:effectRef idx="1">
            <a:schemeClr val="dk1"/>
          </a:effectRef>
          <a:fontRef idx="minor">
            <a:schemeClr val="tx1"/>
          </a:fontRef>
        </p:style>
      </p:cxnSp>
      <p:sp>
        <p:nvSpPr>
          <p:cNvPr id="3" name="CuadroTexto 2">
            <a:extLst>
              <a:ext uri="{FF2B5EF4-FFF2-40B4-BE49-F238E27FC236}">
                <a16:creationId xmlns:a16="http://schemas.microsoft.com/office/drawing/2014/main" id="{81692105-13EC-2F31-E44A-E94B6D10794C}"/>
              </a:ext>
            </a:extLst>
          </p:cNvPr>
          <p:cNvSpPr txBox="1"/>
          <p:nvPr/>
        </p:nvSpPr>
        <p:spPr>
          <a:xfrm>
            <a:off x="1285382" y="1306354"/>
            <a:ext cx="2664512" cy="246221"/>
          </a:xfrm>
          <a:prstGeom prst="rect">
            <a:avLst/>
          </a:prstGeom>
          <a:noFill/>
        </p:spPr>
        <p:txBody>
          <a:bodyPr wrap="none" rtlCol="0">
            <a:spAutoFit/>
          </a:bodyPr>
          <a:lstStyle/>
          <a:p>
            <a:r>
              <a:rPr lang="es-MX" sz="1000" b="1" i="1" dirty="0">
                <a:solidFill>
                  <a:srgbClr val="8D143D"/>
                </a:solidFill>
              </a:rPr>
              <a:t>Sistema Integrado de Transporte Masivo </a:t>
            </a:r>
            <a:endParaRPr lang="es-CO" sz="1000" b="1" i="1" dirty="0">
              <a:solidFill>
                <a:srgbClr val="8D143D"/>
              </a:solidFill>
            </a:endParaRPr>
          </a:p>
        </p:txBody>
      </p:sp>
      <p:sp>
        <p:nvSpPr>
          <p:cNvPr id="2" name="6 Rectángulo">
            <a:extLst>
              <a:ext uri="{FF2B5EF4-FFF2-40B4-BE49-F238E27FC236}">
                <a16:creationId xmlns:a16="http://schemas.microsoft.com/office/drawing/2014/main" id="{560B0C7D-B048-FCF1-EC67-3DEDFA6FA9E2}"/>
              </a:ext>
            </a:extLst>
          </p:cNvPr>
          <p:cNvSpPr/>
          <p:nvPr/>
        </p:nvSpPr>
        <p:spPr>
          <a:xfrm>
            <a:off x="767304" y="4551873"/>
            <a:ext cx="8424149" cy="46166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MX" sz="800" baseline="30000" dirty="0"/>
              <a:t>* </a:t>
            </a:r>
            <a:r>
              <a:rPr lang="es-MX" sz="800" dirty="0"/>
              <a:t>Los municipios que componen esta área metropolitana son: Cali, Jamundí, Palmira y Yumbo. </a:t>
            </a:r>
          </a:p>
        </p:txBody>
      </p:sp>
      <p:pic>
        <p:nvPicPr>
          <p:cNvPr id="10" name="Imagen 9">
            <a:extLst>
              <a:ext uri="{FF2B5EF4-FFF2-40B4-BE49-F238E27FC236}">
                <a16:creationId xmlns:a16="http://schemas.microsoft.com/office/drawing/2014/main" id="{0E3365FB-A6EA-BAA4-1CA1-CF43032A0C54}"/>
              </a:ext>
            </a:extLst>
          </p:cNvPr>
          <p:cNvPicPr>
            <a:picLocks noChangeAspect="1"/>
          </p:cNvPicPr>
          <p:nvPr/>
        </p:nvPicPr>
        <p:blipFill>
          <a:blip r:embed="rId3"/>
          <a:stretch>
            <a:fillRect/>
          </a:stretch>
        </p:blipFill>
        <p:spPr>
          <a:xfrm>
            <a:off x="588749" y="1581995"/>
            <a:ext cx="4049817" cy="3069931"/>
          </a:xfrm>
          <a:prstGeom prst="rect">
            <a:avLst/>
          </a:prstGeom>
        </p:spPr>
      </p:pic>
      <p:pic>
        <p:nvPicPr>
          <p:cNvPr id="11" name="Imagen 10">
            <a:extLst>
              <a:ext uri="{FF2B5EF4-FFF2-40B4-BE49-F238E27FC236}">
                <a16:creationId xmlns:a16="http://schemas.microsoft.com/office/drawing/2014/main" id="{6E2AF343-3CA2-06DA-1672-55F286E632AA}"/>
              </a:ext>
            </a:extLst>
          </p:cNvPr>
          <p:cNvPicPr>
            <a:picLocks noChangeAspect="1"/>
          </p:cNvPicPr>
          <p:nvPr/>
        </p:nvPicPr>
        <p:blipFill>
          <a:blip r:embed="rId4"/>
          <a:stretch>
            <a:fillRect/>
          </a:stretch>
        </p:blipFill>
        <p:spPr>
          <a:xfrm>
            <a:off x="4843500" y="1608054"/>
            <a:ext cx="4049817" cy="3069931"/>
          </a:xfrm>
          <a:prstGeom prst="rect">
            <a:avLst/>
          </a:prstGeom>
        </p:spPr>
      </p:pic>
      <p:cxnSp>
        <p:nvCxnSpPr>
          <p:cNvPr id="13" name="Conector recto 12">
            <a:extLst>
              <a:ext uri="{FF2B5EF4-FFF2-40B4-BE49-F238E27FC236}">
                <a16:creationId xmlns:a16="http://schemas.microsoft.com/office/drawing/2014/main" id="{5EECF28A-FAD2-4D61-84C6-2430225FA6F0}"/>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956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71796" y="218168"/>
            <a:ext cx="7737451"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anual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del Valle de Aburrá (Medellín)*</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706380" y="926929"/>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702603" y="926929"/>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983800" y="850931"/>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2" name="10 Rectángulo">
            <a:extLst>
              <a:ext uri="{FF2B5EF4-FFF2-40B4-BE49-F238E27FC236}">
                <a16:creationId xmlns:a16="http://schemas.microsoft.com/office/drawing/2014/main" id="{398EE37D-FE5D-8652-2B6C-EA3485FC3A04}"/>
              </a:ext>
            </a:extLst>
          </p:cNvPr>
          <p:cNvSpPr/>
          <p:nvPr/>
        </p:nvSpPr>
        <p:spPr>
          <a:xfrm>
            <a:off x="652569" y="4336846"/>
            <a:ext cx="8241662" cy="707886"/>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*Los municipios que componen esta área metropolitana son: Barbosa, Bello, Caldas, Copacabana, Envigado, Girardota, Itagüí, La Estrella, Medellín y Sabaneta.</a:t>
            </a:r>
          </a:p>
          <a:p>
            <a:r>
              <a:rPr lang="es-CO" sz="800" dirty="0"/>
              <a:t>** Para el Cable los vehículos en servicio hacen referencia a las góndolas en uso y para el Metro a los vagones</a:t>
            </a:r>
          </a:p>
          <a:p>
            <a:r>
              <a:rPr lang="es-CO" sz="800" dirty="0"/>
              <a:t>***</a:t>
            </a:r>
            <a:r>
              <a:rPr lang="es-MX" sz="800" dirty="0">
                <a:latin typeface="Segoe UI" panose="020B0502040204020203" pitchFamily="34" charset="0"/>
                <a:cs typeface="Segoe UI" panose="020B0502040204020203" pitchFamily="34" charset="0"/>
              </a:rPr>
              <a:t>En el tipo de vehículo buses se incluyen los padrones</a:t>
            </a:r>
            <a:endParaRPr lang="es-CO" sz="800" dirty="0"/>
          </a:p>
        </p:txBody>
      </p:sp>
      <p:grpSp>
        <p:nvGrpSpPr>
          <p:cNvPr id="52" name="Grupo 51">
            <a:extLst>
              <a:ext uri="{FF2B5EF4-FFF2-40B4-BE49-F238E27FC236}">
                <a16:creationId xmlns:a16="http://schemas.microsoft.com/office/drawing/2014/main" id="{33A36975-A8FA-D491-73B6-3FF4C099D898}"/>
              </a:ext>
            </a:extLst>
          </p:cNvPr>
          <p:cNvGrpSpPr/>
          <p:nvPr/>
        </p:nvGrpSpPr>
        <p:grpSpPr>
          <a:xfrm>
            <a:off x="7957496" y="553691"/>
            <a:ext cx="1165967" cy="513091"/>
            <a:chOff x="6699265" y="844509"/>
            <a:chExt cx="1165967" cy="513091"/>
          </a:xfrm>
        </p:grpSpPr>
        <p:pic>
          <p:nvPicPr>
            <p:cNvPr id="53" name="Gráfico 52" descr="Autobús con relleno sólido">
              <a:extLst>
                <a:ext uri="{FF2B5EF4-FFF2-40B4-BE49-F238E27FC236}">
                  <a16:creationId xmlns:a16="http://schemas.microsoft.com/office/drawing/2014/main" id="{F7EE9762-BC66-CDFC-F1DE-5E8BA13A1D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54" name="CuadroTexto 53">
              <a:extLst>
                <a:ext uri="{FF2B5EF4-FFF2-40B4-BE49-F238E27FC236}">
                  <a16:creationId xmlns:a16="http://schemas.microsoft.com/office/drawing/2014/main" id="{68BC287B-D1B1-559F-EA7B-1F5A1E000FEC}"/>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55" name="Gráfico 54" descr="Autobús con relleno sólido">
              <a:extLst>
                <a:ext uri="{FF2B5EF4-FFF2-40B4-BE49-F238E27FC236}">
                  <a16:creationId xmlns:a16="http://schemas.microsoft.com/office/drawing/2014/main" id="{CAD346EE-93BE-F9A7-8735-B8EA0CB2B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56" name="CuadroTexto 55">
              <a:extLst>
                <a:ext uri="{FF2B5EF4-FFF2-40B4-BE49-F238E27FC236}">
                  <a16:creationId xmlns:a16="http://schemas.microsoft.com/office/drawing/2014/main" id="{90C81244-1221-99B1-2C57-25AE47A8E9ED}"/>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59" name="Grupo 58">
            <a:extLst>
              <a:ext uri="{FF2B5EF4-FFF2-40B4-BE49-F238E27FC236}">
                <a16:creationId xmlns:a16="http://schemas.microsoft.com/office/drawing/2014/main" id="{2C67E9D2-0ED4-FB59-CF6A-F6A6124BFC2A}"/>
              </a:ext>
            </a:extLst>
          </p:cNvPr>
          <p:cNvGrpSpPr/>
          <p:nvPr/>
        </p:nvGrpSpPr>
        <p:grpSpPr>
          <a:xfrm>
            <a:off x="770198" y="1480355"/>
            <a:ext cx="367127" cy="2244362"/>
            <a:chOff x="356265" y="1872465"/>
            <a:chExt cx="367127" cy="2244362"/>
          </a:xfrm>
        </p:grpSpPr>
        <p:grpSp>
          <p:nvGrpSpPr>
            <p:cNvPr id="43" name="Grupo 42">
              <a:extLst>
                <a:ext uri="{FF2B5EF4-FFF2-40B4-BE49-F238E27FC236}">
                  <a16:creationId xmlns:a16="http://schemas.microsoft.com/office/drawing/2014/main" id="{D5F65C52-2D37-F8D5-A4DF-AB5BDCBDE4E3}"/>
                </a:ext>
              </a:extLst>
            </p:cNvPr>
            <p:cNvGrpSpPr/>
            <p:nvPr/>
          </p:nvGrpSpPr>
          <p:grpSpPr>
            <a:xfrm>
              <a:off x="356265" y="1872465"/>
              <a:ext cx="364641" cy="1946310"/>
              <a:chOff x="143601" y="1798034"/>
              <a:chExt cx="364641" cy="1946310"/>
            </a:xfrm>
          </p:grpSpPr>
          <p:grpSp>
            <p:nvGrpSpPr>
              <p:cNvPr id="44" name="Grupo 43">
                <a:extLst>
                  <a:ext uri="{FF2B5EF4-FFF2-40B4-BE49-F238E27FC236}">
                    <a16:creationId xmlns:a16="http://schemas.microsoft.com/office/drawing/2014/main" id="{16224529-EB09-92BA-EB9F-102CD90AE7FA}"/>
                  </a:ext>
                </a:extLst>
              </p:cNvPr>
              <p:cNvGrpSpPr/>
              <p:nvPr/>
            </p:nvGrpSpPr>
            <p:grpSpPr>
              <a:xfrm>
                <a:off x="143601" y="1798034"/>
                <a:ext cx="364641" cy="1631513"/>
                <a:chOff x="341541" y="1730080"/>
                <a:chExt cx="364641" cy="1631513"/>
              </a:xfrm>
            </p:grpSpPr>
            <p:pic>
              <p:nvPicPr>
                <p:cNvPr id="48" name="Gráfico 47" descr="Autobús con relleno sólido">
                  <a:extLst>
                    <a:ext uri="{FF2B5EF4-FFF2-40B4-BE49-F238E27FC236}">
                      <a16:creationId xmlns:a16="http://schemas.microsoft.com/office/drawing/2014/main" id="{DE60C8DB-C8FC-6100-4AEC-A416696689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730080"/>
                  <a:ext cx="360000" cy="360000"/>
                </a:xfrm>
                <a:prstGeom prst="rect">
                  <a:avLst/>
                </a:prstGeom>
              </p:spPr>
            </p:pic>
            <p:pic>
              <p:nvPicPr>
                <p:cNvPr id="49" name="Gráfico 48" descr="Autobús con relleno sólido">
                  <a:extLst>
                    <a:ext uri="{FF2B5EF4-FFF2-40B4-BE49-F238E27FC236}">
                      <a16:creationId xmlns:a16="http://schemas.microsoft.com/office/drawing/2014/main" id="{F06C9456-B33A-38CC-3A31-0297351875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054074"/>
                  <a:ext cx="360000" cy="360000"/>
                </a:xfrm>
                <a:prstGeom prst="rect">
                  <a:avLst/>
                </a:prstGeom>
              </p:spPr>
            </p:pic>
            <p:pic>
              <p:nvPicPr>
                <p:cNvPr id="50" name="Gráfico 49" descr="Autobús con relleno sólido">
                  <a:extLst>
                    <a:ext uri="{FF2B5EF4-FFF2-40B4-BE49-F238E27FC236}">
                      <a16:creationId xmlns:a16="http://schemas.microsoft.com/office/drawing/2014/main" id="{B90F6C2B-EFE3-33C9-9D3D-815A13E95A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182" y="2651122"/>
                  <a:ext cx="360000" cy="360000"/>
                </a:xfrm>
                <a:prstGeom prst="rect">
                  <a:avLst/>
                </a:prstGeom>
              </p:spPr>
            </p:pic>
            <p:pic>
              <p:nvPicPr>
                <p:cNvPr id="51" name="Gráfico 50" descr="Autobús con relleno sólido">
                  <a:extLst>
                    <a:ext uri="{FF2B5EF4-FFF2-40B4-BE49-F238E27FC236}">
                      <a16:creationId xmlns:a16="http://schemas.microsoft.com/office/drawing/2014/main" id="{9DA1CF52-839A-140A-9123-8E1142EAE5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1541" y="3001593"/>
                  <a:ext cx="360000" cy="360000"/>
                </a:xfrm>
                <a:prstGeom prst="rect">
                  <a:avLst/>
                </a:prstGeom>
              </p:spPr>
            </p:pic>
          </p:grpSp>
          <p:pic>
            <p:nvPicPr>
              <p:cNvPr id="46" name="Gráfico 45" descr="Autobús con relleno sólido">
                <a:extLst>
                  <a:ext uri="{FF2B5EF4-FFF2-40B4-BE49-F238E27FC236}">
                    <a16:creationId xmlns:a16="http://schemas.microsoft.com/office/drawing/2014/main" id="{7E33D045-EC11-7E50-D457-1032CE16CD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601" y="3384344"/>
                <a:ext cx="360000" cy="360000"/>
              </a:xfrm>
              <a:prstGeom prst="rect">
                <a:avLst/>
              </a:prstGeom>
            </p:spPr>
          </p:pic>
        </p:grpSp>
        <p:pic>
          <p:nvPicPr>
            <p:cNvPr id="57" name="Gráfico 56" descr="Autobús con relleno sólido">
              <a:extLst>
                <a:ext uri="{FF2B5EF4-FFF2-40B4-BE49-F238E27FC236}">
                  <a16:creationId xmlns:a16="http://schemas.microsoft.com/office/drawing/2014/main" id="{1AFC2D03-B864-92C6-DD4C-36662A5FF8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392" y="2522657"/>
              <a:ext cx="360000" cy="360000"/>
            </a:xfrm>
            <a:prstGeom prst="rect">
              <a:avLst/>
            </a:prstGeom>
          </p:spPr>
        </p:pic>
        <p:pic>
          <p:nvPicPr>
            <p:cNvPr id="58" name="Gráfico 57" descr="Autobús con relleno sólido">
              <a:extLst>
                <a:ext uri="{FF2B5EF4-FFF2-40B4-BE49-F238E27FC236}">
                  <a16:creationId xmlns:a16="http://schemas.microsoft.com/office/drawing/2014/main" id="{03898161-2CC3-104F-90DC-D2003F9878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265" y="3756827"/>
              <a:ext cx="360000" cy="360000"/>
            </a:xfrm>
            <a:prstGeom prst="rect">
              <a:avLst/>
            </a:prstGeom>
          </p:spPr>
        </p:pic>
      </p:grpSp>
      <p:grpSp>
        <p:nvGrpSpPr>
          <p:cNvPr id="62" name="Grupo 61">
            <a:extLst>
              <a:ext uri="{FF2B5EF4-FFF2-40B4-BE49-F238E27FC236}">
                <a16:creationId xmlns:a16="http://schemas.microsoft.com/office/drawing/2014/main" id="{B4E4FBBF-F5E7-77BC-B846-F240E175CC5F}"/>
              </a:ext>
            </a:extLst>
          </p:cNvPr>
          <p:cNvGrpSpPr/>
          <p:nvPr/>
        </p:nvGrpSpPr>
        <p:grpSpPr>
          <a:xfrm>
            <a:off x="5196905" y="1437417"/>
            <a:ext cx="367127" cy="2244362"/>
            <a:chOff x="356265" y="1872465"/>
            <a:chExt cx="367127" cy="2244362"/>
          </a:xfrm>
        </p:grpSpPr>
        <p:grpSp>
          <p:nvGrpSpPr>
            <p:cNvPr id="63" name="Grupo 62">
              <a:extLst>
                <a:ext uri="{FF2B5EF4-FFF2-40B4-BE49-F238E27FC236}">
                  <a16:creationId xmlns:a16="http://schemas.microsoft.com/office/drawing/2014/main" id="{372A2BAE-C85D-0D82-CDA2-F8FC766C95AD}"/>
                </a:ext>
              </a:extLst>
            </p:cNvPr>
            <p:cNvGrpSpPr/>
            <p:nvPr/>
          </p:nvGrpSpPr>
          <p:grpSpPr>
            <a:xfrm>
              <a:off x="356265" y="1872465"/>
              <a:ext cx="364641" cy="1946310"/>
              <a:chOff x="143601" y="1798034"/>
              <a:chExt cx="364641" cy="1946310"/>
            </a:xfrm>
          </p:grpSpPr>
          <p:grpSp>
            <p:nvGrpSpPr>
              <p:cNvPr id="66" name="Grupo 65">
                <a:extLst>
                  <a:ext uri="{FF2B5EF4-FFF2-40B4-BE49-F238E27FC236}">
                    <a16:creationId xmlns:a16="http://schemas.microsoft.com/office/drawing/2014/main" id="{718B4DD0-D6EB-CDD2-81E2-051996EF65AD}"/>
                  </a:ext>
                </a:extLst>
              </p:cNvPr>
              <p:cNvGrpSpPr/>
              <p:nvPr/>
            </p:nvGrpSpPr>
            <p:grpSpPr>
              <a:xfrm>
                <a:off x="143601" y="1798034"/>
                <a:ext cx="364641" cy="1631513"/>
                <a:chOff x="341541" y="1730080"/>
                <a:chExt cx="364641" cy="1631513"/>
              </a:xfrm>
            </p:grpSpPr>
            <p:pic>
              <p:nvPicPr>
                <p:cNvPr id="68" name="Gráfico 67" descr="Autobús con relleno sólido">
                  <a:extLst>
                    <a:ext uri="{FF2B5EF4-FFF2-40B4-BE49-F238E27FC236}">
                      <a16:creationId xmlns:a16="http://schemas.microsoft.com/office/drawing/2014/main" id="{4CB81270-9473-996A-06B2-41BE6DA69D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730080"/>
                  <a:ext cx="360000" cy="360000"/>
                </a:xfrm>
                <a:prstGeom prst="rect">
                  <a:avLst/>
                </a:prstGeom>
              </p:spPr>
            </p:pic>
            <p:pic>
              <p:nvPicPr>
                <p:cNvPr id="69" name="Gráfico 68" descr="Autobús con relleno sólido">
                  <a:extLst>
                    <a:ext uri="{FF2B5EF4-FFF2-40B4-BE49-F238E27FC236}">
                      <a16:creationId xmlns:a16="http://schemas.microsoft.com/office/drawing/2014/main" id="{DEFD18D9-8468-C4BF-DC69-24F5124164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054074"/>
                  <a:ext cx="360000" cy="360000"/>
                </a:xfrm>
                <a:prstGeom prst="rect">
                  <a:avLst/>
                </a:prstGeom>
              </p:spPr>
            </p:pic>
            <p:pic>
              <p:nvPicPr>
                <p:cNvPr id="70" name="Gráfico 69" descr="Autobús con relleno sólido">
                  <a:extLst>
                    <a:ext uri="{FF2B5EF4-FFF2-40B4-BE49-F238E27FC236}">
                      <a16:creationId xmlns:a16="http://schemas.microsoft.com/office/drawing/2014/main" id="{E52F6896-3639-0F3A-86EB-CF6326E8A9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182" y="2651122"/>
                  <a:ext cx="360000" cy="360000"/>
                </a:xfrm>
                <a:prstGeom prst="rect">
                  <a:avLst/>
                </a:prstGeom>
              </p:spPr>
            </p:pic>
            <p:pic>
              <p:nvPicPr>
                <p:cNvPr id="71" name="Gráfico 70" descr="Autobús con relleno sólido">
                  <a:extLst>
                    <a:ext uri="{FF2B5EF4-FFF2-40B4-BE49-F238E27FC236}">
                      <a16:creationId xmlns:a16="http://schemas.microsoft.com/office/drawing/2014/main" id="{75144130-F6F4-F02B-6B16-057979AFF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1541" y="3001593"/>
                  <a:ext cx="360000" cy="360000"/>
                </a:xfrm>
                <a:prstGeom prst="rect">
                  <a:avLst/>
                </a:prstGeom>
              </p:spPr>
            </p:pic>
          </p:grpSp>
          <p:pic>
            <p:nvPicPr>
              <p:cNvPr id="67" name="Gráfico 66" descr="Autobús con relleno sólido">
                <a:extLst>
                  <a:ext uri="{FF2B5EF4-FFF2-40B4-BE49-F238E27FC236}">
                    <a16:creationId xmlns:a16="http://schemas.microsoft.com/office/drawing/2014/main" id="{EECFB781-209A-7851-04FA-BEA7ED6921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601" y="3384344"/>
                <a:ext cx="360000" cy="360000"/>
              </a:xfrm>
              <a:prstGeom prst="rect">
                <a:avLst/>
              </a:prstGeom>
            </p:spPr>
          </p:pic>
        </p:grpSp>
        <p:pic>
          <p:nvPicPr>
            <p:cNvPr id="64" name="Gráfico 63" descr="Autobús con relleno sólido">
              <a:extLst>
                <a:ext uri="{FF2B5EF4-FFF2-40B4-BE49-F238E27FC236}">
                  <a16:creationId xmlns:a16="http://schemas.microsoft.com/office/drawing/2014/main" id="{05A6C4BC-6F22-7C81-3276-4D2D29607D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392" y="2522657"/>
              <a:ext cx="360000" cy="360000"/>
            </a:xfrm>
            <a:prstGeom prst="rect">
              <a:avLst/>
            </a:prstGeom>
          </p:spPr>
        </p:pic>
        <p:pic>
          <p:nvPicPr>
            <p:cNvPr id="65" name="Gráfico 64" descr="Autobús con relleno sólido">
              <a:extLst>
                <a:ext uri="{FF2B5EF4-FFF2-40B4-BE49-F238E27FC236}">
                  <a16:creationId xmlns:a16="http://schemas.microsoft.com/office/drawing/2014/main" id="{0CBA7EA7-789A-F6D9-BD98-0354210A2E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265" y="3756827"/>
              <a:ext cx="360000" cy="360000"/>
            </a:xfrm>
            <a:prstGeom prst="rect">
              <a:avLst/>
            </a:prstGeom>
          </p:spPr>
        </p:pic>
      </p:grpSp>
      <p:pic>
        <p:nvPicPr>
          <p:cNvPr id="3" name="Imagen 2">
            <a:extLst>
              <a:ext uri="{FF2B5EF4-FFF2-40B4-BE49-F238E27FC236}">
                <a16:creationId xmlns:a16="http://schemas.microsoft.com/office/drawing/2014/main" id="{6AE8D749-872F-535C-6880-E676C2527C35}"/>
              </a:ext>
            </a:extLst>
          </p:cNvPr>
          <p:cNvPicPr>
            <a:picLocks noChangeAspect="1"/>
          </p:cNvPicPr>
          <p:nvPr/>
        </p:nvPicPr>
        <p:blipFill>
          <a:blip r:embed="rId11"/>
          <a:stretch>
            <a:fillRect/>
          </a:stretch>
        </p:blipFill>
        <p:spPr>
          <a:xfrm>
            <a:off x="1096907" y="1068573"/>
            <a:ext cx="3657917" cy="3298222"/>
          </a:xfrm>
          <a:prstGeom prst="rect">
            <a:avLst/>
          </a:prstGeom>
        </p:spPr>
      </p:pic>
      <p:pic>
        <p:nvPicPr>
          <p:cNvPr id="6" name="Imagen 5">
            <a:extLst>
              <a:ext uri="{FF2B5EF4-FFF2-40B4-BE49-F238E27FC236}">
                <a16:creationId xmlns:a16="http://schemas.microsoft.com/office/drawing/2014/main" id="{977BAABA-0A6C-A484-E2F3-FBABAB43DFBD}"/>
              </a:ext>
            </a:extLst>
          </p:cNvPr>
          <p:cNvPicPr>
            <a:picLocks noChangeAspect="1"/>
          </p:cNvPicPr>
          <p:nvPr/>
        </p:nvPicPr>
        <p:blipFill>
          <a:blip r:embed="rId12"/>
          <a:stretch>
            <a:fillRect/>
          </a:stretch>
        </p:blipFill>
        <p:spPr>
          <a:xfrm>
            <a:off x="5506961" y="1029100"/>
            <a:ext cx="3657917" cy="3298222"/>
          </a:xfrm>
          <a:prstGeom prst="rect">
            <a:avLst/>
          </a:prstGeom>
        </p:spPr>
      </p:pic>
      <p:cxnSp>
        <p:nvCxnSpPr>
          <p:cNvPr id="36" name="Conector recto 35">
            <a:extLst>
              <a:ext uri="{FF2B5EF4-FFF2-40B4-BE49-F238E27FC236}">
                <a16:creationId xmlns:a16="http://schemas.microsoft.com/office/drawing/2014/main" id="{B5F01232-CA8F-42A7-97B1-D4F15C6D4899}"/>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646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238553"/>
            <a:ext cx="7996505"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cuatrienal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del Valle de Aburrá (Medellín)*</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699657" y="973994"/>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521064" y="973994"/>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802261" y="897996"/>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2" name="10 Rectángulo">
            <a:extLst>
              <a:ext uri="{FF2B5EF4-FFF2-40B4-BE49-F238E27FC236}">
                <a16:creationId xmlns:a16="http://schemas.microsoft.com/office/drawing/2014/main" id="{398EE37D-FE5D-8652-2B6C-EA3485FC3A04}"/>
              </a:ext>
            </a:extLst>
          </p:cNvPr>
          <p:cNvSpPr/>
          <p:nvPr/>
        </p:nvSpPr>
        <p:spPr>
          <a:xfrm>
            <a:off x="770602" y="4387941"/>
            <a:ext cx="8241662" cy="630942"/>
          </a:xfrm>
          <a:prstGeom prst="rect">
            <a:avLst/>
          </a:prstGeom>
        </p:spPr>
        <p:txBody>
          <a:bodyPr wrap="square">
            <a:spAutoFit/>
          </a:bodyPr>
          <a:lstStyle/>
          <a:p>
            <a:r>
              <a:rPr lang="es-ES_tradnl" sz="700" b="1" dirty="0"/>
              <a:t>Fuente:</a:t>
            </a:r>
            <a:r>
              <a:rPr lang="es-ES_tradnl" sz="700" dirty="0"/>
              <a:t> DANE, ETUP.</a:t>
            </a:r>
            <a:endParaRPr lang="es-CO" sz="700" dirty="0"/>
          </a:p>
          <a:p>
            <a:r>
              <a:rPr lang="es-ES_tradnl" sz="700" baseline="30000" dirty="0"/>
              <a:t>P</a:t>
            </a:r>
            <a:r>
              <a:rPr lang="es-ES_tradnl" sz="700" dirty="0"/>
              <a:t> Cifra provisional</a:t>
            </a:r>
          </a:p>
          <a:p>
            <a:r>
              <a:rPr lang="es-CO" sz="700" dirty="0"/>
              <a:t>*Los municipios que componen esta área metropolitana son: Barbosa, Bello, Caldas, Copacabana, Envigado, Girardota, Itagüí, La Estrella, Medellín y Sabaneta.</a:t>
            </a:r>
          </a:p>
          <a:p>
            <a:r>
              <a:rPr lang="es-CO" sz="700" dirty="0"/>
              <a:t>** Para el Cable los vehículos en servicio hacen referencia a las góndolas en uso y para el Metro a los vagones</a:t>
            </a:r>
          </a:p>
          <a:p>
            <a:r>
              <a:rPr lang="es-CO" sz="700" dirty="0"/>
              <a:t>***</a:t>
            </a:r>
            <a:r>
              <a:rPr lang="es-MX" sz="700" dirty="0">
                <a:latin typeface="Segoe UI" panose="020B0502040204020203" pitchFamily="34" charset="0"/>
                <a:cs typeface="Segoe UI" panose="020B0502040204020203" pitchFamily="34" charset="0"/>
              </a:rPr>
              <a:t>En el tipo de vehículo buses se incluyen los padrones</a:t>
            </a:r>
            <a:endParaRPr lang="es-CO" sz="700" dirty="0"/>
          </a:p>
        </p:txBody>
      </p:sp>
      <p:grpSp>
        <p:nvGrpSpPr>
          <p:cNvPr id="52" name="Grupo 51">
            <a:extLst>
              <a:ext uri="{FF2B5EF4-FFF2-40B4-BE49-F238E27FC236}">
                <a16:creationId xmlns:a16="http://schemas.microsoft.com/office/drawing/2014/main" id="{33A36975-A8FA-D491-73B6-3FF4C099D898}"/>
              </a:ext>
            </a:extLst>
          </p:cNvPr>
          <p:cNvGrpSpPr/>
          <p:nvPr/>
        </p:nvGrpSpPr>
        <p:grpSpPr>
          <a:xfrm>
            <a:off x="7978032" y="642953"/>
            <a:ext cx="1165967" cy="513091"/>
            <a:chOff x="6699265" y="844509"/>
            <a:chExt cx="1165967" cy="513091"/>
          </a:xfrm>
        </p:grpSpPr>
        <p:pic>
          <p:nvPicPr>
            <p:cNvPr id="53" name="Gráfico 52" descr="Autobús con relleno sólido">
              <a:extLst>
                <a:ext uri="{FF2B5EF4-FFF2-40B4-BE49-F238E27FC236}">
                  <a16:creationId xmlns:a16="http://schemas.microsoft.com/office/drawing/2014/main" id="{F7EE9762-BC66-CDFC-F1DE-5E8BA13A1D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54" name="CuadroTexto 53">
              <a:extLst>
                <a:ext uri="{FF2B5EF4-FFF2-40B4-BE49-F238E27FC236}">
                  <a16:creationId xmlns:a16="http://schemas.microsoft.com/office/drawing/2014/main" id="{68BC287B-D1B1-559F-EA7B-1F5A1E000FEC}"/>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55" name="Gráfico 54" descr="Autobús con relleno sólido">
              <a:extLst>
                <a:ext uri="{FF2B5EF4-FFF2-40B4-BE49-F238E27FC236}">
                  <a16:creationId xmlns:a16="http://schemas.microsoft.com/office/drawing/2014/main" id="{CAD346EE-93BE-F9A7-8735-B8EA0CB2B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56" name="CuadroTexto 55">
              <a:extLst>
                <a:ext uri="{FF2B5EF4-FFF2-40B4-BE49-F238E27FC236}">
                  <a16:creationId xmlns:a16="http://schemas.microsoft.com/office/drawing/2014/main" id="{90C81244-1221-99B1-2C57-25AE47A8E9ED}"/>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59" name="Grupo 58">
            <a:extLst>
              <a:ext uri="{FF2B5EF4-FFF2-40B4-BE49-F238E27FC236}">
                <a16:creationId xmlns:a16="http://schemas.microsoft.com/office/drawing/2014/main" id="{2C67E9D2-0ED4-FB59-CF6A-F6A6124BFC2A}"/>
              </a:ext>
            </a:extLst>
          </p:cNvPr>
          <p:cNvGrpSpPr/>
          <p:nvPr/>
        </p:nvGrpSpPr>
        <p:grpSpPr>
          <a:xfrm>
            <a:off x="763475" y="1527420"/>
            <a:ext cx="367127" cy="2244362"/>
            <a:chOff x="356265" y="1872465"/>
            <a:chExt cx="367127" cy="2244362"/>
          </a:xfrm>
        </p:grpSpPr>
        <p:grpSp>
          <p:nvGrpSpPr>
            <p:cNvPr id="43" name="Grupo 42">
              <a:extLst>
                <a:ext uri="{FF2B5EF4-FFF2-40B4-BE49-F238E27FC236}">
                  <a16:creationId xmlns:a16="http://schemas.microsoft.com/office/drawing/2014/main" id="{D5F65C52-2D37-F8D5-A4DF-AB5BDCBDE4E3}"/>
                </a:ext>
              </a:extLst>
            </p:cNvPr>
            <p:cNvGrpSpPr/>
            <p:nvPr/>
          </p:nvGrpSpPr>
          <p:grpSpPr>
            <a:xfrm>
              <a:off x="356265" y="1872465"/>
              <a:ext cx="364641" cy="1946310"/>
              <a:chOff x="143601" y="1798034"/>
              <a:chExt cx="364641" cy="1946310"/>
            </a:xfrm>
          </p:grpSpPr>
          <p:grpSp>
            <p:nvGrpSpPr>
              <p:cNvPr id="44" name="Grupo 43">
                <a:extLst>
                  <a:ext uri="{FF2B5EF4-FFF2-40B4-BE49-F238E27FC236}">
                    <a16:creationId xmlns:a16="http://schemas.microsoft.com/office/drawing/2014/main" id="{16224529-EB09-92BA-EB9F-102CD90AE7FA}"/>
                  </a:ext>
                </a:extLst>
              </p:cNvPr>
              <p:cNvGrpSpPr/>
              <p:nvPr/>
            </p:nvGrpSpPr>
            <p:grpSpPr>
              <a:xfrm>
                <a:off x="143601" y="1798034"/>
                <a:ext cx="364641" cy="1631513"/>
                <a:chOff x="341541" y="1730080"/>
                <a:chExt cx="364641" cy="1631513"/>
              </a:xfrm>
            </p:grpSpPr>
            <p:pic>
              <p:nvPicPr>
                <p:cNvPr id="48" name="Gráfico 47" descr="Autobús con relleno sólido">
                  <a:extLst>
                    <a:ext uri="{FF2B5EF4-FFF2-40B4-BE49-F238E27FC236}">
                      <a16:creationId xmlns:a16="http://schemas.microsoft.com/office/drawing/2014/main" id="{DE60C8DB-C8FC-6100-4AEC-A416696689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730080"/>
                  <a:ext cx="360000" cy="360000"/>
                </a:xfrm>
                <a:prstGeom prst="rect">
                  <a:avLst/>
                </a:prstGeom>
              </p:spPr>
            </p:pic>
            <p:pic>
              <p:nvPicPr>
                <p:cNvPr id="49" name="Gráfico 48" descr="Autobús con relleno sólido">
                  <a:extLst>
                    <a:ext uri="{FF2B5EF4-FFF2-40B4-BE49-F238E27FC236}">
                      <a16:creationId xmlns:a16="http://schemas.microsoft.com/office/drawing/2014/main" id="{F06C9456-B33A-38CC-3A31-0297351875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054074"/>
                  <a:ext cx="360000" cy="360000"/>
                </a:xfrm>
                <a:prstGeom prst="rect">
                  <a:avLst/>
                </a:prstGeom>
              </p:spPr>
            </p:pic>
            <p:pic>
              <p:nvPicPr>
                <p:cNvPr id="50" name="Gráfico 49" descr="Autobús con relleno sólido">
                  <a:extLst>
                    <a:ext uri="{FF2B5EF4-FFF2-40B4-BE49-F238E27FC236}">
                      <a16:creationId xmlns:a16="http://schemas.microsoft.com/office/drawing/2014/main" id="{B90F6C2B-EFE3-33C9-9D3D-815A13E95A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182" y="2651122"/>
                  <a:ext cx="360000" cy="360000"/>
                </a:xfrm>
                <a:prstGeom prst="rect">
                  <a:avLst/>
                </a:prstGeom>
              </p:spPr>
            </p:pic>
            <p:pic>
              <p:nvPicPr>
                <p:cNvPr id="51" name="Gráfico 50" descr="Autobús con relleno sólido">
                  <a:extLst>
                    <a:ext uri="{FF2B5EF4-FFF2-40B4-BE49-F238E27FC236}">
                      <a16:creationId xmlns:a16="http://schemas.microsoft.com/office/drawing/2014/main" id="{9DA1CF52-839A-140A-9123-8E1142EAE5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1541" y="3001593"/>
                  <a:ext cx="360000" cy="360000"/>
                </a:xfrm>
                <a:prstGeom prst="rect">
                  <a:avLst/>
                </a:prstGeom>
              </p:spPr>
            </p:pic>
          </p:grpSp>
          <p:pic>
            <p:nvPicPr>
              <p:cNvPr id="46" name="Gráfico 45" descr="Autobús con relleno sólido">
                <a:extLst>
                  <a:ext uri="{FF2B5EF4-FFF2-40B4-BE49-F238E27FC236}">
                    <a16:creationId xmlns:a16="http://schemas.microsoft.com/office/drawing/2014/main" id="{7E33D045-EC11-7E50-D457-1032CE16CD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601" y="3384344"/>
                <a:ext cx="360000" cy="360000"/>
              </a:xfrm>
              <a:prstGeom prst="rect">
                <a:avLst/>
              </a:prstGeom>
            </p:spPr>
          </p:pic>
        </p:grpSp>
        <p:pic>
          <p:nvPicPr>
            <p:cNvPr id="57" name="Gráfico 56" descr="Autobús con relleno sólido">
              <a:extLst>
                <a:ext uri="{FF2B5EF4-FFF2-40B4-BE49-F238E27FC236}">
                  <a16:creationId xmlns:a16="http://schemas.microsoft.com/office/drawing/2014/main" id="{1AFC2D03-B864-92C6-DD4C-36662A5FF8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392" y="2522657"/>
              <a:ext cx="360000" cy="360000"/>
            </a:xfrm>
            <a:prstGeom prst="rect">
              <a:avLst/>
            </a:prstGeom>
          </p:spPr>
        </p:pic>
        <p:pic>
          <p:nvPicPr>
            <p:cNvPr id="58" name="Gráfico 57" descr="Autobús con relleno sólido">
              <a:extLst>
                <a:ext uri="{FF2B5EF4-FFF2-40B4-BE49-F238E27FC236}">
                  <a16:creationId xmlns:a16="http://schemas.microsoft.com/office/drawing/2014/main" id="{03898161-2CC3-104F-90DC-D2003F9878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265" y="3756827"/>
              <a:ext cx="360000" cy="360000"/>
            </a:xfrm>
            <a:prstGeom prst="rect">
              <a:avLst/>
            </a:prstGeom>
          </p:spPr>
        </p:pic>
      </p:grpSp>
      <p:grpSp>
        <p:nvGrpSpPr>
          <p:cNvPr id="62" name="Grupo 61">
            <a:extLst>
              <a:ext uri="{FF2B5EF4-FFF2-40B4-BE49-F238E27FC236}">
                <a16:creationId xmlns:a16="http://schemas.microsoft.com/office/drawing/2014/main" id="{B4E4FBBF-F5E7-77BC-B846-F240E175CC5F}"/>
              </a:ext>
            </a:extLst>
          </p:cNvPr>
          <p:cNvGrpSpPr/>
          <p:nvPr/>
        </p:nvGrpSpPr>
        <p:grpSpPr>
          <a:xfrm>
            <a:off x="5015366" y="1484482"/>
            <a:ext cx="367127" cy="2244362"/>
            <a:chOff x="356265" y="1872465"/>
            <a:chExt cx="367127" cy="2244362"/>
          </a:xfrm>
        </p:grpSpPr>
        <p:grpSp>
          <p:nvGrpSpPr>
            <p:cNvPr id="63" name="Grupo 62">
              <a:extLst>
                <a:ext uri="{FF2B5EF4-FFF2-40B4-BE49-F238E27FC236}">
                  <a16:creationId xmlns:a16="http://schemas.microsoft.com/office/drawing/2014/main" id="{372A2BAE-C85D-0D82-CDA2-F8FC766C95AD}"/>
                </a:ext>
              </a:extLst>
            </p:cNvPr>
            <p:cNvGrpSpPr/>
            <p:nvPr/>
          </p:nvGrpSpPr>
          <p:grpSpPr>
            <a:xfrm>
              <a:off x="356265" y="1872465"/>
              <a:ext cx="364641" cy="1946310"/>
              <a:chOff x="143601" y="1798034"/>
              <a:chExt cx="364641" cy="1946310"/>
            </a:xfrm>
          </p:grpSpPr>
          <p:grpSp>
            <p:nvGrpSpPr>
              <p:cNvPr id="66" name="Grupo 65">
                <a:extLst>
                  <a:ext uri="{FF2B5EF4-FFF2-40B4-BE49-F238E27FC236}">
                    <a16:creationId xmlns:a16="http://schemas.microsoft.com/office/drawing/2014/main" id="{718B4DD0-D6EB-CDD2-81E2-051996EF65AD}"/>
                  </a:ext>
                </a:extLst>
              </p:cNvPr>
              <p:cNvGrpSpPr/>
              <p:nvPr/>
            </p:nvGrpSpPr>
            <p:grpSpPr>
              <a:xfrm>
                <a:off x="143601" y="1798034"/>
                <a:ext cx="364641" cy="1631513"/>
                <a:chOff x="341541" y="1730080"/>
                <a:chExt cx="364641" cy="1631513"/>
              </a:xfrm>
            </p:grpSpPr>
            <p:pic>
              <p:nvPicPr>
                <p:cNvPr id="68" name="Gráfico 67" descr="Autobús con relleno sólido">
                  <a:extLst>
                    <a:ext uri="{FF2B5EF4-FFF2-40B4-BE49-F238E27FC236}">
                      <a16:creationId xmlns:a16="http://schemas.microsoft.com/office/drawing/2014/main" id="{4CB81270-9473-996A-06B2-41BE6DA69D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1730080"/>
                  <a:ext cx="360000" cy="360000"/>
                </a:xfrm>
                <a:prstGeom prst="rect">
                  <a:avLst/>
                </a:prstGeom>
              </p:spPr>
            </p:pic>
            <p:pic>
              <p:nvPicPr>
                <p:cNvPr id="69" name="Gráfico 68" descr="Autobús con relleno sólido">
                  <a:extLst>
                    <a:ext uri="{FF2B5EF4-FFF2-40B4-BE49-F238E27FC236}">
                      <a16:creationId xmlns:a16="http://schemas.microsoft.com/office/drawing/2014/main" id="{DEFD18D9-8468-C4BF-DC69-24F5124164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054074"/>
                  <a:ext cx="360000" cy="360000"/>
                </a:xfrm>
                <a:prstGeom prst="rect">
                  <a:avLst/>
                </a:prstGeom>
              </p:spPr>
            </p:pic>
            <p:pic>
              <p:nvPicPr>
                <p:cNvPr id="70" name="Gráfico 69" descr="Autobús con relleno sólido">
                  <a:extLst>
                    <a:ext uri="{FF2B5EF4-FFF2-40B4-BE49-F238E27FC236}">
                      <a16:creationId xmlns:a16="http://schemas.microsoft.com/office/drawing/2014/main" id="{E52F6896-3639-0F3A-86EB-CF6326E8A9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182" y="2651122"/>
                  <a:ext cx="360000" cy="360000"/>
                </a:xfrm>
                <a:prstGeom prst="rect">
                  <a:avLst/>
                </a:prstGeom>
              </p:spPr>
            </p:pic>
            <p:pic>
              <p:nvPicPr>
                <p:cNvPr id="71" name="Gráfico 70" descr="Autobús con relleno sólido">
                  <a:extLst>
                    <a:ext uri="{FF2B5EF4-FFF2-40B4-BE49-F238E27FC236}">
                      <a16:creationId xmlns:a16="http://schemas.microsoft.com/office/drawing/2014/main" id="{75144130-F6F4-F02B-6B16-057979AFF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1541" y="3001593"/>
                  <a:ext cx="360000" cy="360000"/>
                </a:xfrm>
                <a:prstGeom prst="rect">
                  <a:avLst/>
                </a:prstGeom>
              </p:spPr>
            </p:pic>
          </p:grpSp>
          <p:pic>
            <p:nvPicPr>
              <p:cNvPr id="67" name="Gráfico 66" descr="Autobús con relleno sólido">
                <a:extLst>
                  <a:ext uri="{FF2B5EF4-FFF2-40B4-BE49-F238E27FC236}">
                    <a16:creationId xmlns:a16="http://schemas.microsoft.com/office/drawing/2014/main" id="{EECFB781-209A-7851-04FA-BEA7ED6921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601" y="3384344"/>
                <a:ext cx="360000" cy="360000"/>
              </a:xfrm>
              <a:prstGeom prst="rect">
                <a:avLst/>
              </a:prstGeom>
            </p:spPr>
          </p:pic>
        </p:grpSp>
        <p:pic>
          <p:nvPicPr>
            <p:cNvPr id="64" name="Gráfico 63" descr="Autobús con relleno sólido">
              <a:extLst>
                <a:ext uri="{FF2B5EF4-FFF2-40B4-BE49-F238E27FC236}">
                  <a16:creationId xmlns:a16="http://schemas.microsoft.com/office/drawing/2014/main" id="{05A6C4BC-6F22-7C81-3276-4D2D29607D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392" y="2522657"/>
              <a:ext cx="360000" cy="360000"/>
            </a:xfrm>
            <a:prstGeom prst="rect">
              <a:avLst/>
            </a:prstGeom>
          </p:spPr>
        </p:pic>
        <p:pic>
          <p:nvPicPr>
            <p:cNvPr id="65" name="Gráfico 64" descr="Autobús con relleno sólido">
              <a:extLst>
                <a:ext uri="{FF2B5EF4-FFF2-40B4-BE49-F238E27FC236}">
                  <a16:creationId xmlns:a16="http://schemas.microsoft.com/office/drawing/2014/main" id="{0CBA7EA7-789A-F6D9-BD98-0354210A2E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265" y="3756827"/>
              <a:ext cx="360000" cy="360000"/>
            </a:xfrm>
            <a:prstGeom prst="rect">
              <a:avLst/>
            </a:prstGeom>
          </p:spPr>
        </p:pic>
      </p:grpSp>
      <p:pic>
        <p:nvPicPr>
          <p:cNvPr id="5" name="Imagen 4">
            <a:extLst>
              <a:ext uri="{FF2B5EF4-FFF2-40B4-BE49-F238E27FC236}">
                <a16:creationId xmlns:a16="http://schemas.microsoft.com/office/drawing/2014/main" id="{8210E872-C904-56A7-6E61-EC485F83910B}"/>
              </a:ext>
            </a:extLst>
          </p:cNvPr>
          <p:cNvPicPr>
            <a:picLocks noChangeAspect="1"/>
          </p:cNvPicPr>
          <p:nvPr/>
        </p:nvPicPr>
        <p:blipFill>
          <a:blip r:embed="rId11"/>
          <a:stretch>
            <a:fillRect/>
          </a:stretch>
        </p:blipFill>
        <p:spPr>
          <a:xfrm>
            <a:off x="1094940" y="1103885"/>
            <a:ext cx="3657917" cy="3298222"/>
          </a:xfrm>
          <a:prstGeom prst="rect">
            <a:avLst/>
          </a:prstGeom>
        </p:spPr>
      </p:pic>
      <p:pic>
        <p:nvPicPr>
          <p:cNvPr id="6" name="Imagen 5">
            <a:extLst>
              <a:ext uri="{FF2B5EF4-FFF2-40B4-BE49-F238E27FC236}">
                <a16:creationId xmlns:a16="http://schemas.microsoft.com/office/drawing/2014/main" id="{9FC0CC7E-7DF6-1655-BB8F-2DF19A869A0C}"/>
              </a:ext>
            </a:extLst>
          </p:cNvPr>
          <p:cNvPicPr>
            <a:picLocks noChangeAspect="1"/>
          </p:cNvPicPr>
          <p:nvPr/>
        </p:nvPicPr>
        <p:blipFill>
          <a:blip r:embed="rId12"/>
          <a:stretch>
            <a:fillRect/>
          </a:stretch>
        </p:blipFill>
        <p:spPr>
          <a:xfrm>
            <a:off x="5382493" y="1029005"/>
            <a:ext cx="3664014" cy="3298222"/>
          </a:xfrm>
          <a:prstGeom prst="rect">
            <a:avLst/>
          </a:prstGeom>
        </p:spPr>
      </p:pic>
      <p:cxnSp>
        <p:nvCxnSpPr>
          <p:cNvPr id="36" name="Conector recto 35">
            <a:extLst>
              <a:ext uri="{FF2B5EF4-FFF2-40B4-BE49-F238E27FC236}">
                <a16:creationId xmlns:a16="http://schemas.microsoft.com/office/drawing/2014/main" id="{F96F6570-8546-4278-A5DD-A6FC07D1FAAC}"/>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276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93476"/>
            <a:ext cx="7783454" cy="684803"/>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Pasajeros transportados según tipo de sistema</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del Valle de Aburrá (Medellín)*</a:t>
            </a:r>
          </a:p>
          <a:p>
            <a:pPr marL="12700"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p:txBody>
      </p:sp>
      <p:sp>
        <p:nvSpPr>
          <p:cNvPr id="12" name="CuadroTexto 11">
            <a:extLst>
              <a:ext uri="{FF2B5EF4-FFF2-40B4-BE49-F238E27FC236}">
                <a16:creationId xmlns:a16="http://schemas.microsoft.com/office/drawing/2014/main" id="{53CE5E36-EE64-DE8A-2306-F2C20C4CBEAB}"/>
              </a:ext>
            </a:extLst>
          </p:cNvPr>
          <p:cNvSpPr txBox="1"/>
          <p:nvPr/>
        </p:nvSpPr>
        <p:spPr>
          <a:xfrm>
            <a:off x="5771268" y="1266208"/>
            <a:ext cx="2186817" cy="246221"/>
          </a:xfrm>
          <a:prstGeom prst="rect">
            <a:avLst/>
          </a:prstGeom>
          <a:noFill/>
        </p:spPr>
        <p:txBody>
          <a:bodyPr wrap="none" rtlCol="0">
            <a:spAutoFit/>
          </a:bodyPr>
          <a:lstStyle/>
          <a:p>
            <a:r>
              <a:rPr lang="es-MX" sz="1000" b="1" i="1">
                <a:solidFill>
                  <a:srgbClr val="8D143D"/>
                </a:solidFill>
              </a:rPr>
              <a:t>Sistema de transporte tradicional</a:t>
            </a:r>
            <a:endParaRPr lang="es-CO" sz="1000" b="1" i="1">
              <a:solidFill>
                <a:srgbClr val="8D143D"/>
              </a:solidFill>
            </a:endParaRPr>
          </a:p>
        </p:txBody>
      </p:sp>
      <p:cxnSp>
        <p:nvCxnSpPr>
          <p:cNvPr id="15" name="Conector recto 14">
            <a:extLst>
              <a:ext uri="{FF2B5EF4-FFF2-40B4-BE49-F238E27FC236}">
                <a16:creationId xmlns:a16="http://schemas.microsoft.com/office/drawing/2014/main" id="{DF6BE385-CA04-7BBF-DAB5-C3FE54D3AC28}"/>
              </a:ext>
            </a:extLst>
          </p:cNvPr>
          <p:cNvCxnSpPr>
            <a:cxnSpLocks/>
          </p:cNvCxnSpPr>
          <p:nvPr/>
        </p:nvCxnSpPr>
        <p:spPr>
          <a:xfrm>
            <a:off x="4719211" y="1164127"/>
            <a:ext cx="1649" cy="3457739"/>
          </a:xfrm>
          <a:prstGeom prst="line">
            <a:avLst/>
          </a:prstGeom>
          <a:ln w="6350">
            <a:prstDash val="sysDash"/>
          </a:ln>
        </p:spPr>
        <p:style>
          <a:lnRef idx="2">
            <a:schemeClr val="dk1"/>
          </a:lnRef>
          <a:fillRef idx="0">
            <a:schemeClr val="dk1"/>
          </a:fillRef>
          <a:effectRef idx="1">
            <a:schemeClr val="dk1"/>
          </a:effectRef>
          <a:fontRef idx="minor">
            <a:schemeClr val="tx1"/>
          </a:fontRef>
        </p:style>
      </p:cxnSp>
      <p:sp>
        <p:nvSpPr>
          <p:cNvPr id="3" name="CuadroTexto 2">
            <a:extLst>
              <a:ext uri="{FF2B5EF4-FFF2-40B4-BE49-F238E27FC236}">
                <a16:creationId xmlns:a16="http://schemas.microsoft.com/office/drawing/2014/main" id="{81692105-13EC-2F31-E44A-E94B6D10794C}"/>
              </a:ext>
            </a:extLst>
          </p:cNvPr>
          <p:cNvSpPr txBox="1"/>
          <p:nvPr/>
        </p:nvSpPr>
        <p:spPr>
          <a:xfrm>
            <a:off x="1124017" y="1275615"/>
            <a:ext cx="2664512" cy="246221"/>
          </a:xfrm>
          <a:prstGeom prst="rect">
            <a:avLst/>
          </a:prstGeom>
          <a:noFill/>
        </p:spPr>
        <p:txBody>
          <a:bodyPr wrap="none" rtlCol="0">
            <a:spAutoFit/>
          </a:bodyPr>
          <a:lstStyle/>
          <a:p>
            <a:r>
              <a:rPr lang="es-MX" sz="1000" b="1" i="1" dirty="0">
                <a:solidFill>
                  <a:srgbClr val="8D143D"/>
                </a:solidFill>
              </a:rPr>
              <a:t>Sistema Integrado de Transporte Masivo </a:t>
            </a:r>
            <a:endParaRPr lang="es-CO" sz="1000" b="1" i="1" dirty="0">
              <a:solidFill>
                <a:srgbClr val="8D143D"/>
              </a:solidFill>
            </a:endParaRPr>
          </a:p>
        </p:txBody>
      </p:sp>
      <p:sp>
        <p:nvSpPr>
          <p:cNvPr id="8" name="10 Rectángulo">
            <a:extLst>
              <a:ext uri="{FF2B5EF4-FFF2-40B4-BE49-F238E27FC236}">
                <a16:creationId xmlns:a16="http://schemas.microsoft.com/office/drawing/2014/main" id="{B5D45A02-90EC-69C4-2F46-AC6DFBC8FA80}"/>
              </a:ext>
            </a:extLst>
          </p:cNvPr>
          <p:cNvSpPr/>
          <p:nvPr/>
        </p:nvSpPr>
        <p:spPr>
          <a:xfrm>
            <a:off x="767304" y="4584280"/>
            <a:ext cx="8241662" cy="58477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*Los municipios que componen esta área metropolitana son: Barbosa, Bello, Caldas, Copacabana, Envigado, Girardota, Itagüí, La Estrella, Medellín y Sabaneta.</a:t>
            </a:r>
          </a:p>
          <a:p>
            <a:endParaRPr lang="es-CO" sz="800" dirty="0"/>
          </a:p>
        </p:txBody>
      </p:sp>
      <p:pic>
        <p:nvPicPr>
          <p:cNvPr id="10" name="Imagen 9">
            <a:extLst>
              <a:ext uri="{FF2B5EF4-FFF2-40B4-BE49-F238E27FC236}">
                <a16:creationId xmlns:a16="http://schemas.microsoft.com/office/drawing/2014/main" id="{4FF1B956-F695-B7D1-D4BF-1D1D0DAD070B}"/>
              </a:ext>
            </a:extLst>
          </p:cNvPr>
          <p:cNvPicPr>
            <a:picLocks noChangeAspect="1"/>
          </p:cNvPicPr>
          <p:nvPr/>
        </p:nvPicPr>
        <p:blipFill>
          <a:blip r:embed="rId3"/>
          <a:stretch>
            <a:fillRect/>
          </a:stretch>
        </p:blipFill>
        <p:spPr>
          <a:xfrm>
            <a:off x="725486" y="1621782"/>
            <a:ext cx="3699304" cy="2808155"/>
          </a:xfrm>
          <a:prstGeom prst="rect">
            <a:avLst/>
          </a:prstGeom>
        </p:spPr>
      </p:pic>
      <p:pic>
        <p:nvPicPr>
          <p:cNvPr id="11" name="Imagen 10">
            <a:extLst>
              <a:ext uri="{FF2B5EF4-FFF2-40B4-BE49-F238E27FC236}">
                <a16:creationId xmlns:a16="http://schemas.microsoft.com/office/drawing/2014/main" id="{471704F7-D109-1F32-21B9-C151B4CF7D1B}"/>
              </a:ext>
            </a:extLst>
          </p:cNvPr>
          <p:cNvPicPr>
            <a:picLocks noChangeAspect="1"/>
          </p:cNvPicPr>
          <p:nvPr/>
        </p:nvPicPr>
        <p:blipFill>
          <a:blip r:embed="rId4"/>
          <a:stretch>
            <a:fillRect/>
          </a:stretch>
        </p:blipFill>
        <p:spPr>
          <a:xfrm>
            <a:off x="4851454" y="1612375"/>
            <a:ext cx="3699304" cy="2808155"/>
          </a:xfrm>
          <a:prstGeom prst="rect">
            <a:avLst/>
          </a:prstGeom>
        </p:spPr>
      </p:pic>
      <p:cxnSp>
        <p:nvCxnSpPr>
          <p:cNvPr id="13" name="Conector recto 12">
            <a:extLst>
              <a:ext uri="{FF2B5EF4-FFF2-40B4-BE49-F238E27FC236}">
                <a16:creationId xmlns:a16="http://schemas.microsoft.com/office/drawing/2014/main" id="{08744880-7EF8-4191-A338-FA27B5927E4A}"/>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038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232875"/>
            <a:ext cx="7737451"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anual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Manizales*</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679488" y="1081574"/>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366421" y="1081574"/>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738463" y="1005576"/>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10 Rectángulo">
            <a:extLst>
              <a:ext uri="{FF2B5EF4-FFF2-40B4-BE49-F238E27FC236}">
                <a16:creationId xmlns:a16="http://schemas.microsoft.com/office/drawing/2014/main" id="{59B5EFE0-E6D4-AFAA-9D57-64A806E5D9D0}"/>
              </a:ext>
            </a:extLst>
          </p:cNvPr>
          <p:cNvSpPr/>
          <p:nvPr/>
        </p:nvSpPr>
        <p:spPr>
          <a:xfrm>
            <a:off x="766044" y="4439663"/>
            <a:ext cx="7485320" cy="58477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*Los municipios que componen esta área metropolitana son: Chinchiná y Manizales.</a:t>
            </a:r>
          </a:p>
          <a:p>
            <a:r>
              <a:rPr lang="es-CO" sz="800" dirty="0"/>
              <a:t>** Para el Cable los vehículos en servicio hacen referencia a las góndolas en uso</a:t>
            </a:r>
          </a:p>
        </p:txBody>
      </p:sp>
      <p:grpSp>
        <p:nvGrpSpPr>
          <p:cNvPr id="8" name="Grupo 7">
            <a:extLst>
              <a:ext uri="{FF2B5EF4-FFF2-40B4-BE49-F238E27FC236}">
                <a16:creationId xmlns:a16="http://schemas.microsoft.com/office/drawing/2014/main" id="{E12ECFF0-053A-DF36-03D1-713A82B37176}"/>
              </a:ext>
            </a:extLst>
          </p:cNvPr>
          <p:cNvGrpSpPr/>
          <p:nvPr/>
        </p:nvGrpSpPr>
        <p:grpSpPr>
          <a:xfrm>
            <a:off x="766044" y="1923725"/>
            <a:ext cx="360000" cy="1914411"/>
            <a:chOff x="356265" y="1904364"/>
            <a:chExt cx="360000" cy="1914411"/>
          </a:xfrm>
        </p:grpSpPr>
        <p:grpSp>
          <p:nvGrpSpPr>
            <p:cNvPr id="9" name="Grupo 8">
              <a:extLst>
                <a:ext uri="{FF2B5EF4-FFF2-40B4-BE49-F238E27FC236}">
                  <a16:creationId xmlns:a16="http://schemas.microsoft.com/office/drawing/2014/main" id="{37BACC1A-4C69-F3A0-0AB6-7CE8E104E98C}"/>
                </a:ext>
              </a:extLst>
            </p:cNvPr>
            <p:cNvGrpSpPr/>
            <p:nvPr/>
          </p:nvGrpSpPr>
          <p:grpSpPr>
            <a:xfrm>
              <a:off x="356265" y="1904364"/>
              <a:ext cx="360000" cy="1914411"/>
              <a:chOff x="143601" y="1829933"/>
              <a:chExt cx="360000" cy="1914411"/>
            </a:xfrm>
          </p:grpSpPr>
          <p:grpSp>
            <p:nvGrpSpPr>
              <p:cNvPr id="12" name="Grupo 11">
                <a:extLst>
                  <a:ext uri="{FF2B5EF4-FFF2-40B4-BE49-F238E27FC236}">
                    <a16:creationId xmlns:a16="http://schemas.microsoft.com/office/drawing/2014/main" id="{AE109FB7-DC24-8833-32D0-3EC347CF8652}"/>
                  </a:ext>
                </a:extLst>
              </p:cNvPr>
              <p:cNvGrpSpPr/>
              <p:nvPr/>
            </p:nvGrpSpPr>
            <p:grpSpPr>
              <a:xfrm>
                <a:off x="143601" y="1829933"/>
                <a:ext cx="360000" cy="1371742"/>
                <a:chOff x="341541" y="1761979"/>
                <a:chExt cx="360000" cy="1371742"/>
              </a:xfrm>
            </p:grpSpPr>
            <p:pic>
              <p:nvPicPr>
                <p:cNvPr id="15" name="Gráfico 14" descr="Autobús con relleno sólido">
                  <a:extLst>
                    <a:ext uri="{FF2B5EF4-FFF2-40B4-BE49-F238E27FC236}">
                      <a16:creationId xmlns:a16="http://schemas.microsoft.com/office/drawing/2014/main" id="{8F19B753-AEAF-9DDE-70D0-EC4F6AD68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1761979"/>
                  <a:ext cx="360000" cy="360000"/>
                </a:xfrm>
                <a:prstGeom prst="rect">
                  <a:avLst/>
                </a:prstGeom>
              </p:spPr>
            </p:pic>
            <p:pic>
              <p:nvPicPr>
                <p:cNvPr id="18" name="Gráfico 17" descr="Autobús con relleno sólido">
                  <a:extLst>
                    <a:ext uri="{FF2B5EF4-FFF2-40B4-BE49-F238E27FC236}">
                      <a16:creationId xmlns:a16="http://schemas.microsoft.com/office/drawing/2014/main" id="{8A48DE27-1B6C-2412-3CEF-4DE8ABF6AD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541" y="2773721"/>
                  <a:ext cx="360000" cy="360000"/>
                </a:xfrm>
                <a:prstGeom prst="rect">
                  <a:avLst/>
                </a:prstGeom>
              </p:spPr>
            </p:pic>
          </p:grpSp>
          <p:pic>
            <p:nvPicPr>
              <p:cNvPr id="14" name="Gráfico 13" descr="Autobús con relleno sólido">
                <a:extLst>
                  <a:ext uri="{FF2B5EF4-FFF2-40B4-BE49-F238E27FC236}">
                    <a16:creationId xmlns:a16="http://schemas.microsoft.com/office/drawing/2014/main" id="{01015750-8F61-19B9-6161-6880EB084E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601" y="3384344"/>
                <a:ext cx="360000" cy="360000"/>
              </a:xfrm>
              <a:prstGeom prst="rect">
                <a:avLst/>
              </a:prstGeom>
            </p:spPr>
          </p:pic>
        </p:grpSp>
        <p:pic>
          <p:nvPicPr>
            <p:cNvPr id="10" name="Gráfico 9" descr="Autobús con relleno sólido">
              <a:extLst>
                <a:ext uri="{FF2B5EF4-FFF2-40B4-BE49-F238E27FC236}">
                  <a16:creationId xmlns:a16="http://schemas.microsoft.com/office/drawing/2014/main" id="{95B83435-0A55-B50A-5372-AA17273729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265" y="2430665"/>
              <a:ext cx="360000" cy="360000"/>
            </a:xfrm>
            <a:prstGeom prst="rect">
              <a:avLst/>
            </a:prstGeom>
          </p:spPr>
        </p:pic>
      </p:grpSp>
      <p:grpSp>
        <p:nvGrpSpPr>
          <p:cNvPr id="21" name="Grupo 20">
            <a:extLst>
              <a:ext uri="{FF2B5EF4-FFF2-40B4-BE49-F238E27FC236}">
                <a16:creationId xmlns:a16="http://schemas.microsoft.com/office/drawing/2014/main" id="{FFF884E9-087C-B4EF-760C-C880662F267D}"/>
              </a:ext>
            </a:extLst>
          </p:cNvPr>
          <p:cNvGrpSpPr/>
          <p:nvPr/>
        </p:nvGrpSpPr>
        <p:grpSpPr>
          <a:xfrm>
            <a:off x="4899912" y="1916387"/>
            <a:ext cx="360000" cy="1914411"/>
            <a:chOff x="356265" y="1904364"/>
            <a:chExt cx="360000" cy="1914411"/>
          </a:xfrm>
        </p:grpSpPr>
        <p:grpSp>
          <p:nvGrpSpPr>
            <p:cNvPr id="22" name="Grupo 21">
              <a:extLst>
                <a:ext uri="{FF2B5EF4-FFF2-40B4-BE49-F238E27FC236}">
                  <a16:creationId xmlns:a16="http://schemas.microsoft.com/office/drawing/2014/main" id="{F59F3495-59AD-F9E5-4CE5-5BEB4E65094E}"/>
                </a:ext>
              </a:extLst>
            </p:cNvPr>
            <p:cNvGrpSpPr/>
            <p:nvPr/>
          </p:nvGrpSpPr>
          <p:grpSpPr>
            <a:xfrm>
              <a:off x="356265" y="1904364"/>
              <a:ext cx="360000" cy="1914411"/>
              <a:chOff x="143601" y="1829933"/>
              <a:chExt cx="360000" cy="1914411"/>
            </a:xfrm>
          </p:grpSpPr>
          <p:grpSp>
            <p:nvGrpSpPr>
              <p:cNvPr id="25" name="Grupo 24">
                <a:extLst>
                  <a:ext uri="{FF2B5EF4-FFF2-40B4-BE49-F238E27FC236}">
                    <a16:creationId xmlns:a16="http://schemas.microsoft.com/office/drawing/2014/main" id="{C4FAF84D-B83D-EE59-EB16-6C2EAE12BCA8}"/>
                  </a:ext>
                </a:extLst>
              </p:cNvPr>
              <p:cNvGrpSpPr/>
              <p:nvPr/>
            </p:nvGrpSpPr>
            <p:grpSpPr>
              <a:xfrm>
                <a:off x="143601" y="1829933"/>
                <a:ext cx="360000" cy="1371742"/>
                <a:chOff x="341541" y="1761979"/>
                <a:chExt cx="360000" cy="1371742"/>
              </a:xfrm>
            </p:grpSpPr>
            <p:pic>
              <p:nvPicPr>
                <p:cNvPr id="27" name="Gráfico 26" descr="Autobús con relleno sólido">
                  <a:extLst>
                    <a:ext uri="{FF2B5EF4-FFF2-40B4-BE49-F238E27FC236}">
                      <a16:creationId xmlns:a16="http://schemas.microsoft.com/office/drawing/2014/main" id="{F3CEF7F4-1817-7FC6-7FB5-B429D1C629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1761979"/>
                  <a:ext cx="360000" cy="360000"/>
                </a:xfrm>
                <a:prstGeom prst="rect">
                  <a:avLst/>
                </a:prstGeom>
              </p:spPr>
            </p:pic>
            <p:pic>
              <p:nvPicPr>
                <p:cNvPr id="28" name="Gráfico 27" descr="Autobús con relleno sólido">
                  <a:extLst>
                    <a:ext uri="{FF2B5EF4-FFF2-40B4-BE49-F238E27FC236}">
                      <a16:creationId xmlns:a16="http://schemas.microsoft.com/office/drawing/2014/main" id="{352670CE-AEFD-A663-7E44-9CF516087B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541" y="2773721"/>
                  <a:ext cx="360000" cy="360000"/>
                </a:xfrm>
                <a:prstGeom prst="rect">
                  <a:avLst/>
                </a:prstGeom>
              </p:spPr>
            </p:pic>
          </p:grpSp>
          <p:pic>
            <p:nvPicPr>
              <p:cNvPr id="26" name="Gráfico 25" descr="Autobús con relleno sólido">
                <a:extLst>
                  <a:ext uri="{FF2B5EF4-FFF2-40B4-BE49-F238E27FC236}">
                    <a16:creationId xmlns:a16="http://schemas.microsoft.com/office/drawing/2014/main" id="{1B337159-F0DA-5FB2-053F-578B6A4808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601" y="3384344"/>
                <a:ext cx="360000" cy="360000"/>
              </a:xfrm>
              <a:prstGeom prst="rect">
                <a:avLst/>
              </a:prstGeom>
            </p:spPr>
          </p:pic>
        </p:grpSp>
        <p:pic>
          <p:nvPicPr>
            <p:cNvPr id="24" name="Gráfico 23" descr="Autobús con relleno sólido">
              <a:extLst>
                <a:ext uri="{FF2B5EF4-FFF2-40B4-BE49-F238E27FC236}">
                  <a16:creationId xmlns:a16="http://schemas.microsoft.com/office/drawing/2014/main" id="{35D243D4-B339-1BAF-2E38-6CFAF441A6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265" y="2430665"/>
              <a:ext cx="360000" cy="360000"/>
            </a:xfrm>
            <a:prstGeom prst="rect">
              <a:avLst/>
            </a:prstGeom>
          </p:spPr>
        </p:pic>
      </p:grpSp>
      <p:grpSp>
        <p:nvGrpSpPr>
          <p:cNvPr id="29" name="Grupo 28">
            <a:extLst>
              <a:ext uri="{FF2B5EF4-FFF2-40B4-BE49-F238E27FC236}">
                <a16:creationId xmlns:a16="http://schemas.microsoft.com/office/drawing/2014/main" id="{A4AE8644-5AB8-66FF-3585-927B71C3ABCD}"/>
              </a:ext>
            </a:extLst>
          </p:cNvPr>
          <p:cNvGrpSpPr/>
          <p:nvPr/>
        </p:nvGrpSpPr>
        <p:grpSpPr>
          <a:xfrm>
            <a:off x="7668742" y="865544"/>
            <a:ext cx="1165967" cy="513091"/>
            <a:chOff x="6699265" y="844509"/>
            <a:chExt cx="1165967" cy="513091"/>
          </a:xfrm>
        </p:grpSpPr>
        <p:pic>
          <p:nvPicPr>
            <p:cNvPr id="30" name="Gráfico 29" descr="Autobús con relleno sólido">
              <a:extLst>
                <a:ext uri="{FF2B5EF4-FFF2-40B4-BE49-F238E27FC236}">
                  <a16:creationId xmlns:a16="http://schemas.microsoft.com/office/drawing/2014/main" id="{509AFDEB-BB6B-D2DB-81DF-96D2504D86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9265" y="844509"/>
              <a:ext cx="288000" cy="288000"/>
            </a:xfrm>
            <a:prstGeom prst="rect">
              <a:avLst/>
            </a:prstGeom>
          </p:spPr>
        </p:pic>
        <p:sp>
          <p:nvSpPr>
            <p:cNvPr id="31" name="CuadroTexto 30">
              <a:extLst>
                <a:ext uri="{FF2B5EF4-FFF2-40B4-BE49-F238E27FC236}">
                  <a16:creationId xmlns:a16="http://schemas.microsoft.com/office/drawing/2014/main" id="{7D524BE8-5DA5-23BD-C22B-BFC38CFA215C}"/>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32" name="Gráfico 31" descr="Autobús con relleno sólido">
              <a:extLst>
                <a:ext uri="{FF2B5EF4-FFF2-40B4-BE49-F238E27FC236}">
                  <a16:creationId xmlns:a16="http://schemas.microsoft.com/office/drawing/2014/main" id="{C5244668-CD47-FA45-7C67-4B3802D7D5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10086" y="1069600"/>
              <a:ext cx="288000" cy="288000"/>
            </a:xfrm>
            <a:prstGeom prst="rect">
              <a:avLst/>
            </a:prstGeom>
          </p:spPr>
        </p:pic>
        <p:sp>
          <p:nvSpPr>
            <p:cNvPr id="33" name="CuadroTexto 32">
              <a:extLst>
                <a:ext uri="{FF2B5EF4-FFF2-40B4-BE49-F238E27FC236}">
                  <a16:creationId xmlns:a16="http://schemas.microsoft.com/office/drawing/2014/main" id="{8035F552-D4B6-4535-CF6C-ABB28C19D545}"/>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pic>
        <p:nvPicPr>
          <p:cNvPr id="7" name="Imagen 6">
            <a:extLst>
              <a:ext uri="{FF2B5EF4-FFF2-40B4-BE49-F238E27FC236}">
                <a16:creationId xmlns:a16="http://schemas.microsoft.com/office/drawing/2014/main" id="{C3A2A52C-A9AF-C3C9-64C4-C58C101261E5}"/>
              </a:ext>
            </a:extLst>
          </p:cNvPr>
          <p:cNvPicPr>
            <a:picLocks noChangeAspect="1"/>
          </p:cNvPicPr>
          <p:nvPr/>
        </p:nvPicPr>
        <p:blipFill>
          <a:blip r:embed="rId11"/>
          <a:stretch>
            <a:fillRect/>
          </a:stretch>
        </p:blipFill>
        <p:spPr>
          <a:xfrm>
            <a:off x="1126044" y="1234788"/>
            <a:ext cx="3657917" cy="3298222"/>
          </a:xfrm>
          <a:prstGeom prst="rect">
            <a:avLst/>
          </a:prstGeom>
        </p:spPr>
      </p:pic>
      <p:pic>
        <p:nvPicPr>
          <p:cNvPr id="17" name="Imagen 16">
            <a:extLst>
              <a:ext uri="{FF2B5EF4-FFF2-40B4-BE49-F238E27FC236}">
                <a16:creationId xmlns:a16="http://schemas.microsoft.com/office/drawing/2014/main" id="{92C19611-7C08-3088-7A96-ECE54AE4BD66}"/>
              </a:ext>
            </a:extLst>
          </p:cNvPr>
          <p:cNvPicPr>
            <a:picLocks noChangeAspect="1"/>
          </p:cNvPicPr>
          <p:nvPr/>
        </p:nvPicPr>
        <p:blipFill>
          <a:blip r:embed="rId12"/>
          <a:stretch>
            <a:fillRect/>
          </a:stretch>
        </p:blipFill>
        <p:spPr>
          <a:xfrm>
            <a:off x="5198357" y="1193450"/>
            <a:ext cx="3657917" cy="3298222"/>
          </a:xfrm>
          <a:prstGeom prst="rect">
            <a:avLst/>
          </a:prstGeom>
        </p:spPr>
      </p:pic>
      <p:cxnSp>
        <p:nvCxnSpPr>
          <p:cNvPr id="34" name="Conector recto 33">
            <a:extLst>
              <a:ext uri="{FF2B5EF4-FFF2-40B4-BE49-F238E27FC236}">
                <a16:creationId xmlns:a16="http://schemas.microsoft.com/office/drawing/2014/main" id="{CAAC8963-63AD-49CC-B9D3-0E363B2573AE}"/>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685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270C935-37C2-7D05-7700-8DE6FDAE993B}"/>
              </a:ext>
            </a:extLst>
          </p:cNvPr>
          <p:cNvSpPr/>
          <p:nvPr/>
        </p:nvSpPr>
        <p:spPr>
          <a:xfrm>
            <a:off x="773155" y="763745"/>
            <a:ext cx="5021820" cy="3929120"/>
          </a:xfrm>
          <a:prstGeom prst="rect">
            <a:avLst/>
          </a:prstGeom>
          <a:ln w="6350">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sz="700"/>
          </a:p>
        </p:txBody>
      </p:sp>
      <p:pic>
        <p:nvPicPr>
          <p:cNvPr id="8" name="Gráfico 4" descr="Hombre granjero contorno">
            <a:extLst>
              <a:ext uri="{FF2B5EF4-FFF2-40B4-BE49-F238E27FC236}">
                <a16:creationId xmlns:a16="http://schemas.microsoft.com/office/drawing/2014/main" id="{8DAE4592-976F-27DF-4215-EAB7BACC85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6810" y="1041050"/>
            <a:ext cx="421635" cy="384698"/>
          </a:xfrm>
          <a:prstGeom prst="rect">
            <a:avLst/>
          </a:prstGeom>
        </p:spPr>
      </p:pic>
      <p:sp>
        <p:nvSpPr>
          <p:cNvPr id="9" name="CuadroTexto 8">
            <a:extLst>
              <a:ext uri="{FF2B5EF4-FFF2-40B4-BE49-F238E27FC236}">
                <a16:creationId xmlns:a16="http://schemas.microsoft.com/office/drawing/2014/main" id="{D76FA398-8AFC-B957-F1DB-8FFE1F5D206F}"/>
              </a:ext>
            </a:extLst>
          </p:cNvPr>
          <p:cNvSpPr txBox="1"/>
          <p:nvPr/>
        </p:nvSpPr>
        <p:spPr>
          <a:xfrm>
            <a:off x="867061" y="1441924"/>
            <a:ext cx="1009242" cy="415498"/>
          </a:xfrm>
          <a:prstGeom prst="rect">
            <a:avLst/>
          </a:prstGeom>
          <a:noFill/>
        </p:spPr>
        <p:txBody>
          <a:bodyPr wrap="square" rtlCol="0">
            <a:spAutoFit/>
          </a:bodyPr>
          <a:lstStyle/>
          <a:p>
            <a:pPr algn="ctr"/>
            <a:r>
              <a:rPr lang="es-CO" sz="700"/>
              <a:t>Servicios de apoyo a la agricultura y la minería</a:t>
            </a:r>
          </a:p>
        </p:txBody>
      </p:sp>
      <p:sp>
        <p:nvSpPr>
          <p:cNvPr id="11" name="CuadroTexto 10">
            <a:extLst>
              <a:ext uri="{FF2B5EF4-FFF2-40B4-BE49-F238E27FC236}">
                <a16:creationId xmlns:a16="http://schemas.microsoft.com/office/drawing/2014/main" id="{3915E63C-9869-32A6-2B9A-33C03D5F1926}"/>
              </a:ext>
            </a:extLst>
          </p:cNvPr>
          <p:cNvSpPr txBox="1"/>
          <p:nvPr/>
        </p:nvSpPr>
        <p:spPr>
          <a:xfrm>
            <a:off x="1791979" y="1460153"/>
            <a:ext cx="1009242" cy="307777"/>
          </a:xfrm>
          <a:prstGeom prst="rect">
            <a:avLst/>
          </a:prstGeom>
          <a:noFill/>
        </p:spPr>
        <p:txBody>
          <a:bodyPr wrap="square" rtlCol="0">
            <a:spAutoFit/>
          </a:bodyPr>
          <a:lstStyle/>
          <a:p>
            <a:pPr algn="ctr"/>
            <a:r>
              <a:rPr lang="es-CO" sz="700"/>
              <a:t>Industrias manufactureras</a:t>
            </a:r>
          </a:p>
        </p:txBody>
      </p:sp>
      <p:pic>
        <p:nvPicPr>
          <p:cNvPr id="13" name="Gráfico 11" descr="Producción contorno">
            <a:extLst>
              <a:ext uri="{FF2B5EF4-FFF2-40B4-BE49-F238E27FC236}">
                <a16:creationId xmlns:a16="http://schemas.microsoft.com/office/drawing/2014/main" id="{949A67EE-9DF9-0C67-5BCA-3BED01459A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2813" y="1036359"/>
            <a:ext cx="421635" cy="384698"/>
          </a:xfrm>
          <a:prstGeom prst="rect">
            <a:avLst/>
          </a:prstGeom>
        </p:spPr>
      </p:pic>
      <p:sp>
        <p:nvSpPr>
          <p:cNvPr id="14" name="3 Título">
            <a:extLst>
              <a:ext uri="{FF2B5EF4-FFF2-40B4-BE49-F238E27FC236}">
                <a16:creationId xmlns:a16="http://schemas.microsoft.com/office/drawing/2014/main" id="{BBA6CD14-91D1-3300-5E41-98F8903CAD10}"/>
              </a:ext>
            </a:extLst>
          </p:cNvPr>
          <p:cNvSpPr txBox="1">
            <a:spLocks/>
          </p:cNvSpPr>
          <p:nvPr/>
        </p:nvSpPr>
        <p:spPr>
          <a:xfrm>
            <a:off x="863002" y="756405"/>
            <a:ext cx="4824325" cy="250390"/>
          </a:xfrm>
          <a:prstGeom prst="rect">
            <a:avLst/>
          </a:prstGeom>
        </p:spPr>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dirty="0">
                <a:solidFill>
                  <a:srgbClr val="8D143D"/>
                </a:solidFill>
                <a:latin typeface="Segoe UI"/>
                <a:cs typeface="Arial"/>
              </a:rPr>
              <a:t>Actividades económicas incluidas*</a:t>
            </a:r>
          </a:p>
        </p:txBody>
      </p:sp>
      <p:pic>
        <p:nvPicPr>
          <p:cNvPr id="15" name="Gráfico 15" descr="Bombilla fluorescente contorno">
            <a:extLst>
              <a:ext uri="{FF2B5EF4-FFF2-40B4-BE49-F238E27FC236}">
                <a16:creationId xmlns:a16="http://schemas.microsoft.com/office/drawing/2014/main" id="{8C565F86-B317-1BBD-2357-D7A738877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76822" y="1036359"/>
            <a:ext cx="421635" cy="384698"/>
          </a:xfrm>
          <a:prstGeom prst="rect">
            <a:avLst/>
          </a:prstGeom>
        </p:spPr>
      </p:pic>
      <p:sp>
        <p:nvSpPr>
          <p:cNvPr id="16" name="CuadroTexto 15">
            <a:extLst>
              <a:ext uri="{FF2B5EF4-FFF2-40B4-BE49-F238E27FC236}">
                <a16:creationId xmlns:a16="http://schemas.microsoft.com/office/drawing/2014/main" id="{2B4CAF0B-6A01-3E6C-48E4-75779FE479E6}"/>
              </a:ext>
            </a:extLst>
          </p:cNvPr>
          <p:cNvSpPr txBox="1"/>
          <p:nvPr/>
        </p:nvSpPr>
        <p:spPr>
          <a:xfrm>
            <a:off x="2797802" y="1462242"/>
            <a:ext cx="1009242" cy="520745"/>
          </a:xfrm>
          <a:prstGeom prst="rect">
            <a:avLst/>
          </a:prstGeom>
          <a:noFill/>
        </p:spPr>
        <p:txBody>
          <a:bodyPr wrap="square" rtlCol="0">
            <a:spAutoFit/>
          </a:bodyPr>
          <a:lstStyle/>
          <a:p>
            <a:pPr algn="ctr"/>
            <a:r>
              <a:rPr lang="es-CO" sz="700"/>
              <a:t>Suministro de electricidad, gas, vapor y aire acondicionado</a:t>
            </a:r>
          </a:p>
        </p:txBody>
      </p:sp>
      <p:pic>
        <p:nvPicPr>
          <p:cNvPr id="18" name="Gráfico 19" descr="Lavado de manos contorno">
            <a:extLst>
              <a:ext uri="{FF2B5EF4-FFF2-40B4-BE49-F238E27FC236}">
                <a16:creationId xmlns:a16="http://schemas.microsoft.com/office/drawing/2014/main" id="{2AE65AA5-0555-B07D-859F-C8CC5DCF00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2391" y="1037980"/>
            <a:ext cx="421635" cy="384698"/>
          </a:xfrm>
          <a:prstGeom prst="rect">
            <a:avLst/>
          </a:prstGeom>
        </p:spPr>
      </p:pic>
      <p:sp>
        <p:nvSpPr>
          <p:cNvPr id="19" name="CuadroTexto 18">
            <a:extLst>
              <a:ext uri="{FF2B5EF4-FFF2-40B4-BE49-F238E27FC236}">
                <a16:creationId xmlns:a16="http://schemas.microsoft.com/office/drawing/2014/main" id="{D36468FC-61B3-8D40-2E95-8E824F36C3DD}"/>
              </a:ext>
            </a:extLst>
          </p:cNvPr>
          <p:cNvSpPr txBox="1"/>
          <p:nvPr/>
        </p:nvSpPr>
        <p:spPr>
          <a:xfrm>
            <a:off x="3722083" y="1436744"/>
            <a:ext cx="1009242" cy="307777"/>
          </a:xfrm>
          <a:prstGeom prst="rect">
            <a:avLst/>
          </a:prstGeom>
          <a:noFill/>
        </p:spPr>
        <p:txBody>
          <a:bodyPr wrap="square" rtlCol="0">
            <a:spAutoFit/>
          </a:bodyPr>
          <a:lstStyle/>
          <a:p>
            <a:pPr algn="ctr"/>
            <a:r>
              <a:rPr lang="es-CO" sz="700"/>
              <a:t>Captación y distribución de agua</a:t>
            </a:r>
          </a:p>
        </p:txBody>
      </p:sp>
      <p:pic>
        <p:nvPicPr>
          <p:cNvPr id="21" name="Gráfico 24" descr="Ducha contorno">
            <a:extLst>
              <a:ext uri="{FF2B5EF4-FFF2-40B4-BE49-F238E27FC236}">
                <a16:creationId xmlns:a16="http://schemas.microsoft.com/office/drawing/2014/main" id="{38325066-CE13-B083-4243-E41E497449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48394" y="1033016"/>
            <a:ext cx="421635" cy="384698"/>
          </a:xfrm>
          <a:prstGeom prst="rect">
            <a:avLst/>
          </a:prstGeom>
        </p:spPr>
      </p:pic>
      <p:sp>
        <p:nvSpPr>
          <p:cNvPr id="22" name="CuadroTexto 21">
            <a:extLst>
              <a:ext uri="{FF2B5EF4-FFF2-40B4-BE49-F238E27FC236}">
                <a16:creationId xmlns:a16="http://schemas.microsoft.com/office/drawing/2014/main" id="{0144D455-3B16-6EC3-E1B7-17EF15D60C0F}"/>
              </a:ext>
            </a:extLst>
          </p:cNvPr>
          <p:cNvSpPr txBox="1"/>
          <p:nvPr/>
        </p:nvSpPr>
        <p:spPr>
          <a:xfrm>
            <a:off x="4678086" y="1446534"/>
            <a:ext cx="1009242" cy="415498"/>
          </a:xfrm>
          <a:prstGeom prst="rect">
            <a:avLst/>
          </a:prstGeom>
          <a:noFill/>
        </p:spPr>
        <p:txBody>
          <a:bodyPr wrap="square" rtlCol="0">
            <a:spAutoFit/>
          </a:bodyPr>
          <a:lstStyle/>
          <a:p>
            <a:pPr algn="ctr"/>
            <a:r>
              <a:rPr lang="es-CO" sz="700"/>
              <a:t>Evacuación y tratamiento de aguas residuales</a:t>
            </a:r>
          </a:p>
        </p:txBody>
      </p:sp>
      <p:pic>
        <p:nvPicPr>
          <p:cNvPr id="24" name="Gráfico 28" descr="Reciclaje contorno">
            <a:extLst>
              <a:ext uri="{FF2B5EF4-FFF2-40B4-BE49-F238E27FC236}">
                <a16:creationId xmlns:a16="http://schemas.microsoft.com/office/drawing/2014/main" id="{57E6D0DC-C890-15D7-81AC-9FE30F42FC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6810" y="1916912"/>
            <a:ext cx="421635" cy="384698"/>
          </a:xfrm>
          <a:prstGeom prst="rect">
            <a:avLst/>
          </a:prstGeom>
        </p:spPr>
      </p:pic>
      <p:sp>
        <p:nvSpPr>
          <p:cNvPr id="25" name="CuadroTexto 24">
            <a:extLst>
              <a:ext uri="{FF2B5EF4-FFF2-40B4-BE49-F238E27FC236}">
                <a16:creationId xmlns:a16="http://schemas.microsoft.com/office/drawing/2014/main" id="{5254CFCA-95AE-8A74-EEE5-F8CBC4AB4C71}"/>
              </a:ext>
            </a:extLst>
          </p:cNvPr>
          <p:cNvSpPr txBox="1"/>
          <p:nvPr/>
        </p:nvSpPr>
        <p:spPr>
          <a:xfrm>
            <a:off x="844924" y="2389014"/>
            <a:ext cx="1009242" cy="307777"/>
          </a:xfrm>
          <a:prstGeom prst="rect">
            <a:avLst/>
          </a:prstGeom>
          <a:noFill/>
        </p:spPr>
        <p:txBody>
          <a:bodyPr wrap="square" rtlCol="0">
            <a:spAutoFit/>
          </a:bodyPr>
          <a:lstStyle/>
          <a:p>
            <a:pPr algn="ctr"/>
            <a:r>
              <a:rPr lang="es-CO" sz="700"/>
              <a:t>Recuperación de materiales (reciclaje)</a:t>
            </a:r>
          </a:p>
        </p:txBody>
      </p:sp>
      <p:sp>
        <p:nvSpPr>
          <p:cNvPr id="26" name="CuadroTexto 25">
            <a:extLst>
              <a:ext uri="{FF2B5EF4-FFF2-40B4-BE49-F238E27FC236}">
                <a16:creationId xmlns:a16="http://schemas.microsoft.com/office/drawing/2014/main" id="{53016D41-E24E-CFDB-33CA-87D8FF8286CA}"/>
              </a:ext>
            </a:extLst>
          </p:cNvPr>
          <p:cNvSpPr txBox="1"/>
          <p:nvPr/>
        </p:nvSpPr>
        <p:spPr>
          <a:xfrm>
            <a:off x="1800926" y="2387779"/>
            <a:ext cx="1009242" cy="200055"/>
          </a:xfrm>
          <a:prstGeom prst="rect">
            <a:avLst/>
          </a:prstGeom>
          <a:noFill/>
        </p:spPr>
        <p:txBody>
          <a:bodyPr wrap="square" rtlCol="0">
            <a:spAutoFit/>
          </a:bodyPr>
          <a:lstStyle/>
          <a:p>
            <a:pPr algn="ctr"/>
            <a:r>
              <a:rPr lang="es-CO" sz="700"/>
              <a:t>Construcción</a:t>
            </a:r>
          </a:p>
        </p:txBody>
      </p:sp>
      <p:sp>
        <p:nvSpPr>
          <p:cNvPr id="27" name="CuadroTexto 26">
            <a:extLst>
              <a:ext uri="{FF2B5EF4-FFF2-40B4-BE49-F238E27FC236}">
                <a16:creationId xmlns:a16="http://schemas.microsoft.com/office/drawing/2014/main" id="{FF55F385-D665-BD8D-6BAF-1C4F1191F046}"/>
              </a:ext>
            </a:extLst>
          </p:cNvPr>
          <p:cNvSpPr txBox="1"/>
          <p:nvPr/>
        </p:nvSpPr>
        <p:spPr>
          <a:xfrm>
            <a:off x="2759644" y="2387876"/>
            <a:ext cx="1009242" cy="415498"/>
          </a:xfrm>
          <a:prstGeom prst="rect">
            <a:avLst/>
          </a:prstGeom>
          <a:noFill/>
        </p:spPr>
        <p:txBody>
          <a:bodyPr wrap="square" rtlCol="0">
            <a:spAutoFit/>
          </a:bodyPr>
          <a:lstStyle/>
          <a:p>
            <a:pPr algn="ctr"/>
            <a:r>
              <a:rPr lang="es-CO" sz="700"/>
              <a:t>Comercio al por mayor y al por menor</a:t>
            </a:r>
          </a:p>
        </p:txBody>
      </p:sp>
      <p:sp>
        <p:nvSpPr>
          <p:cNvPr id="28" name="CuadroTexto 27">
            <a:extLst>
              <a:ext uri="{FF2B5EF4-FFF2-40B4-BE49-F238E27FC236}">
                <a16:creationId xmlns:a16="http://schemas.microsoft.com/office/drawing/2014/main" id="{2C48F79D-F8BD-DDCF-9183-4E51E6D70CEF}"/>
              </a:ext>
            </a:extLst>
          </p:cNvPr>
          <p:cNvSpPr txBox="1"/>
          <p:nvPr/>
        </p:nvSpPr>
        <p:spPr>
          <a:xfrm>
            <a:off x="3704001" y="2384078"/>
            <a:ext cx="1009242" cy="415498"/>
          </a:xfrm>
          <a:prstGeom prst="rect">
            <a:avLst/>
          </a:prstGeom>
          <a:noFill/>
        </p:spPr>
        <p:txBody>
          <a:bodyPr wrap="square" rtlCol="0">
            <a:spAutoFit/>
          </a:bodyPr>
          <a:lstStyle/>
          <a:p>
            <a:pPr algn="ctr"/>
            <a:r>
              <a:rPr lang="es-CO" sz="700"/>
              <a:t>Reparación de vehículos y motocicletas</a:t>
            </a:r>
          </a:p>
        </p:txBody>
      </p:sp>
      <p:sp>
        <p:nvSpPr>
          <p:cNvPr id="29" name="CuadroTexto 28">
            <a:extLst>
              <a:ext uri="{FF2B5EF4-FFF2-40B4-BE49-F238E27FC236}">
                <a16:creationId xmlns:a16="http://schemas.microsoft.com/office/drawing/2014/main" id="{99C140E2-01D7-723B-714F-5D2E86ED0C1A}"/>
              </a:ext>
            </a:extLst>
          </p:cNvPr>
          <p:cNvSpPr txBox="1"/>
          <p:nvPr/>
        </p:nvSpPr>
        <p:spPr>
          <a:xfrm>
            <a:off x="4660003" y="2379246"/>
            <a:ext cx="1009242" cy="307777"/>
          </a:xfrm>
          <a:prstGeom prst="rect">
            <a:avLst/>
          </a:prstGeom>
          <a:noFill/>
        </p:spPr>
        <p:txBody>
          <a:bodyPr wrap="square" rtlCol="0">
            <a:spAutoFit/>
          </a:bodyPr>
          <a:lstStyle/>
          <a:p>
            <a:pPr algn="ctr"/>
            <a:r>
              <a:rPr lang="es-CO" sz="700"/>
              <a:t>Transporte y almacenamiento</a:t>
            </a:r>
          </a:p>
        </p:txBody>
      </p:sp>
      <p:pic>
        <p:nvPicPr>
          <p:cNvPr id="30" name="Gráfico 42" descr="Pared de ladrillo de edificio contorno">
            <a:extLst>
              <a:ext uri="{FF2B5EF4-FFF2-40B4-BE49-F238E27FC236}">
                <a16:creationId xmlns:a16="http://schemas.microsoft.com/office/drawing/2014/main" id="{9DC8F6C6-762E-78C6-4F70-AB625C8763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7939" y="1916964"/>
            <a:ext cx="421635" cy="384698"/>
          </a:xfrm>
          <a:prstGeom prst="rect">
            <a:avLst/>
          </a:prstGeom>
        </p:spPr>
      </p:pic>
      <p:pic>
        <p:nvPicPr>
          <p:cNvPr id="31" name="Gráfico 44" descr="Tienda contorno">
            <a:extLst>
              <a:ext uri="{FF2B5EF4-FFF2-40B4-BE49-F238E27FC236}">
                <a16:creationId xmlns:a16="http://schemas.microsoft.com/office/drawing/2014/main" id="{DE50D2FA-C035-48AF-034F-F85246D8F5F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72073" y="1944072"/>
            <a:ext cx="421635" cy="384698"/>
          </a:xfrm>
          <a:prstGeom prst="rect">
            <a:avLst/>
          </a:prstGeom>
        </p:spPr>
      </p:pic>
      <p:pic>
        <p:nvPicPr>
          <p:cNvPr id="32" name="Gráfico 46" descr="Herramientas contorno">
            <a:extLst>
              <a:ext uri="{FF2B5EF4-FFF2-40B4-BE49-F238E27FC236}">
                <a16:creationId xmlns:a16="http://schemas.microsoft.com/office/drawing/2014/main" id="{85B582A2-316F-7A68-D89B-3F8279A299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23202" y="1944072"/>
            <a:ext cx="421635" cy="384698"/>
          </a:xfrm>
          <a:prstGeom prst="rect">
            <a:avLst/>
          </a:prstGeom>
        </p:spPr>
      </p:pic>
      <p:pic>
        <p:nvPicPr>
          <p:cNvPr id="33" name="Gráfico 48" descr="Autobús contorno">
            <a:extLst>
              <a:ext uri="{FF2B5EF4-FFF2-40B4-BE49-F238E27FC236}">
                <a16:creationId xmlns:a16="http://schemas.microsoft.com/office/drawing/2014/main" id="{6B20BE37-2787-EA3E-02E3-793EA89E3FE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47153" y="1951933"/>
            <a:ext cx="421635" cy="384698"/>
          </a:xfrm>
          <a:prstGeom prst="rect">
            <a:avLst/>
          </a:prstGeom>
        </p:spPr>
      </p:pic>
      <p:sp>
        <p:nvSpPr>
          <p:cNvPr id="34" name="CuadroTexto 33">
            <a:extLst>
              <a:ext uri="{FF2B5EF4-FFF2-40B4-BE49-F238E27FC236}">
                <a16:creationId xmlns:a16="http://schemas.microsoft.com/office/drawing/2014/main" id="{0FB4A82D-C206-83DE-2176-4B8FB49AC052}"/>
              </a:ext>
            </a:extLst>
          </p:cNvPr>
          <p:cNvSpPr txBox="1"/>
          <p:nvPr/>
        </p:nvSpPr>
        <p:spPr>
          <a:xfrm>
            <a:off x="843567" y="3253858"/>
            <a:ext cx="1009242" cy="307777"/>
          </a:xfrm>
          <a:prstGeom prst="rect">
            <a:avLst/>
          </a:prstGeom>
          <a:noFill/>
        </p:spPr>
        <p:txBody>
          <a:bodyPr wrap="square" rtlCol="0">
            <a:spAutoFit/>
          </a:bodyPr>
          <a:lstStyle/>
          <a:p>
            <a:pPr algn="ctr"/>
            <a:r>
              <a:rPr lang="es-CO" sz="700"/>
              <a:t>Alojamiento y servicios de comida</a:t>
            </a:r>
          </a:p>
        </p:txBody>
      </p:sp>
      <p:sp>
        <p:nvSpPr>
          <p:cNvPr id="36" name="CuadroTexto 35">
            <a:extLst>
              <a:ext uri="{FF2B5EF4-FFF2-40B4-BE49-F238E27FC236}">
                <a16:creationId xmlns:a16="http://schemas.microsoft.com/office/drawing/2014/main" id="{CB528B82-69E1-1551-0D2A-AA6D18D639F7}"/>
              </a:ext>
            </a:extLst>
          </p:cNvPr>
          <p:cNvSpPr txBox="1"/>
          <p:nvPr/>
        </p:nvSpPr>
        <p:spPr>
          <a:xfrm>
            <a:off x="1799570" y="3252623"/>
            <a:ext cx="1009242" cy="307777"/>
          </a:xfrm>
          <a:prstGeom prst="rect">
            <a:avLst/>
          </a:prstGeom>
          <a:noFill/>
        </p:spPr>
        <p:txBody>
          <a:bodyPr wrap="square" rtlCol="0">
            <a:spAutoFit/>
          </a:bodyPr>
          <a:lstStyle/>
          <a:p>
            <a:pPr algn="ctr"/>
            <a:r>
              <a:rPr lang="es-CO" sz="700"/>
              <a:t>Información y comunicaciones</a:t>
            </a:r>
          </a:p>
        </p:txBody>
      </p:sp>
      <p:sp>
        <p:nvSpPr>
          <p:cNvPr id="38" name="CuadroTexto 37">
            <a:extLst>
              <a:ext uri="{FF2B5EF4-FFF2-40B4-BE49-F238E27FC236}">
                <a16:creationId xmlns:a16="http://schemas.microsoft.com/office/drawing/2014/main" id="{BFA44372-9150-769A-1EC2-57A98AFACA67}"/>
              </a:ext>
            </a:extLst>
          </p:cNvPr>
          <p:cNvSpPr txBox="1"/>
          <p:nvPr/>
        </p:nvSpPr>
        <p:spPr>
          <a:xfrm>
            <a:off x="2758287" y="3252720"/>
            <a:ext cx="1009242" cy="307777"/>
          </a:xfrm>
          <a:prstGeom prst="rect">
            <a:avLst/>
          </a:prstGeom>
          <a:noFill/>
        </p:spPr>
        <p:txBody>
          <a:bodyPr wrap="square" rtlCol="0">
            <a:spAutoFit/>
          </a:bodyPr>
          <a:lstStyle/>
          <a:p>
            <a:pPr algn="ctr"/>
            <a:r>
              <a:rPr lang="es-CO" sz="700"/>
              <a:t>Actividades financieras y seguros</a:t>
            </a:r>
          </a:p>
        </p:txBody>
      </p:sp>
      <p:sp>
        <p:nvSpPr>
          <p:cNvPr id="40" name="CuadroTexto 39">
            <a:extLst>
              <a:ext uri="{FF2B5EF4-FFF2-40B4-BE49-F238E27FC236}">
                <a16:creationId xmlns:a16="http://schemas.microsoft.com/office/drawing/2014/main" id="{6845DCA8-6A46-B746-3AE2-FDACFBCF5F9D}"/>
              </a:ext>
            </a:extLst>
          </p:cNvPr>
          <p:cNvSpPr txBox="1"/>
          <p:nvPr/>
        </p:nvSpPr>
        <p:spPr>
          <a:xfrm>
            <a:off x="3702644" y="3248922"/>
            <a:ext cx="1009242" cy="307777"/>
          </a:xfrm>
          <a:prstGeom prst="rect">
            <a:avLst/>
          </a:prstGeom>
          <a:noFill/>
        </p:spPr>
        <p:txBody>
          <a:bodyPr wrap="square" rtlCol="0">
            <a:spAutoFit/>
          </a:bodyPr>
          <a:lstStyle/>
          <a:p>
            <a:pPr algn="ctr"/>
            <a:r>
              <a:rPr lang="es-CO" sz="700"/>
              <a:t>Actividades inmobiliarias</a:t>
            </a:r>
          </a:p>
        </p:txBody>
      </p:sp>
      <p:sp>
        <p:nvSpPr>
          <p:cNvPr id="42" name="CuadroTexto 41">
            <a:extLst>
              <a:ext uri="{FF2B5EF4-FFF2-40B4-BE49-F238E27FC236}">
                <a16:creationId xmlns:a16="http://schemas.microsoft.com/office/drawing/2014/main" id="{5830E9C8-31D0-D009-94AF-3A3563926F82}"/>
              </a:ext>
            </a:extLst>
          </p:cNvPr>
          <p:cNvSpPr txBox="1"/>
          <p:nvPr/>
        </p:nvSpPr>
        <p:spPr>
          <a:xfrm>
            <a:off x="4532609" y="3245221"/>
            <a:ext cx="1274011" cy="415498"/>
          </a:xfrm>
          <a:prstGeom prst="rect">
            <a:avLst/>
          </a:prstGeom>
          <a:noFill/>
        </p:spPr>
        <p:txBody>
          <a:bodyPr wrap="square" rtlCol="0">
            <a:spAutoFit/>
          </a:bodyPr>
          <a:lstStyle/>
          <a:p>
            <a:pPr algn="ctr"/>
            <a:r>
              <a:rPr lang="es-CO" sz="700"/>
              <a:t>Profesionales, científicas, técnicas, servicios de administrativos y apoyo</a:t>
            </a:r>
          </a:p>
        </p:txBody>
      </p:sp>
      <p:pic>
        <p:nvPicPr>
          <p:cNvPr id="44" name="Gráfico 65" descr="Restaurante contorno">
            <a:extLst>
              <a:ext uri="{FF2B5EF4-FFF2-40B4-BE49-F238E27FC236}">
                <a16:creationId xmlns:a16="http://schemas.microsoft.com/office/drawing/2014/main" id="{941A75E5-1556-1504-0AD4-0F926A48CD2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56810" y="2823690"/>
            <a:ext cx="421635" cy="384698"/>
          </a:xfrm>
          <a:prstGeom prst="rect">
            <a:avLst/>
          </a:prstGeom>
        </p:spPr>
      </p:pic>
      <p:pic>
        <p:nvPicPr>
          <p:cNvPr id="45" name="Gráfico 67" descr="Antena parabólica contorno">
            <a:extLst>
              <a:ext uri="{FF2B5EF4-FFF2-40B4-BE49-F238E27FC236}">
                <a16:creationId xmlns:a16="http://schemas.microsoft.com/office/drawing/2014/main" id="{FB806642-E71E-0002-B9B5-4CD54CAF767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107939" y="2824294"/>
            <a:ext cx="421635" cy="384698"/>
          </a:xfrm>
          <a:prstGeom prst="rect">
            <a:avLst/>
          </a:prstGeom>
        </p:spPr>
      </p:pic>
      <p:pic>
        <p:nvPicPr>
          <p:cNvPr id="46" name="Gráfico 69" descr="Banco contorno">
            <a:extLst>
              <a:ext uri="{FF2B5EF4-FFF2-40B4-BE49-F238E27FC236}">
                <a16:creationId xmlns:a16="http://schemas.microsoft.com/office/drawing/2014/main" id="{014A6EEB-79AF-D6B0-A6C7-F562E4035BD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070632" y="2779932"/>
            <a:ext cx="421635" cy="384698"/>
          </a:xfrm>
          <a:prstGeom prst="rect">
            <a:avLst/>
          </a:prstGeom>
        </p:spPr>
      </p:pic>
      <p:pic>
        <p:nvPicPr>
          <p:cNvPr id="52" name="Gráfico 76" descr="Casa de reforma con destellos contorno">
            <a:extLst>
              <a:ext uri="{FF2B5EF4-FFF2-40B4-BE49-F238E27FC236}">
                <a16:creationId xmlns:a16="http://schemas.microsoft.com/office/drawing/2014/main" id="{84369AC4-9A6B-34F0-07CD-EF8F5101FEF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2391" y="2823690"/>
            <a:ext cx="421635" cy="384698"/>
          </a:xfrm>
          <a:prstGeom prst="rect">
            <a:avLst/>
          </a:prstGeom>
        </p:spPr>
      </p:pic>
      <p:pic>
        <p:nvPicPr>
          <p:cNvPr id="53" name="Gráfico 80" descr="Hombre científico contorno">
            <a:extLst>
              <a:ext uri="{FF2B5EF4-FFF2-40B4-BE49-F238E27FC236}">
                <a16:creationId xmlns:a16="http://schemas.microsoft.com/office/drawing/2014/main" id="{F1D8DFB6-34C5-FFFE-2817-87F5667CC40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947153" y="2779932"/>
            <a:ext cx="421635" cy="384698"/>
          </a:xfrm>
          <a:prstGeom prst="rect">
            <a:avLst/>
          </a:prstGeom>
        </p:spPr>
      </p:pic>
      <p:sp>
        <p:nvSpPr>
          <p:cNvPr id="54" name="CuadroTexto 53">
            <a:extLst>
              <a:ext uri="{FF2B5EF4-FFF2-40B4-BE49-F238E27FC236}">
                <a16:creationId xmlns:a16="http://schemas.microsoft.com/office/drawing/2014/main" id="{D170D35D-C6EA-614D-DBF7-FB5E25DBF287}"/>
              </a:ext>
            </a:extLst>
          </p:cNvPr>
          <p:cNvSpPr txBox="1"/>
          <p:nvPr/>
        </p:nvSpPr>
        <p:spPr>
          <a:xfrm>
            <a:off x="802676" y="4151149"/>
            <a:ext cx="1009242" cy="520745"/>
          </a:xfrm>
          <a:prstGeom prst="rect">
            <a:avLst/>
          </a:prstGeom>
          <a:noFill/>
        </p:spPr>
        <p:txBody>
          <a:bodyPr wrap="square" rtlCol="0">
            <a:spAutoFit/>
          </a:bodyPr>
          <a:lstStyle/>
          <a:p>
            <a:pPr algn="ctr"/>
            <a:r>
              <a:rPr lang="es-CO" sz="700"/>
              <a:t>Administración pública y defensa; planes de seguridad social.</a:t>
            </a:r>
          </a:p>
        </p:txBody>
      </p:sp>
      <p:sp>
        <p:nvSpPr>
          <p:cNvPr id="55" name="CuadroTexto 54">
            <a:extLst>
              <a:ext uri="{FF2B5EF4-FFF2-40B4-BE49-F238E27FC236}">
                <a16:creationId xmlns:a16="http://schemas.microsoft.com/office/drawing/2014/main" id="{7BC863DF-4ECA-7D6C-112B-12B6BA80B11F}"/>
              </a:ext>
            </a:extLst>
          </p:cNvPr>
          <p:cNvSpPr txBox="1"/>
          <p:nvPr/>
        </p:nvSpPr>
        <p:spPr>
          <a:xfrm>
            <a:off x="1758679" y="4175821"/>
            <a:ext cx="1009242" cy="200055"/>
          </a:xfrm>
          <a:prstGeom prst="rect">
            <a:avLst/>
          </a:prstGeom>
          <a:noFill/>
        </p:spPr>
        <p:txBody>
          <a:bodyPr wrap="square" rtlCol="0">
            <a:spAutoFit/>
          </a:bodyPr>
          <a:lstStyle/>
          <a:p>
            <a:pPr algn="ctr"/>
            <a:r>
              <a:rPr lang="es-CO" sz="700"/>
              <a:t>Educación</a:t>
            </a:r>
          </a:p>
        </p:txBody>
      </p:sp>
      <p:sp>
        <p:nvSpPr>
          <p:cNvPr id="56" name="CuadroTexto 55">
            <a:extLst>
              <a:ext uri="{FF2B5EF4-FFF2-40B4-BE49-F238E27FC236}">
                <a16:creationId xmlns:a16="http://schemas.microsoft.com/office/drawing/2014/main" id="{8F15385A-436D-887D-6B53-81B4BCE36E1E}"/>
              </a:ext>
            </a:extLst>
          </p:cNvPr>
          <p:cNvSpPr txBox="1"/>
          <p:nvPr/>
        </p:nvSpPr>
        <p:spPr>
          <a:xfrm>
            <a:off x="2717397" y="4175918"/>
            <a:ext cx="1009242" cy="415498"/>
          </a:xfrm>
          <a:prstGeom prst="rect">
            <a:avLst/>
          </a:prstGeom>
          <a:noFill/>
        </p:spPr>
        <p:txBody>
          <a:bodyPr wrap="square" rtlCol="0">
            <a:spAutoFit/>
          </a:bodyPr>
          <a:lstStyle/>
          <a:p>
            <a:pPr algn="ctr"/>
            <a:r>
              <a:rPr lang="es-CO" sz="700"/>
              <a:t>Atención a la salud humana y asistencia social</a:t>
            </a:r>
          </a:p>
        </p:txBody>
      </p:sp>
      <p:sp>
        <p:nvSpPr>
          <p:cNvPr id="57" name="CuadroTexto 56">
            <a:extLst>
              <a:ext uri="{FF2B5EF4-FFF2-40B4-BE49-F238E27FC236}">
                <a16:creationId xmlns:a16="http://schemas.microsoft.com/office/drawing/2014/main" id="{82B0063C-BC08-4B41-980B-8EE5060F4173}"/>
              </a:ext>
            </a:extLst>
          </p:cNvPr>
          <p:cNvSpPr txBox="1"/>
          <p:nvPr/>
        </p:nvSpPr>
        <p:spPr>
          <a:xfrm>
            <a:off x="3661754" y="4172120"/>
            <a:ext cx="1009242" cy="520745"/>
          </a:xfrm>
          <a:prstGeom prst="rect">
            <a:avLst/>
          </a:prstGeom>
          <a:noFill/>
        </p:spPr>
        <p:txBody>
          <a:bodyPr wrap="square" rtlCol="0">
            <a:spAutoFit/>
          </a:bodyPr>
          <a:lstStyle/>
          <a:p>
            <a:pPr algn="ctr"/>
            <a:r>
              <a:rPr lang="es-CO" sz="700"/>
              <a:t>Actividades artísticas, entretenimiento y recreación</a:t>
            </a:r>
          </a:p>
        </p:txBody>
      </p:sp>
      <p:sp>
        <p:nvSpPr>
          <p:cNvPr id="58" name="CuadroTexto 57">
            <a:extLst>
              <a:ext uri="{FF2B5EF4-FFF2-40B4-BE49-F238E27FC236}">
                <a16:creationId xmlns:a16="http://schemas.microsoft.com/office/drawing/2014/main" id="{22A8972D-9608-67F7-6EFF-15FAF3F78A8B}"/>
              </a:ext>
            </a:extLst>
          </p:cNvPr>
          <p:cNvSpPr txBox="1"/>
          <p:nvPr/>
        </p:nvSpPr>
        <p:spPr>
          <a:xfrm>
            <a:off x="4617756" y="4167288"/>
            <a:ext cx="1009242" cy="307777"/>
          </a:xfrm>
          <a:prstGeom prst="rect">
            <a:avLst/>
          </a:prstGeom>
          <a:noFill/>
        </p:spPr>
        <p:txBody>
          <a:bodyPr wrap="square" rtlCol="0">
            <a:spAutoFit/>
          </a:bodyPr>
          <a:lstStyle/>
          <a:p>
            <a:pPr algn="ctr"/>
            <a:r>
              <a:rPr lang="es-CO" sz="700"/>
              <a:t>Otras actividades de servicios</a:t>
            </a:r>
          </a:p>
        </p:txBody>
      </p:sp>
      <p:pic>
        <p:nvPicPr>
          <p:cNvPr id="64" name="Gráfico 97" descr="Mujer soldado contorno">
            <a:extLst>
              <a:ext uri="{FF2B5EF4-FFF2-40B4-BE49-F238E27FC236}">
                <a16:creationId xmlns:a16="http://schemas.microsoft.com/office/drawing/2014/main" id="{60CE0931-2482-05AF-037C-89857171545B}"/>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33314" y="3716088"/>
            <a:ext cx="421635" cy="384698"/>
          </a:xfrm>
          <a:prstGeom prst="rect">
            <a:avLst/>
          </a:prstGeom>
        </p:spPr>
      </p:pic>
      <p:pic>
        <p:nvPicPr>
          <p:cNvPr id="65" name="Gráfico 99" descr="Aula de clases contorno">
            <a:extLst>
              <a:ext uri="{FF2B5EF4-FFF2-40B4-BE49-F238E27FC236}">
                <a16:creationId xmlns:a16="http://schemas.microsoft.com/office/drawing/2014/main" id="{CC8C135B-6A0B-F3CC-ECF7-0834DD6E28A0}"/>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085782" y="3716088"/>
            <a:ext cx="421635" cy="384698"/>
          </a:xfrm>
          <a:prstGeom prst="rect">
            <a:avLst/>
          </a:prstGeom>
        </p:spPr>
      </p:pic>
      <p:pic>
        <p:nvPicPr>
          <p:cNvPr id="66" name="Gráfico 103" descr="Doctora contorno">
            <a:extLst>
              <a:ext uri="{FF2B5EF4-FFF2-40B4-BE49-F238E27FC236}">
                <a16:creationId xmlns:a16="http://schemas.microsoft.com/office/drawing/2014/main" id="{6B2CAD8F-5767-B582-4272-A0951EEF687D}"/>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060622" y="3720756"/>
            <a:ext cx="421635" cy="384698"/>
          </a:xfrm>
          <a:prstGeom prst="rect">
            <a:avLst/>
          </a:prstGeom>
        </p:spPr>
      </p:pic>
      <p:pic>
        <p:nvPicPr>
          <p:cNvPr id="67" name="Gráfico 105" descr="Planchas giratorias contorno">
            <a:extLst>
              <a:ext uri="{FF2B5EF4-FFF2-40B4-BE49-F238E27FC236}">
                <a16:creationId xmlns:a16="http://schemas.microsoft.com/office/drawing/2014/main" id="{BCC23D4F-9AA5-95A0-2592-AE7D5AB5009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991807" y="3716088"/>
            <a:ext cx="421635" cy="384698"/>
          </a:xfrm>
          <a:prstGeom prst="rect">
            <a:avLst/>
          </a:prstGeom>
        </p:spPr>
      </p:pic>
      <p:pic>
        <p:nvPicPr>
          <p:cNvPr id="68" name="Gráfico 107" descr="Salón contorno">
            <a:extLst>
              <a:ext uri="{FF2B5EF4-FFF2-40B4-BE49-F238E27FC236}">
                <a16:creationId xmlns:a16="http://schemas.microsoft.com/office/drawing/2014/main" id="{D9D1EB4E-5451-29CA-D342-F08FAC0B8100}"/>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4941201" y="3701653"/>
            <a:ext cx="421635" cy="384698"/>
          </a:xfrm>
          <a:prstGeom prst="rect">
            <a:avLst/>
          </a:prstGeom>
        </p:spPr>
      </p:pic>
      <p:sp>
        <p:nvSpPr>
          <p:cNvPr id="78" name="Rectángulo 1">
            <a:extLst>
              <a:ext uri="{FF2B5EF4-FFF2-40B4-BE49-F238E27FC236}">
                <a16:creationId xmlns:a16="http://schemas.microsoft.com/office/drawing/2014/main" id="{516585AD-6A83-EF88-F403-206F3C402CE1}"/>
              </a:ext>
            </a:extLst>
          </p:cNvPr>
          <p:cNvSpPr/>
          <p:nvPr/>
        </p:nvSpPr>
        <p:spPr>
          <a:xfrm>
            <a:off x="5872280" y="749782"/>
            <a:ext cx="3077381" cy="3929121"/>
          </a:xfrm>
          <a:prstGeom prst="rect">
            <a:avLst/>
          </a:prstGeom>
          <a:ln w="9525">
            <a:solidFill>
              <a:srgbClr val="FF99C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sz="700"/>
          </a:p>
        </p:txBody>
      </p:sp>
      <p:sp>
        <p:nvSpPr>
          <p:cNvPr id="79" name="3 Título">
            <a:extLst>
              <a:ext uri="{FF2B5EF4-FFF2-40B4-BE49-F238E27FC236}">
                <a16:creationId xmlns:a16="http://schemas.microsoft.com/office/drawing/2014/main" id="{8C370A13-E268-4FC7-FC5C-C87EB25F7B1F}"/>
              </a:ext>
            </a:extLst>
          </p:cNvPr>
          <p:cNvSpPr txBox="1">
            <a:spLocks/>
          </p:cNvSpPr>
          <p:nvPr/>
        </p:nvSpPr>
        <p:spPr>
          <a:xfrm>
            <a:off x="6025492" y="752197"/>
            <a:ext cx="2770955" cy="252000"/>
          </a:xfrm>
          <a:prstGeom prst="rect">
            <a:avLst/>
          </a:prstGeom>
          <a:noFill/>
        </p:spPr>
        <p:txBody>
          <a:bodyPr lIns="68580" tIns="34290" rIns="68580" bIns="34290" anchor="t"/>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sz="1000" b="1" i="1" dirty="0">
                <a:solidFill>
                  <a:srgbClr val="FF99CC"/>
                </a:solidFill>
                <a:latin typeface="Segoe UI"/>
                <a:cs typeface="Arial"/>
              </a:rPr>
              <a:t>Actividades económicas excluidas**</a:t>
            </a:r>
          </a:p>
        </p:txBody>
      </p:sp>
      <p:sp>
        <p:nvSpPr>
          <p:cNvPr id="82" name="CuadroTexto 12">
            <a:extLst>
              <a:ext uri="{FF2B5EF4-FFF2-40B4-BE49-F238E27FC236}">
                <a16:creationId xmlns:a16="http://schemas.microsoft.com/office/drawing/2014/main" id="{309E5665-E1DE-B4B5-F04D-3DF6F15A63A6}"/>
              </a:ext>
            </a:extLst>
          </p:cNvPr>
          <p:cNvSpPr txBox="1"/>
          <p:nvPr/>
        </p:nvSpPr>
        <p:spPr>
          <a:xfrm>
            <a:off x="6812723" y="1238686"/>
            <a:ext cx="1902895" cy="307777"/>
          </a:xfrm>
          <a:prstGeom prst="rect">
            <a:avLst/>
          </a:prstGeom>
          <a:noFill/>
        </p:spPr>
        <p:txBody>
          <a:bodyPr wrap="square" rtlCol="0">
            <a:spAutoFit/>
          </a:bodyPr>
          <a:lstStyle/>
          <a:p>
            <a:r>
              <a:rPr lang="es-ES" sz="700">
                <a:latin typeface="Segoe UI" panose="020B0502040204020203" pitchFamily="34" charset="0"/>
                <a:cs typeface="Segoe UI" panose="020B0502040204020203" pitchFamily="34" charset="0"/>
              </a:rPr>
              <a:t>Agricultura, ganadería, silvicultura, caza y pesca </a:t>
            </a:r>
            <a:endParaRPr lang="es-CO" sz="700">
              <a:latin typeface="Segoe UI" panose="020B0502040204020203" pitchFamily="34" charset="0"/>
              <a:cs typeface="Segoe UI" panose="020B0502040204020203" pitchFamily="34" charset="0"/>
            </a:endParaRPr>
          </a:p>
        </p:txBody>
      </p:sp>
      <p:pic>
        <p:nvPicPr>
          <p:cNvPr id="3" name="Gráfico 2" descr="Granero contorno">
            <a:extLst>
              <a:ext uri="{FF2B5EF4-FFF2-40B4-BE49-F238E27FC236}">
                <a16:creationId xmlns:a16="http://schemas.microsoft.com/office/drawing/2014/main" id="{5F59A1F0-0E04-A4A0-A0F4-9A49785D202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132149" y="1132402"/>
            <a:ext cx="486000" cy="486000"/>
          </a:xfrm>
          <a:prstGeom prst="rect">
            <a:avLst/>
          </a:prstGeom>
        </p:spPr>
      </p:pic>
      <p:pic>
        <p:nvPicPr>
          <p:cNvPr id="12" name="Gráfico 11" descr="Escena de bosque contorno">
            <a:extLst>
              <a:ext uri="{FF2B5EF4-FFF2-40B4-BE49-F238E27FC236}">
                <a16:creationId xmlns:a16="http://schemas.microsoft.com/office/drawing/2014/main" id="{FB1D561A-435B-5CD0-ABE1-66314ADB053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136729" y="1654329"/>
            <a:ext cx="486000" cy="486000"/>
          </a:xfrm>
          <a:prstGeom prst="rect">
            <a:avLst/>
          </a:prstGeom>
        </p:spPr>
      </p:pic>
      <p:sp>
        <p:nvSpPr>
          <p:cNvPr id="17" name="CuadroTexto 12">
            <a:extLst>
              <a:ext uri="{FF2B5EF4-FFF2-40B4-BE49-F238E27FC236}">
                <a16:creationId xmlns:a16="http://schemas.microsoft.com/office/drawing/2014/main" id="{727EDFC5-6F86-CE2F-D809-B45CD777C0D8}"/>
              </a:ext>
            </a:extLst>
          </p:cNvPr>
          <p:cNvSpPr txBox="1"/>
          <p:nvPr/>
        </p:nvSpPr>
        <p:spPr>
          <a:xfrm>
            <a:off x="6807680" y="1793319"/>
            <a:ext cx="1902895" cy="200055"/>
          </a:xfrm>
          <a:prstGeom prst="rect">
            <a:avLst/>
          </a:prstGeom>
          <a:noFill/>
        </p:spPr>
        <p:txBody>
          <a:bodyPr wrap="square" rtlCol="0">
            <a:spAutoFit/>
          </a:bodyPr>
          <a:lstStyle/>
          <a:p>
            <a:r>
              <a:rPr lang="es-ES" sz="700">
                <a:latin typeface="Segoe UI" panose="020B0502040204020203" pitchFamily="34" charset="0"/>
                <a:cs typeface="Segoe UI" panose="020B0502040204020203" pitchFamily="34" charset="0"/>
              </a:rPr>
              <a:t>Silvicultura y extracción de madera</a:t>
            </a:r>
            <a:endParaRPr lang="es-CO" sz="700">
              <a:latin typeface="Segoe UI" panose="020B0502040204020203" pitchFamily="34" charset="0"/>
              <a:cs typeface="Segoe UI" panose="020B0502040204020203" pitchFamily="34" charset="0"/>
            </a:endParaRPr>
          </a:p>
        </p:txBody>
      </p:sp>
      <p:pic>
        <p:nvPicPr>
          <p:cNvPr id="23" name="Gráfico 22" descr="Pesca contorno">
            <a:extLst>
              <a:ext uri="{FF2B5EF4-FFF2-40B4-BE49-F238E27FC236}">
                <a16:creationId xmlns:a16="http://schemas.microsoft.com/office/drawing/2014/main" id="{999CC3E5-1280-DF74-62A3-355B0070A712}"/>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129811" y="2176256"/>
            <a:ext cx="486000" cy="486000"/>
          </a:xfrm>
          <a:prstGeom prst="rect">
            <a:avLst/>
          </a:prstGeom>
        </p:spPr>
      </p:pic>
      <p:sp>
        <p:nvSpPr>
          <p:cNvPr id="35" name="CuadroTexto 12">
            <a:extLst>
              <a:ext uri="{FF2B5EF4-FFF2-40B4-BE49-F238E27FC236}">
                <a16:creationId xmlns:a16="http://schemas.microsoft.com/office/drawing/2014/main" id="{27A058DF-0384-92CE-2361-5976F2F6B4BC}"/>
              </a:ext>
            </a:extLst>
          </p:cNvPr>
          <p:cNvSpPr txBox="1"/>
          <p:nvPr/>
        </p:nvSpPr>
        <p:spPr>
          <a:xfrm>
            <a:off x="6807680" y="2328770"/>
            <a:ext cx="1902895" cy="200055"/>
          </a:xfrm>
          <a:prstGeom prst="rect">
            <a:avLst/>
          </a:prstGeom>
          <a:noFill/>
        </p:spPr>
        <p:txBody>
          <a:bodyPr wrap="square" rtlCol="0">
            <a:spAutoFit/>
          </a:bodyPr>
          <a:lstStyle/>
          <a:p>
            <a:r>
              <a:rPr lang="es-ES" sz="700">
                <a:latin typeface="Segoe UI" panose="020B0502040204020203" pitchFamily="34" charset="0"/>
                <a:cs typeface="Segoe UI" panose="020B0502040204020203" pitchFamily="34" charset="0"/>
              </a:rPr>
              <a:t>Pesca y acuicultura</a:t>
            </a:r>
            <a:endParaRPr lang="es-CO" sz="700">
              <a:latin typeface="Segoe UI" panose="020B0502040204020203" pitchFamily="34" charset="0"/>
              <a:cs typeface="Segoe UI" panose="020B0502040204020203" pitchFamily="34" charset="0"/>
            </a:endParaRPr>
          </a:p>
        </p:txBody>
      </p:sp>
      <p:pic>
        <p:nvPicPr>
          <p:cNvPr id="43" name="Gráfico 42" descr="Materias primas contorno">
            <a:extLst>
              <a:ext uri="{FF2B5EF4-FFF2-40B4-BE49-F238E27FC236}">
                <a16:creationId xmlns:a16="http://schemas.microsoft.com/office/drawing/2014/main" id="{81E46694-D57A-EA88-2FD7-6929D8BEE2AE}"/>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6137220" y="2704134"/>
            <a:ext cx="486000" cy="486000"/>
          </a:xfrm>
          <a:prstGeom prst="rect">
            <a:avLst/>
          </a:prstGeom>
        </p:spPr>
      </p:pic>
      <p:sp>
        <p:nvSpPr>
          <p:cNvPr id="47" name="CuadroTexto 12">
            <a:extLst>
              <a:ext uri="{FF2B5EF4-FFF2-40B4-BE49-F238E27FC236}">
                <a16:creationId xmlns:a16="http://schemas.microsoft.com/office/drawing/2014/main" id="{5A9B0355-158A-0594-B645-D55449581DA4}"/>
              </a:ext>
            </a:extLst>
          </p:cNvPr>
          <p:cNvSpPr txBox="1"/>
          <p:nvPr/>
        </p:nvSpPr>
        <p:spPr>
          <a:xfrm>
            <a:off x="6807680" y="2839054"/>
            <a:ext cx="1902895" cy="200055"/>
          </a:xfrm>
          <a:prstGeom prst="rect">
            <a:avLst/>
          </a:prstGeom>
          <a:noFill/>
        </p:spPr>
        <p:txBody>
          <a:bodyPr wrap="square" rtlCol="0">
            <a:spAutoFit/>
          </a:bodyPr>
          <a:lstStyle/>
          <a:p>
            <a:r>
              <a:rPr lang="es-ES" sz="700">
                <a:latin typeface="Segoe UI" panose="020B0502040204020203" pitchFamily="34" charset="0"/>
                <a:cs typeface="Segoe UI" panose="020B0502040204020203" pitchFamily="34" charset="0"/>
              </a:rPr>
              <a:t>Explotación de minas y canteras</a:t>
            </a:r>
            <a:endParaRPr lang="es-CO" sz="700">
              <a:latin typeface="Segoe UI" panose="020B0502040204020203" pitchFamily="34" charset="0"/>
              <a:cs typeface="Segoe UI" panose="020B0502040204020203" pitchFamily="34" charset="0"/>
            </a:endParaRPr>
          </a:p>
        </p:txBody>
      </p:sp>
      <p:pic>
        <p:nvPicPr>
          <p:cNvPr id="49" name="Gráfico 48" descr="Casa contorno">
            <a:extLst>
              <a:ext uri="{FF2B5EF4-FFF2-40B4-BE49-F238E27FC236}">
                <a16:creationId xmlns:a16="http://schemas.microsoft.com/office/drawing/2014/main" id="{E1D560C2-BD80-53DC-6F0E-98DE5AADF2DE}"/>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129811" y="3230088"/>
            <a:ext cx="486000" cy="486000"/>
          </a:xfrm>
          <a:prstGeom prst="rect">
            <a:avLst/>
          </a:prstGeom>
        </p:spPr>
      </p:pic>
      <p:sp>
        <p:nvSpPr>
          <p:cNvPr id="50" name="CuadroTexto 12">
            <a:extLst>
              <a:ext uri="{FF2B5EF4-FFF2-40B4-BE49-F238E27FC236}">
                <a16:creationId xmlns:a16="http://schemas.microsoft.com/office/drawing/2014/main" id="{4DCFC317-F118-0DD5-092A-A6CEE8B79AA6}"/>
              </a:ext>
            </a:extLst>
          </p:cNvPr>
          <p:cNvSpPr txBox="1"/>
          <p:nvPr/>
        </p:nvSpPr>
        <p:spPr>
          <a:xfrm>
            <a:off x="6806248" y="3230088"/>
            <a:ext cx="1902895" cy="630942"/>
          </a:xfrm>
          <a:prstGeom prst="rect">
            <a:avLst/>
          </a:prstGeom>
          <a:noFill/>
        </p:spPr>
        <p:txBody>
          <a:bodyPr wrap="square" rtlCol="0">
            <a:spAutoFit/>
          </a:bodyPr>
          <a:lstStyle/>
          <a:p>
            <a:r>
              <a:rPr lang="es-ES" sz="700">
                <a:latin typeface="Segoe UI" panose="020B0502040204020203" pitchFamily="34" charset="0"/>
                <a:cs typeface="Segoe UI" panose="020B0502040204020203" pitchFamily="34" charset="0"/>
              </a:rPr>
              <a:t>Actividades de los hogares individuales en calidad de empleadores; actividades</a:t>
            </a:r>
          </a:p>
          <a:p>
            <a:r>
              <a:rPr lang="es-ES" sz="700">
                <a:latin typeface="Segoe UI" panose="020B0502040204020203" pitchFamily="34" charset="0"/>
                <a:cs typeface="Segoe UI" panose="020B0502040204020203" pitchFamily="34" charset="0"/>
              </a:rPr>
              <a:t>no diferenciadas de los hogares individuales como productores de bienes y</a:t>
            </a:r>
          </a:p>
          <a:p>
            <a:r>
              <a:rPr lang="es-ES" sz="700">
                <a:latin typeface="Segoe UI" panose="020B0502040204020203" pitchFamily="34" charset="0"/>
                <a:cs typeface="Segoe UI" panose="020B0502040204020203" pitchFamily="34" charset="0"/>
              </a:rPr>
              <a:t>servicios para uso propio</a:t>
            </a:r>
            <a:endParaRPr lang="es-CO" sz="700">
              <a:latin typeface="Segoe UI" panose="020B0502040204020203" pitchFamily="34" charset="0"/>
              <a:cs typeface="Segoe UI" panose="020B0502040204020203" pitchFamily="34" charset="0"/>
            </a:endParaRPr>
          </a:p>
        </p:txBody>
      </p:sp>
      <p:pic>
        <p:nvPicPr>
          <p:cNvPr id="59" name="Gráfico 58" descr="Reunión contorno">
            <a:extLst>
              <a:ext uri="{FF2B5EF4-FFF2-40B4-BE49-F238E27FC236}">
                <a16:creationId xmlns:a16="http://schemas.microsoft.com/office/drawing/2014/main" id="{9D4EF268-46DC-7F05-2350-4932CEBB5B90}"/>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137395" y="3914016"/>
            <a:ext cx="486000" cy="486000"/>
          </a:xfrm>
          <a:prstGeom prst="rect">
            <a:avLst/>
          </a:prstGeom>
        </p:spPr>
      </p:pic>
      <p:sp>
        <p:nvSpPr>
          <p:cNvPr id="60" name="CuadroTexto 12">
            <a:extLst>
              <a:ext uri="{FF2B5EF4-FFF2-40B4-BE49-F238E27FC236}">
                <a16:creationId xmlns:a16="http://schemas.microsoft.com/office/drawing/2014/main" id="{8CDB49D7-F61E-769C-BA94-4790F6364B9D}"/>
              </a:ext>
            </a:extLst>
          </p:cNvPr>
          <p:cNvSpPr txBox="1"/>
          <p:nvPr/>
        </p:nvSpPr>
        <p:spPr>
          <a:xfrm>
            <a:off x="6817334" y="4019210"/>
            <a:ext cx="1902895" cy="307777"/>
          </a:xfrm>
          <a:prstGeom prst="rect">
            <a:avLst/>
          </a:prstGeom>
          <a:noFill/>
        </p:spPr>
        <p:txBody>
          <a:bodyPr wrap="square" rtlCol="0">
            <a:spAutoFit/>
          </a:bodyPr>
          <a:lstStyle/>
          <a:p>
            <a:r>
              <a:rPr lang="es-ES" sz="700">
                <a:latin typeface="Segoe UI" panose="020B0502040204020203" pitchFamily="34" charset="0"/>
                <a:cs typeface="Segoe UI" panose="020B0502040204020203" pitchFamily="34" charset="0"/>
              </a:rPr>
              <a:t>Actividades de organizaciones y entidades extraterritoriales</a:t>
            </a:r>
            <a:endParaRPr lang="es-CO" sz="700">
              <a:latin typeface="Segoe UI" panose="020B0502040204020203" pitchFamily="34" charset="0"/>
              <a:cs typeface="Segoe UI" panose="020B0502040204020203" pitchFamily="34" charset="0"/>
            </a:endParaRPr>
          </a:p>
        </p:txBody>
      </p:sp>
      <p:sp>
        <p:nvSpPr>
          <p:cNvPr id="61" name="Rectángulo 60">
            <a:extLst>
              <a:ext uri="{FF2B5EF4-FFF2-40B4-BE49-F238E27FC236}">
                <a16:creationId xmlns:a16="http://schemas.microsoft.com/office/drawing/2014/main" id="{6F4733D2-BC96-6DAA-C744-AEBF1BE3AFE6}"/>
              </a:ext>
            </a:extLst>
          </p:cNvPr>
          <p:cNvSpPr/>
          <p:nvPr/>
        </p:nvSpPr>
        <p:spPr>
          <a:xfrm>
            <a:off x="758352" y="4715791"/>
            <a:ext cx="8419680" cy="276999"/>
          </a:xfrm>
          <a:prstGeom prst="rect">
            <a:avLst/>
          </a:prstGeom>
        </p:spPr>
        <p:txBody>
          <a:bodyPr wrap="square">
            <a:spAutoFit/>
          </a:bodyPr>
          <a:lstStyle/>
          <a:p>
            <a:r>
              <a:rPr lang="es-MX" sz="600" dirty="0">
                <a:solidFill>
                  <a:srgbClr val="000000"/>
                </a:solidFill>
              </a:rPr>
              <a:t>* Se excluyen l</a:t>
            </a:r>
            <a:r>
              <a:rPr lang="es-ES" sz="600" dirty="0">
                <a:solidFill>
                  <a:srgbClr val="000000"/>
                </a:solidFill>
              </a:rPr>
              <a:t>as actividades económicas que se desarrollan al interior de la vivienda y no son visibles al público, como los emprendimientos digitales.</a:t>
            </a:r>
          </a:p>
          <a:p>
            <a:r>
              <a:rPr lang="es-CO" sz="600" dirty="0"/>
              <a:t>** Estas actividades se miden en otras operaciones estadísticas, como el Censo Nacional Agropecuario, el Censo Minero, la Encuesta de Micronegocios, entre otras .</a:t>
            </a:r>
          </a:p>
        </p:txBody>
      </p:sp>
      <p:sp>
        <p:nvSpPr>
          <p:cNvPr id="69" name="object 898">
            <a:extLst>
              <a:ext uri="{FF2B5EF4-FFF2-40B4-BE49-F238E27FC236}">
                <a16:creationId xmlns:a16="http://schemas.microsoft.com/office/drawing/2014/main" id="{379EE4A6-3162-4F24-9AAA-32585D5D012D}"/>
              </a:ext>
            </a:extLst>
          </p:cNvPr>
          <p:cNvSpPr txBox="1"/>
          <p:nvPr/>
        </p:nvSpPr>
        <p:spPr>
          <a:xfrm>
            <a:off x="767304" y="197390"/>
            <a:ext cx="8136953" cy="430887"/>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Censo Económico Nacional Urbano</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Alcance Temático</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70" name="Conector recto 69">
            <a:extLst>
              <a:ext uri="{FF2B5EF4-FFF2-40B4-BE49-F238E27FC236}">
                <a16:creationId xmlns:a16="http://schemas.microsoft.com/office/drawing/2014/main" id="{7D0C549C-3B78-4A1F-937E-5164655D244E}"/>
              </a:ext>
            </a:extLst>
          </p:cNvPr>
          <p:cNvCxnSpPr>
            <a:cxnSpLocks/>
          </p:cNvCxnSpPr>
          <p:nvPr/>
        </p:nvCxnSpPr>
        <p:spPr>
          <a:xfrm flipH="1">
            <a:off x="767304" y="696293"/>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9904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51231" y="218218"/>
            <a:ext cx="8173163"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cuatrienal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Manizales*</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706380" y="1088295"/>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373145" y="1088295"/>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765357" y="1012297"/>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10 Rectángulo">
            <a:extLst>
              <a:ext uri="{FF2B5EF4-FFF2-40B4-BE49-F238E27FC236}">
                <a16:creationId xmlns:a16="http://schemas.microsoft.com/office/drawing/2014/main" id="{59B5EFE0-E6D4-AFAA-9D57-64A806E5D9D0}"/>
              </a:ext>
            </a:extLst>
          </p:cNvPr>
          <p:cNvSpPr/>
          <p:nvPr/>
        </p:nvSpPr>
        <p:spPr>
          <a:xfrm>
            <a:off x="751231" y="4470218"/>
            <a:ext cx="7485320" cy="58477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*Los municipios que componen esta área metropolitana son: Chinchiná y Manizales.</a:t>
            </a:r>
          </a:p>
          <a:p>
            <a:r>
              <a:rPr lang="es-CO" sz="800" dirty="0"/>
              <a:t>** Para el Cable los vehículos en servicio hacen referencia a las góndolas en uso</a:t>
            </a:r>
          </a:p>
        </p:txBody>
      </p:sp>
      <p:grpSp>
        <p:nvGrpSpPr>
          <p:cNvPr id="8" name="Grupo 7">
            <a:extLst>
              <a:ext uri="{FF2B5EF4-FFF2-40B4-BE49-F238E27FC236}">
                <a16:creationId xmlns:a16="http://schemas.microsoft.com/office/drawing/2014/main" id="{E12ECFF0-053A-DF36-03D1-713A82B37176}"/>
              </a:ext>
            </a:extLst>
          </p:cNvPr>
          <p:cNvGrpSpPr/>
          <p:nvPr/>
        </p:nvGrpSpPr>
        <p:grpSpPr>
          <a:xfrm>
            <a:off x="792936" y="1930446"/>
            <a:ext cx="360000" cy="1914411"/>
            <a:chOff x="356265" y="1904364"/>
            <a:chExt cx="360000" cy="1914411"/>
          </a:xfrm>
        </p:grpSpPr>
        <p:grpSp>
          <p:nvGrpSpPr>
            <p:cNvPr id="9" name="Grupo 8">
              <a:extLst>
                <a:ext uri="{FF2B5EF4-FFF2-40B4-BE49-F238E27FC236}">
                  <a16:creationId xmlns:a16="http://schemas.microsoft.com/office/drawing/2014/main" id="{37BACC1A-4C69-F3A0-0AB6-7CE8E104E98C}"/>
                </a:ext>
              </a:extLst>
            </p:cNvPr>
            <p:cNvGrpSpPr/>
            <p:nvPr/>
          </p:nvGrpSpPr>
          <p:grpSpPr>
            <a:xfrm>
              <a:off x="356265" y="1904364"/>
              <a:ext cx="360000" cy="1914411"/>
              <a:chOff x="143601" y="1829933"/>
              <a:chExt cx="360000" cy="1914411"/>
            </a:xfrm>
          </p:grpSpPr>
          <p:grpSp>
            <p:nvGrpSpPr>
              <p:cNvPr id="12" name="Grupo 11">
                <a:extLst>
                  <a:ext uri="{FF2B5EF4-FFF2-40B4-BE49-F238E27FC236}">
                    <a16:creationId xmlns:a16="http://schemas.microsoft.com/office/drawing/2014/main" id="{AE109FB7-DC24-8833-32D0-3EC347CF8652}"/>
                  </a:ext>
                </a:extLst>
              </p:cNvPr>
              <p:cNvGrpSpPr/>
              <p:nvPr/>
            </p:nvGrpSpPr>
            <p:grpSpPr>
              <a:xfrm>
                <a:off x="143601" y="1829933"/>
                <a:ext cx="360000" cy="1371742"/>
                <a:chOff x="341541" y="1761979"/>
                <a:chExt cx="360000" cy="1371742"/>
              </a:xfrm>
            </p:grpSpPr>
            <p:pic>
              <p:nvPicPr>
                <p:cNvPr id="15" name="Gráfico 14" descr="Autobús con relleno sólido">
                  <a:extLst>
                    <a:ext uri="{FF2B5EF4-FFF2-40B4-BE49-F238E27FC236}">
                      <a16:creationId xmlns:a16="http://schemas.microsoft.com/office/drawing/2014/main" id="{8F19B753-AEAF-9DDE-70D0-EC4F6AD68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1761979"/>
                  <a:ext cx="360000" cy="360000"/>
                </a:xfrm>
                <a:prstGeom prst="rect">
                  <a:avLst/>
                </a:prstGeom>
              </p:spPr>
            </p:pic>
            <p:pic>
              <p:nvPicPr>
                <p:cNvPr id="18" name="Gráfico 17" descr="Autobús con relleno sólido">
                  <a:extLst>
                    <a:ext uri="{FF2B5EF4-FFF2-40B4-BE49-F238E27FC236}">
                      <a16:creationId xmlns:a16="http://schemas.microsoft.com/office/drawing/2014/main" id="{8A48DE27-1B6C-2412-3CEF-4DE8ABF6AD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541" y="2773721"/>
                  <a:ext cx="360000" cy="360000"/>
                </a:xfrm>
                <a:prstGeom prst="rect">
                  <a:avLst/>
                </a:prstGeom>
              </p:spPr>
            </p:pic>
          </p:grpSp>
          <p:pic>
            <p:nvPicPr>
              <p:cNvPr id="14" name="Gráfico 13" descr="Autobús con relleno sólido">
                <a:extLst>
                  <a:ext uri="{FF2B5EF4-FFF2-40B4-BE49-F238E27FC236}">
                    <a16:creationId xmlns:a16="http://schemas.microsoft.com/office/drawing/2014/main" id="{01015750-8F61-19B9-6161-6880EB084E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601" y="3384344"/>
                <a:ext cx="360000" cy="360000"/>
              </a:xfrm>
              <a:prstGeom prst="rect">
                <a:avLst/>
              </a:prstGeom>
            </p:spPr>
          </p:pic>
        </p:grpSp>
        <p:pic>
          <p:nvPicPr>
            <p:cNvPr id="10" name="Gráfico 9" descr="Autobús con relleno sólido">
              <a:extLst>
                <a:ext uri="{FF2B5EF4-FFF2-40B4-BE49-F238E27FC236}">
                  <a16:creationId xmlns:a16="http://schemas.microsoft.com/office/drawing/2014/main" id="{95B83435-0A55-B50A-5372-AA17273729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265" y="2430665"/>
              <a:ext cx="360000" cy="360000"/>
            </a:xfrm>
            <a:prstGeom prst="rect">
              <a:avLst/>
            </a:prstGeom>
          </p:spPr>
        </p:pic>
      </p:grpSp>
      <p:grpSp>
        <p:nvGrpSpPr>
          <p:cNvPr id="21" name="Grupo 20">
            <a:extLst>
              <a:ext uri="{FF2B5EF4-FFF2-40B4-BE49-F238E27FC236}">
                <a16:creationId xmlns:a16="http://schemas.microsoft.com/office/drawing/2014/main" id="{FFF884E9-087C-B4EF-760C-C880662F267D}"/>
              </a:ext>
            </a:extLst>
          </p:cNvPr>
          <p:cNvGrpSpPr/>
          <p:nvPr/>
        </p:nvGrpSpPr>
        <p:grpSpPr>
          <a:xfrm>
            <a:off x="4906636" y="1923108"/>
            <a:ext cx="360000" cy="1914411"/>
            <a:chOff x="356265" y="1904364"/>
            <a:chExt cx="360000" cy="1914411"/>
          </a:xfrm>
        </p:grpSpPr>
        <p:grpSp>
          <p:nvGrpSpPr>
            <p:cNvPr id="22" name="Grupo 21">
              <a:extLst>
                <a:ext uri="{FF2B5EF4-FFF2-40B4-BE49-F238E27FC236}">
                  <a16:creationId xmlns:a16="http://schemas.microsoft.com/office/drawing/2014/main" id="{F59F3495-59AD-F9E5-4CE5-5BEB4E65094E}"/>
                </a:ext>
              </a:extLst>
            </p:cNvPr>
            <p:cNvGrpSpPr/>
            <p:nvPr/>
          </p:nvGrpSpPr>
          <p:grpSpPr>
            <a:xfrm>
              <a:off x="356265" y="1904364"/>
              <a:ext cx="360000" cy="1914411"/>
              <a:chOff x="143601" y="1829933"/>
              <a:chExt cx="360000" cy="1914411"/>
            </a:xfrm>
          </p:grpSpPr>
          <p:grpSp>
            <p:nvGrpSpPr>
              <p:cNvPr id="25" name="Grupo 24">
                <a:extLst>
                  <a:ext uri="{FF2B5EF4-FFF2-40B4-BE49-F238E27FC236}">
                    <a16:creationId xmlns:a16="http://schemas.microsoft.com/office/drawing/2014/main" id="{C4FAF84D-B83D-EE59-EB16-6C2EAE12BCA8}"/>
                  </a:ext>
                </a:extLst>
              </p:cNvPr>
              <p:cNvGrpSpPr/>
              <p:nvPr/>
            </p:nvGrpSpPr>
            <p:grpSpPr>
              <a:xfrm>
                <a:off x="143601" y="1829933"/>
                <a:ext cx="360000" cy="1371742"/>
                <a:chOff x="341541" y="1761979"/>
                <a:chExt cx="360000" cy="1371742"/>
              </a:xfrm>
            </p:grpSpPr>
            <p:pic>
              <p:nvPicPr>
                <p:cNvPr id="27" name="Gráfico 26" descr="Autobús con relleno sólido">
                  <a:extLst>
                    <a:ext uri="{FF2B5EF4-FFF2-40B4-BE49-F238E27FC236}">
                      <a16:creationId xmlns:a16="http://schemas.microsoft.com/office/drawing/2014/main" id="{F3CEF7F4-1817-7FC6-7FB5-B429D1C629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1761979"/>
                  <a:ext cx="360000" cy="360000"/>
                </a:xfrm>
                <a:prstGeom prst="rect">
                  <a:avLst/>
                </a:prstGeom>
              </p:spPr>
            </p:pic>
            <p:pic>
              <p:nvPicPr>
                <p:cNvPr id="28" name="Gráfico 27" descr="Autobús con relleno sólido">
                  <a:extLst>
                    <a:ext uri="{FF2B5EF4-FFF2-40B4-BE49-F238E27FC236}">
                      <a16:creationId xmlns:a16="http://schemas.microsoft.com/office/drawing/2014/main" id="{352670CE-AEFD-A663-7E44-9CF516087B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541" y="2773721"/>
                  <a:ext cx="360000" cy="360000"/>
                </a:xfrm>
                <a:prstGeom prst="rect">
                  <a:avLst/>
                </a:prstGeom>
              </p:spPr>
            </p:pic>
          </p:grpSp>
          <p:pic>
            <p:nvPicPr>
              <p:cNvPr id="26" name="Gráfico 25" descr="Autobús con relleno sólido">
                <a:extLst>
                  <a:ext uri="{FF2B5EF4-FFF2-40B4-BE49-F238E27FC236}">
                    <a16:creationId xmlns:a16="http://schemas.microsoft.com/office/drawing/2014/main" id="{1B337159-F0DA-5FB2-053F-578B6A4808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601" y="3384344"/>
                <a:ext cx="360000" cy="360000"/>
              </a:xfrm>
              <a:prstGeom prst="rect">
                <a:avLst/>
              </a:prstGeom>
            </p:spPr>
          </p:pic>
        </p:grpSp>
        <p:pic>
          <p:nvPicPr>
            <p:cNvPr id="24" name="Gráfico 23" descr="Autobús con relleno sólido">
              <a:extLst>
                <a:ext uri="{FF2B5EF4-FFF2-40B4-BE49-F238E27FC236}">
                  <a16:creationId xmlns:a16="http://schemas.microsoft.com/office/drawing/2014/main" id="{35D243D4-B339-1BAF-2E38-6CFAF441A6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265" y="2430665"/>
              <a:ext cx="360000" cy="360000"/>
            </a:xfrm>
            <a:prstGeom prst="rect">
              <a:avLst/>
            </a:prstGeom>
          </p:spPr>
        </p:pic>
      </p:grpSp>
      <p:grpSp>
        <p:nvGrpSpPr>
          <p:cNvPr id="29" name="Grupo 28">
            <a:extLst>
              <a:ext uri="{FF2B5EF4-FFF2-40B4-BE49-F238E27FC236}">
                <a16:creationId xmlns:a16="http://schemas.microsoft.com/office/drawing/2014/main" id="{A4AE8644-5AB8-66FF-3585-927B71C3ABCD}"/>
              </a:ext>
            </a:extLst>
          </p:cNvPr>
          <p:cNvGrpSpPr/>
          <p:nvPr/>
        </p:nvGrpSpPr>
        <p:grpSpPr>
          <a:xfrm>
            <a:off x="7648574" y="865544"/>
            <a:ext cx="1165967" cy="513091"/>
            <a:chOff x="6699265" y="844509"/>
            <a:chExt cx="1165967" cy="513091"/>
          </a:xfrm>
        </p:grpSpPr>
        <p:pic>
          <p:nvPicPr>
            <p:cNvPr id="30" name="Gráfico 29" descr="Autobús con relleno sólido">
              <a:extLst>
                <a:ext uri="{FF2B5EF4-FFF2-40B4-BE49-F238E27FC236}">
                  <a16:creationId xmlns:a16="http://schemas.microsoft.com/office/drawing/2014/main" id="{509AFDEB-BB6B-D2DB-81DF-96D2504D86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9265" y="844509"/>
              <a:ext cx="288000" cy="288000"/>
            </a:xfrm>
            <a:prstGeom prst="rect">
              <a:avLst/>
            </a:prstGeom>
          </p:spPr>
        </p:pic>
        <p:sp>
          <p:nvSpPr>
            <p:cNvPr id="31" name="CuadroTexto 30">
              <a:extLst>
                <a:ext uri="{FF2B5EF4-FFF2-40B4-BE49-F238E27FC236}">
                  <a16:creationId xmlns:a16="http://schemas.microsoft.com/office/drawing/2014/main" id="{7D524BE8-5DA5-23BD-C22B-BFC38CFA215C}"/>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32" name="Gráfico 31" descr="Autobús con relleno sólido">
              <a:extLst>
                <a:ext uri="{FF2B5EF4-FFF2-40B4-BE49-F238E27FC236}">
                  <a16:creationId xmlns:a16="http://schemas.microsoft.com/office/drawing/2014/main" id="{C5244668-CD47-FA45-7C67-4B3802D7D5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10086" y="1069600"/>
              <a:ext cx="288000" cy="288000"/>
            </a:xfrm>
            <a:prstGeom prst="rect">
              <a:avLst/>
            </a:prstGeom>
          </p:spPr>
        </p:pic>
        <p:sp>
          <p:nvSpPr>
            <p:cNvPr id="33" name="CuadroTexto 32">
              <a:extLst>
                <a:ext uri="{FF2B5EF4-FFF2-40B4-BE49-F238E27FC236}">
                  <a16:creationId xmlns:a16="http://schemas.microsoft.com/office/drawing/2014/main" id="{8035F552-D4B6-4535-CF6C-ABB28C19D545}"/>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pic>
        <p:nvPicPr>
          <p:cNvPr id="6" name="Imagen 5">
            <a:extLst>
              <a:ext uri="{FF2B5EF4-FFF2-40B4-BE49-F238E27FC236}">
                <a16:creationId xmlns:a16="http://schemas.microsoft.com/office/drawing/2014/main" id="{CA4AFC31-D59F-0B74-4F72-8728B3E3B4E7}"/>
              </a:ext>
            </a:extLst>
          </p:cNvPr>
          <p:cNvPicPr>
            <a:picLocks noChangeAspect="1"/>
          </p:cNvPicPr>
          <p:nvPr/>
        </p:nvPicPr>
        <p:blipFill>
          <a:blip r:embed="rId11"/>
          <a:stretch>
            <a:fillRect/>
          </a:stretch>
        </p:blipFill>
        <p:spPr>
          <a:xfrm>
            <a:off x="1091265" y="1215954"/>
            <a:ext cx="3657917" cy="3298222"/>
          </a:xfrm>
          <a:prstGeom prst="rect">
            <a:avLst/>
          </a:prstGeom>
        </p:spPr>
      </p:pic>
      <p:pic>
        <p:nvPicPr>
          <p:cNvPr id="11" name="Imagen 10">
            <a:extLst>
              <a:ext uri="{FF2B5EF4-FFF2-40B4-BE49-F238E27FC236}">
                <a16:creationId xmlns:a16="http://schemas.microsoft.com/office/drawing/2014/main" id="{B313802D-5247-1FBE-4D1A-5BE095D91BA4}"/>
              </a:ext>
            </a:extLst>
          </p:cNvPr>
          <p:cNvPicPr>
            <a:picLocks noChangeAspect="1"/>
          </p:cNvPicPr>
          <p:nvPr/>
        </p:nvPicPr>
        <p:blipFill>
          <a:blip r:embed="rId12"/>
          <a:stretch>
            <a:fillRect/>
          </a:stretch>
        </p:blipFill>
        <p:spPr>
          <a:xfrm>
            <a:off x="5219571" y="1215954"/>
            <a:ext cx="3657917" cy="3298222"/>
          </a:xfrm>
          <a:prstGeom prst="rect">
            <a:avLst/>
          </a:prstGeom>
        </p:spPr>
      </p:pic>
      <p:cxnSp>
        <p:nvCxnSpPr>
          <p:cNvPr id="34" name="Conector recto 33">
            <a:extLst>
              <a:ext uri="{FF2B5EF4-FFF2-40B4-BE49-F238E27FC236}">
                <a16:creationId xmlns:a16="http://schemas.microsoft.com/office/drawing/2014/main" id="{F9582F27-34B4-4CFD-82ED-6728CDE36279}"/>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210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89032"/>
            <a:ext cx="7783454" cy="684803"/>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Pasajeros transportados según tipo de sistema</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Manizales*</a:t>
            </a:r>
          </a:p>
          <a:p>
            <a:pPr marL="12700"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p:txBody>
      </p:sp>
      <p:sp>
        <p:nvSpPr>
          <p:cNvPr id="12" name="CuadroTexto 11">
            <a:extLst>
              <a:ext uri="{FF2B5EF4-FFF2-40B4-BE49-F238E27FC236}">
                <a16:creationId xmlns:a16="http://schemas.microsoft.com/office/drawing/2014/main" id="{53CE5E36-EE64-DE8A-2306-F2C20C4CBEAB}"/>
              </a:ext>
            </a:extLst>
          </p:cNvPr>
          <p:cNvSpPr txBox="1"/>
          <p:nvPr/>
        </p:nvSpPr>
        <p:spPr>
          <a:xfrm>
            <a:off x="5979697" y="1098903"/>
            <a:ext cx="2186817" cy="246221"/>
          </a:xfrm>
          <a:prstGeom prst="rect">
            <a:avLst/>
          </a:prstGeom>
          <a:noFill/>
        </p:spPr>
        <p:txBody>
          <a:bodyPr wrap="none" rtlCol="0">
            <a:spAutoFit/>
          </a:bodyPr>
          <a:lstStyle/>
          <a:p>
            <a:r>
              <a:rPr lang="es-MX" sz="1000" b="1">
                <a:solidFill>
                  <a:srgbClr val="8D143D"/>
                </a:solidFill>
              </a:rPr>
              <a:t>Sistema de transporte tradicional</a:t>
            </a:r>
            <a:endParaRPr lang="es-CO" sz="1000" b="1">
              <a:solidFill>
                <a:srgbClr val="8D143D"/>
              </a:solidFill>
            </a:endParaRPr>
          </a:p>
        </p:txBody>
      </p:sp>
      <p:cxnSp>
        <p:nvCxnSpPr>
          <p:cNvPr id="15" name="Conector recto 14">
            <a:extLst>
              <a:ext uri="{FF2B5EF4-FFF2-40B4-BE49-F238E27FC236}">
                <a16:creationId xmlns:a16="http://schemas.microsoft.com/office/drawing/2014/main" id="{DF6BE385-CA04-7BBF-DAB5-C3FE54D3AC28}"/>
              </a:ext>
            </a:extLst>
          </p:cNvPr>
          <p:cNvCxnSpPr>
            <a:cxnSpLocks/>
          </p:cNvCxnSpPr>
          <p:nvPr/>
        </p:nvCxnSpPr>
        <p:spPr>
          <a:xfrm>
            <a:off x="4868069" y="1103612"/>
            <a:ext cx="1649" cy="3457739"/>
          </a:xfrm>
          <a:prstGeom prst="line">
            <a:avLst/>
          </a:prstGeom>
          <a:ln w="6350">
            <a:prstDash val="sysDash"/>
          </a:ln>
        </p:spPr>
        <p:style>
          <a:lnRef idx="2">
            <a:schemeClr val="dk1"/>
          </a:lnRef>
          <a:fillRef idx="0">
            <a:schemeClr val="dk1"/>
          </a:fillRef>
          <a:effectRef idx="1">
            <a:schemeClr val="dk1"/>
          </a:effectRef>
          <a:fontRef idx="minor">
            <a:schemeClr val="tx1"/>
          </a:fontRef>
        </p:style>
      </p:cxnSp>
      <p:sp>
        <p:nvSpPr>
          <p:cNvPr id="3" name="CuadroTexto 2">
            <a:extLst>
              <a:ext uri="{FF2B5EF4-FFF2-40B4-BE49-F238E27FC236}">
                <a16:creationId xmlns:a16="http://schemas.microsoft.com/office/drawing/2014/main" id="{81692105-13EC-2F31-E44A-E94B6D10794C}"/>
              </a:ext>
            </a:extLst>
          </p:cNvPr>
          <p:cNvSpPr txBox="1"/>
          <p:nvPr/>
        </p:nvSpPr>
        <p:spPr>
          <a:xfrm>
            <a:off x="1332446" y="1108310"/>
            <a:ext cx="2664512" cy="246221"/>
          </a:xfrm>
          <a:prstGeom prst="rect">
            <a:avLst/>
          </a:prstGeom>
          <a:noFill/>
        </p:spPr>
        <p:txBody>
          <a:bodyPr wrap="none" rtlCol="0">
            <a:spAutoFit/>
          </a:bodyPr>
          <a:lstStyle/>
          <a:p>
            <a:r>
              <a:rPr lang="es-MX" sz="1000" b="1" dirty="0">
                <a:solidFill>
                  <a:srgbClr val="8D143D"/>
                </a:solidFill>
              </a:rPr>
              <a:t>Sistema Integrado de Transporte Masivo </a:t>
            </a:r>
            <a:endParaRPr lang="es-CO" sz="1000" b="1" dirty="0">
              <a:solidFill>
                <a:srgbClr val="8D143D"/>
              </a:solidFill>
            </a:endParaRPr>
          </a:p>
        </p:txBody>
      </p:sp>
      <p:sp>
        <p:nvSpPr>
          <p:cNvPr id="2" name="10 Rectángulo">
            <a:extLst>
              <a:ext uri="{FF2B5EF4-FFF2-40B4-BE49-F238E27FC236}">
                <a16:creationId xmlns:a16="http://schemas.microsoft.com/office/drawing/2014/main" id="{33095536-ED92-AB3F-34FB-CE20289E6D36}"/>
              </a:ext>
            </a:extLst>
          </p:cNvPr>
          <p:cNvSpPr/>
          <p:nvPr/>
        </p:nvSpPr>
        <p:spPr>
          <a:xfrm>
            <a:off x="767304" y="4560282"/>
            <a:ext cx="7485320" cy="46166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*Los municipios que componen esta área metropolitana son: Chinchiná y Manizales.</a:t>
            </a:r>
          </a:p>
        </p:txBody>
      </p:sp>
      <p:pic>
        <p:nvPicPr>
          <p:cNvPr id="8" name="Imagen 7">
            <a:extLst>
              <a:ext uri="{FF2B5EF4-FFF2-40B4-BE49-F238E27FC236}">
                <a16:creationId xmlns:a16="http://schemas.microsoft.com/office/drawing/2014/main" id="{F27425BF-B52C-0F14-4F65-760C304896E4}"/>
              </a:ext>
            </a:extLst>
          </p:cNvPr>
          <p:cNvPicPr>
            <a:picLocks noChangeAspect="1"/>
          </p:cNvPicPr>
          <p:nvPr/>
        </p:nvPicPr>
        <p:blipFill>
          <a:blip r:embed="rId3"/>
          <a:stretch>
            <a:fillRect/>
          </a:stretch>
        </p:blipFill>
        <p:spPr>
          <a:xfrm>
            <a:off x="727537" y="1366042"/>
            <a:ext cx="3931494" cy="2984411"/>
          </a:xfrm>
          <a:prstGeom prst="rect">
            <a:avLst/>
          </a:prstGeom>
        </p:spPr>
      </p:pic>
      <p:pic>
        <p:nvPicPr>
          <p:cNvPr id="11" name="Imagen 10">
            <a:extLst>
              <a:ext uri="{FF2B5EF4-FFF2-40B4-BE49-F238E27FC236}">
                <a16:creationId xmlns:a16="http://schemas.microsoft.com/office/drawing/2014/main" id="{9891C16F-20FB-A9AC-7189-8EBC5A57B71F}"/>
              </a:ext>
            </a:extLst>
          </p:cNvPr>
          <p:cNvPicPr>
            <a:picLocks noChangeAspect="1"/>
          </p:cNvPicPr>
          <p:nvPr/>
        </p:nvPicPr>
        <p:blipFill>
          <a:blip r:embed="rId4"/>
          <a:stretch>
            <a:fillRect/>
          </a:stretch>
        </p:blipFill>
        <p:spPr>
          <a:xfrm>
            <a:off x="4868069" y="1365829"/>
            <a:ext cx="3931494" cy="2984411"/>
          </a:xfrm>
          <a:prstGeom prst="rect">
            <a:avLst/>
          </a:prstGeom>
        </p:spPr>
      </p:pic>
      <p:cxnSp>
        <p:nvCxnSpPr>
          <p:cNvPr id="13" name="Conector recto 12">
            <a:extLst>
              <a:ext uri="{FF2B5EF4-FFF2-40B4-BE49-F238E27FC236}">
                <a16:creationId xmlns:a16="http://schemas.microsoft.com/office/drawing/2014/main" id="{13391F27-A517-407F-A57F-899726FD6817}"/>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981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229152"/>
            <a:ext cx="7737451"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anual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Bucaramanga*</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726551" y="1128645"/>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473999" y="1128645"/>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712667" y="1073913"/>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5" name="10 Rectángulo">
            <a:extLst>
              <a:ext uri="{FF2B5EF4-FFF2-40B4-BE49-F238E27FC236}">
                <a16:creationId xmlns:a16="http://schemas.microsoft.com/office/drawing/2014/main" id="{120BA321-E2AF-DD0F-380E-D0B53BA73C38}"/>
              </a:ext>
            </a:extLst>
          </p:cNvPr>
          <p:cNvSpPr/>
          <p:nvPr/>
        </p:nvSpPr>
        <p:spPr>
          <a:xfrm>
            <a:off x="767304" y="4527719"/>
            <a:ext cx="7485320" cy="46166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 Los municipios que componen el área metropolitana son: Bucaramanga, Floridablanca, Girón y Piedecuesta.</a:t>
            </a:r>
          </a:p>
        </p:txBody>
      </p:sp>
      <p:grpSp>
        <p:nvGrpSpPr>
          <p:cNvPr id="2" name="Grupo 1">
            <a:extLst>
              <a:ext uri="{FF2B5EF4-FFF2-40B4-BE49-F238E27FC236}">
                <a16:creationId xmlns:a16="http://schemas.microsoft.com/office/drawing/2014/main" id="{F718AD35-8CCC-6A24-556C-EBC794E31641}"/>
              </a:ext>
            </a:extLst>
          </p:cNvPr>
          <p:cNvGrpSpPr/>
          <p:nvPr/>
        </p:nvGrpSpPr>
        <p:grpSpPr>
          <a:xfrm>
            <a:off x="801092" y="1799589"/>
            <a:ext cx="367349" cy="2161984"/>
            <a:chOff x="356043" y="1872465"/>
            <a:chExt cx="367349" cy="2161984"/>
          </a:xfrm>
        </p:grpSpPr>
        <p:grpSp>
          <p:nvGrpSpPr>
            <p:cNvPr id="3" name="Grupo 2">
              <a:extLst>
                <a:ext uri="{FF2B5EF4-FFF2-40B4-BE49-F238E27FC236}">
                  <a16:creationId xmlns:a16="http://schemas.microsoft.com/office/drawing/2014/main" id="{6F78F05D-0728-2BD6-EBDD-020F3873AB4D}"/>
                </a:ext>
              </a:extLst>
            </p:cNvPr>
            <p:cNvGrpSpPr/>
            <p:nvPr/>
          </p:nvGrpSpPr>
          <p:grpSpPr>
            <a:xfrm>
              <a:off x="356043" y="1872465"/>
              <a:ext cx="367349" cy="2161984"/>
              <a:chOff x="143379" y="1798034"/>
              <a:chExt cx="367349" cy="2161984"/>
            </a:xfrm>
          </p:grpSpPr>
          <p:grpSp>
            <p:nvGrpSpPr>
              <p:cNvPr id="10" name="Grupo 9">
                <a:extLst>
                  <a:ext uri="{FF2B5EF4-FFF2-40B4-BE49-F238E27FC236}">
                    <a16:creationId xmlns:a16="http://schemas.microsoft.com/office/drawing/2014/main" id="{A5AF7FFB-A8ED-41F9-C687-EE205BB265DE}"/>
                  </a:ext>
                </a:extLst>
              </p:cNvPr>
              <p:cNvGrpSpPr/>
              <p:nvPr/>
            </p:nvGrpSpPr>
            <p:grpSpPr>
              <a:xfrm>
                <a:off x="143379" y="1798034"/>
                <a:ext cx="367349" cy="1780608"/>
                <a:chOff x="341319" y="1730080"/>
                <a:chExt cx="367349" cy="1780608"/>
              </a:xfrm>
            </p:grpSpPr>
            <p:pic>
              <p:nvPicPr>
                <p:cNvPr id="12" name="Gráfico 11" descr="Autobús con relleno sólido">
                  <a:extLst>
                    <a:ext uri="{FF2B5EF4-FFF2-40B4-BE49-F238E27FC236}">
                      <a16:creationId xmlns:a16="http://schemas.microsoft.com/office/drawing/2014/main" id="{5F5D9BF4-7F70-9887-B1BD-E0803C7966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1730080"/>
                  <a:ext cx="360000" cy="360000"/>
                </a:xfrm>
                <a:prstGeom prst="rect">
                  <a:avLst/>
                </a:prstGeom>
              </p:spPr>
            </p:pic>
            <p:pic>
              <p:nvPicPr>
                <p:cNvPr id="14" name="Gráfico 13" descr="Autobús con relleno sólido">
                  <a:extLst>
                    <a:ext uri="{FF2B5EF4-FFF2-40B4-BE49-F238E27FC236}">
                      <a16:creationId xmlns:a16="http://schemas.microsoft.com/office/drawing/2014/main" id="{95C19F8A-46D5-17B0-A419-4606C89728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2054074"/>
                  <a:ext cx="360000" cy="360000"/>
                </a:xfrm>
                <a:prstGeom prst="rect">
                  <a:avLst/>
                </a:prstGeom>
              </p:spPr>
            </p:pic>
            <p:pic>
              <p:nvPicPr>
                <p:cNvPr id="15" name="Gráfico 14" descr="Autobús con relleno sólido">
                  <a:extLst>
                    <a:ext uri="{FF2B5EF4-FFF2-40B4-BE49-F238E27FC236}">
                      <a16:creationId xmlns:a16="http://schemas.microsoft.com/office/drawing/2014/main" id="{9C0F2E95-F264-62B5-A36A-5413D5FD05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668" y="2792764"/>
                  <a:ext cx="360000" cy="360000"/>
                </a:xfrm>
                <a:prstGeom prst="rect">
                  <a:avLst/>
                </a:prstGeom>
              </p:spPr>
            </p:pic>
            <p:pic>
              <p:nvPicPr>
                <p:cNvPr id="16" name="Gráfico 15" descr="Autobús con relleno sólido">
                  <a:extLst>
                    <a:ext uri="{FF2B5EF4-FFF2-40B4-BE49-F238E27FC236}">
                      <a16:creationId xmlns:a16="http://schemas.microsoft.com/office/drawing/2014/main" id="{927247F5-C32E-9518-535F-5B2EF0463C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319" y="3150688"/>
                  <a:ext cx="360000" cy="360000"/>
                </a:xfrm>
                <a:prstGeom prst="rect">
                  <a:avLst/>
                </a:prstGeom>
              </p:spPr>
            </p:pic>
          </p:grpSp>
          <p:pic>
            <p:nvPicPr>
              <p:cNvPr id="11" name="Gráfico 10" descr="Autobús con relleno sólido">
                <a:extLst>
                  <a:ext uri="{FF2B5EF4-FFF2-40B4-BE49-F238E27FC236}">
                    <a16:creationId xmlns:a16="http://schemas.microsoft.com/office/drawing/2014/main" id="{87F406F4-59CB-69E2-BD9F-D51501B362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379" y="3600018"/>
                <a:ext cx="360000" cy="360000"/>
              </a:xfrm>
              <a:prstGeom prst="rect">
                <a:avLst/>
              </a:prstGeom>
            </p:spPr>
          </p:pic>
        </p:grpSp>
        <p:pic>
          <p:nvPicPr>
            <p:cNvPr id="6" name="Gráfico 5" descr="Autobús con relleno sólido">
              <a:extLst>
                <a:ext uri="{FF2B5EF4-FFF2-40B4-BE49-F238E27FC236}">
                  <a16:creationId xmlns:a16="http://schemas.microsoft.com/office/drawing/2014/main" id="{CE838002-6A95-1C81-EBAA-CF437AED568A}"/>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356043" y="2550905"/>
              <a:ext cx="360000" cy="360000"/>
            </a:xfrm>
            <a:prstGeom prst="rect">
              <a:avLst/>
            </a:prstGeom>
          </p:spPr>
        </p:pic>
      </p:grpSp>
      <p:grpSp>
        <p:nvGrpSpPr>
          <p:cNvPr id="18" name="Grupo 17">
            <a:extLst>
              <a:ext uri="{FF2B5EF4-FFF2-40B4-BE49-F238E27FC236}">
                <a16:creationId xmlns:a16="http://schemas.microsoft.com/office/drawing/2014/main" id="{F48D5F74-F723-D217-7FFF-F7CE409B28A4}"/>
              </a:ext>
            </a:extLst>
          </p:cNvPr>
          <p:cNvGrpSpPr/>
          <p:nvPr/>
        </p:nvGrpSpPr>
        <p:grpSpPr>
          <a:xfrm>
            <a:off x="4951039" y="1842141"/>
            <a:ext cx="367349" cy="2161984"/>
            <a:chOff x="356043" y="1872465"/>
            <a:chExt cx="367349" cy="2161984"/>
          </a:xfrm>
        </p:grpSpPr>
        <p:grpSp>
          <p:nvGrpSpPr>
            <p:cNvPr id="21" name="Grupo 20">
              <a:extLst>
                <a:ext uri="{FF2B5EF4-FFF2-40B4-BE49-F238E27FC236}">
                  <a16:creationId xmlns:a16="http://schemas.microsoft.com/office/drawing/2014/main" id="{C298F71D-086A-A057-4BA1-C3FC733C61A5}"/>
                </a:ext>
              </a:extLst>
            </p:cNvPr>
            <p:cNvGrpSpPr/>
            <p:nvPr/>
          </p:nvGrpSpPr>
          <p:grpSpPr>
            <a:xfrm>
              <a:off x="356043" y="1872465"/>
              <a:ext cx="367349" cy="2161984"/>
              <a:chOff x="143379" y="1798034"/>
              <a:chExt cx="367349" cy="2161984"/>
            </a:xfrm>
          </p:grpSpPr>
          <p:grpSp>
            <p:nvGrpSpPr>
              <p:cNvPr id="24" name="Grupo 23">
                <a:extLst>
                  <a:ext uri="{FF2B5EF4-FFF2-40B4-BE49-F238E27FC236}">
                    <a16:creationId xmlns:a16="http://schemas.microsoft.com/office/drawing/2014/main" id="{2229AC07-7FB5-346B-398E-62D478D764AE}"/>
                  </a:ext>
                </a:extLst>
              </p:cNvPr>
              <p:cNvGrpSpPr/>
              <p:nvPr/>
            </p:nvGrpSpPr>
            <p:grpSpPr>
              <a:xfrm>
                <a:off x="143379" y="1798034"/>
                <a:ext cx="367349" cy="1780608"/>
                <a:chOff x="341319" y="1730080"/>
                <a:chExt cx="367349" cy="1780608"/>
              </a:xfrm>
            </p:grpSpPr>
            <p:pic>
              <p:nvPicPr>
                <p:cNvPr id="26" name="Gráfico 25" descr="Autobús con relleno sólido">
                  <a:extLst>
                    <a:ext uri="{FF2B5EF4-FFF2-40B4-BE49-F238E27FC236}">
                      <a16:creationId xmlns:a16="http://schemas.microsoft.com/office/drawing/2014/main" id="{202BD81A-A9CD-EB52-9171-3593AD94FB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1730080"/>
                  <a:ext cx="360000" cy="360000"/>
                </a:xfrm>
                <a:prstGeom prst="rect">
                  <a:avLst/>
                </a:prstGeom>
              </p:spPr>
            </p:pic>
            <p:pic>
              <p:nvPicPr>
                <p:cNvPr id="27" name="Gráfico 26" descr="Autobús con relleno sólido">
                  <a:extLst>
                    <a:ext uri="{FF2B5EF4-FFF2-40B4-BE49-F238E27FC236}">
                      <a16:creationId xmlns:a16="http://schemas.microsoft.com/office/drawing/2014/main" id="{570C607B-480C-B1A3-E80B-1259E6DE0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2054074"/>
                  <a:ext cx="360000" cy="360000"/>
                </a:xfrm>
                <a:prstGeom prst="rect">
                  <a:avLst/>
                </a:prstGeom>
              </p:spPr>
            </p:pic>
            <p:pic>
              <p:nvPicPr>
                <p:cNvPr id="28" name="Gráfico 27" descr="Autobús con relleno sólido">
                  <a:extLst>
                    <a:ext uri="{FF2B5EF4-FFF2-40B4-BE49-F238E27FC236}">
                      <a16:creationId xmlns:a16="http://schemas.microsoft.com/office/drawing/2014/main" id="{9A95135B-5114-68D1-D437-24E4969093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668" y="2792764"/>
                  <a:ext cx="360000" cy="360000"/>
                </a:xfrm>
                <a:prstGeom prst="rect">
                  <a:avLst/>
                </a:prstGeom>
              </p:spPr>
            </p:pic>
            <p:pic>
              <p:nvPicPr>
                <p:cNvPr id="29" name="Gráfico 28" descr="Autobús con relleno sólido">
                  <a:extLst>
                    <a:ext uri="{FF2B5EF4-FFF2-40B4-BE49-F238E27FC236}">
                      <a16:creationId xmlns:a16="http://schemas.microsoft.com/office/drawing/2014/main" id="{B7CF0F52-84C9-D79C-0714-DAEFD04F95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319" y="3150688"/>
                  <a:ext cx="360000" cy="360000"/>
                </a:xfrm>
                <a:prstGeom prst="rect">
                  <a:avLst/>
                </a:prstGeom>
              </p:spPr>
            </p:pic>
          </p:grpSp>
          <p:pic>
            <p:nvPicPr>
              <p:cNvPr id="25" name="Gráfico 24" descr="Autobús con relleno sólido">
                <a:extLst>
                  <a:ext uri="{FF2B5EF4-FFF2-40B4-BE49-F238E27FC236}">
                    <a16:creationId xmlns:a16="http://schemas.microsoft.com/office/drawing/2014/main" id="{CC93B0F0-FBB1-9688-CF58-D0A01BEE5E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379" y="3600018"/>
                <a:ext cx="360000" cy="360000"/>
              </a:xfrm>
              <a:prstGeom prst="rect">
                <a:avLst/>
              </a:prstGeom>
            </p:spPr>
          </p:pic>
        </p:grpSp>
        <p:pic>
          <p:nvPicPr>
            <p:cNvPr id="22" name="Gráfico 21" descr="Autobús con relleno sólido">
              <a:extLst>
                <a:ext uri="{FF2B5EF4-FFF2-40B4-BE49-F238E27FC236}">
                  <a16:creationId xmlns:a16="http://schemas.microsoft.com/office/drawing/2014/main" id="{C6657C0C-21B6-F282-E87E-1C0A217AD3C2}"/>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356043" y="2550905"/>
              <a:ext cx="360000" cy="360000"/>
            </a:xfrm>
            <a:prstGeom prst="rect">
              <a:avLst/>
            </a:prstGeom>
          </p:spPr>
        </p:pic>
      </p:grpSp>
      <p:grpSp>
        <p:nvGrpSpPr>
          <p:cNvPr id="31" name="Grupo 30">
            <a:extLst>
              <a:ext uri="{FF2B5EF4-FFF2-40B4-BE49-F238E27FC236}">
                <a16:creationId xmlns:a16="http://schemas.microsoft.com/office/drawing/2014/main" id="{18F4B262-3F83-F839-4C80-3099E23A1351}"/>
              </a:ext>
            </a:extLst>
          </p:cNvPr>
          <p:cNvGrpSpPr/>
          <p:nvPr/>
        </p:nvGrpSpPr>
        <p:grpSpPr>
          <a:xfrm>
            <a:off x="7729257" y="865544"/>
            <a:ext cx="1165967" cy="513091"/>
            <a:chOff x="6699265" y="844509"/>
            <a:chExt cx="1165967" cy="513091"/>
          </a:xfrm>
        </p:grpSpPr>
        <p:pic>
          <p:nvPicPr>
            <p:cNvPr id="32" name="Gráfico 31" descr="Autobús con relleno sólido">
              <a:extLst>
                <a:ext uri="{FF2B5EF4-FFF2-40B4-BE49-F238E27FC236}">
                  <a16:creationId xmlns:a16="http://schemas.microsoft.com/office/drawing/2014/main" id="{3A0DC7B5-CB8C-BC6D-7A5E-ECFA02075C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9265" y="844509"/>
              <a:ext cx="288000" cy="288000"/>
            </a:xfrm>
            <a:prstGeom prst="rect">
              <a:avLst/>
            </a:prstGeom>
          </p:spPr>
        </p:pic>
        <p:sp>
          <p:nvSpPr>
            <p:cNvPr id="33" name="CuadroTexto 32">
              <a:extLst>
                <a:ext uri="{FF2B5EF4-FFF2-40B4-BE49-F238E27FC236}">
                  <a16:creationId xmlns:a16="http://schemas.microsoft.com/office/drawing/2014/main" id="{A6602EDC-20F9-4A44-D6E2-5EF612E836B6}"/>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34" name="Gráfico 33" descr="Autobús con relleno sólido">
              <a:extLst>
                <a:ext uri="{FF2B5EF4-FFF2-40B4-BE49-F238E27FC236}">
                  <a16:creationId xmlns:a16="http://schemas.microsoft.com/office/drawing/2014/main" id="{2BC355B2-65FC-4F94-8985-D3D86671A9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10086" y="1069600"/>
              <a:ext cx="288000" cy="288000"/>
            </a:xfrm>
            <a:prstGeom prst="rect">
              <a:avLst/>
            </a:prstGeom>
          </p:spPr>
        </p:pic>
        <p:sp>
          <p:nvSpPr>
            <p:cNvPr id="35" name="CuadroTexto 34">
              <a:extLst>
                <a:ext uri="{FF2B5EF4-FFF2-40B4-BE49-F238E27FC236}">
                  <a16:creationId xmlns:a16="http://schemas.microsoft.com/office/drawing/2014/main" id="{5AA9B084-B127-9281-98A8-08F64E688E0D}"/>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pic>
        <p:nvPicPr>
          <p:cNvPr id="8" name="Imagen 7">
            <a:extLst>
              <a:ext uri="{FF2B5EF4-FFF2-40B4-BE49-F238E27FC236}">
                <a16:creationId xmlns:a16="http://schemas.microsoft.com/office/drawing/2014/main" id="{DAC34FF2-EBBC-6452-25B4-AB0E826F0D7D}"/>
              </a:ext>
            </a:extLst>
          </p:cNvPr>
          <p:cNvPicPr>
            <a:picLocks noChangeAspect="1"/>
          </p:cNvPicPr>
          <p:nvPr/>
        </p:nvPicPr>
        <p:blipFill>
          <a:blip r:embed="rId12"/>
          <a:stretch>
            <a:fillRect/>
          </a:stretch>
        </p:blipFill>
        <p:spPr>
          <a:xfrm>
            <a:off x="1096970" y="1273313"/>
            <a:ext cx="3657917" cy="3298222"/>
          </a:xfrm>
          <a:prstGeom prst="rect">
            <a:avLst/>
          </a:prstGeom>
        </p:spPr>
      </p:pic>
      <p:pic>
        <p:nvPicPr>
          <p:cNvPr id="30" name="Imagen 29">
            <a:extLst>
              <a:ext uri="{FF2B5EF4-FFF2-40B4-BE49-F238E27FC236}">
                <a16:creationId xmlns:a16="http://schemas.microsoft.com/office/drawing/2014/main" id="{57CA9523-F162-74F5-99E6-D09FEE41424A}"/>
              </a:ext>
            </a:extLst>
          </p:cNvPr>
          <p:cNvPicPr>
            <a:picLocks noChangeAspect="1"/>
          </p:cNvPicPr>
          <p:nvPr/>
        </p:nvPicPr>
        <p:blipFill>
          <a:blip r:embed="rId13"/>
          <a:stretch>
            <a:fillRect/>
          </a:stretch>
        </p:blipFill>
        <p:spPr>
          <a:xfrm>
            <a:off x="5318388" y="1301109"/>
            <a:ext cx="3651821" cy="3298222"/>
          </a:xfrm>
          <a:prstGeom prst="rect">
            <a:avLst/>
          </a:prstGeom>
        </p:spPr>
      </p:pic>
      <p:cxnSp>
        <p:nvCxnSpPr>
          <p:cNvPr id="36" name="Conector recto 35">
            <a:extLst>
              <a:ext uri="{FF2B5EF4-FFF2-40B4-BE49-F238E27FC236}">
                <a16:creationId xmlns:a16="http://schemas.microsoft.com/office/drawing/2014/main" id="{C4A3A309-F4B1-4E2F-ABEA-76BE8494979A}"/>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67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219213"/>
            <a:ext cx="8048992"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cuatrienal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Bucaramanga*</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739996" y="1128640"/>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608469" y="1054676"/>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974887" y="1073908"/>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5" name="10 Rectángulo">
            <a:extLst>
              <a:ext uri="{FF2B5EF4-FFF2-40B4-BE49-F238E27FC236}">
                <a16:creationId xmlns:a16="http://schemas.microsoft.com/office/drawing/2014/main" id="{120BA321-E2AF-DD0F-380E-D0B53BA73C38}"/>
              </a:ext>
            </a:extLst>
          </p:cNvPr>
          <p:cNvSpPr/>
          <p:nvPr/>
        </p:nvSpPr>
        <p:spPr>
          <a:xfrm>
            <a:off x="767304" y="4557307"/>
            <a:ext cx="7485320" cy="46166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 Los municipios que componen el área metropolitana son: Bucaramanga, Floridablanca, Girón y Piedecuesta.</a:t>
            </a:r>
          </a:p>
        </p:txBody>
      </p:sp>
      <p:grpSp>
        <p:nvGrpSpPr>
          <p:cNvPr id="2" name="Grupo 1">
            <a:extLst>
              <a:ext uri="{FF2B5EF4-FFF2-40B4-BE49-F238E27FC236}">
                <a16:creationId xmlns:a16="http://schemas.microsoft.com/office/drawing/2014/main" id="{F718AD35-8CCC-6A24-556C-EBC794E31641}"/>
              </a:ext>
            </a:extLst>
          </p:cNvPr>
          <p:cNvGrpSpPr/>
          <p:nvPr/>
        </p:nvGrpSpPr>
        <p:grpSpPr>
          <a:xfrm>
            <a:off x="840923" y="1793231"/>
            <a:ext cx="367349" cy="2161984"/>
            <a:chOff x="356043" y="1872465"/>
            <a:chExt cx="367349" cy="2161984"/>
          </a:xfrm>
        </p:grpSpPr>
        <p:grpSp>
          <p:nvGrpSpPr>
            <p:cNvPr id="3" name="Grupo 2">
              <a:extLst>
                <a:ext uri="{FF2B5EF4-FFF2-40B4-BE49-F238E27FC236}">
                  <a16:creationId xmlns:a16="http://schemas.microsoft.com/office/drawing/2014/main" id="{6F78F05D-0728-2BD6-EBDD-020F3873AB4D}"/>
                </a:ext>
              </a:extLst>
            </p:cNvPr>
            <p:cNvGrpSpPr/>
            <p:nvPr/>
          </p:nvGrpSpPr>
          <p:grpSpPr>
            <a:xfrm>
              <a:off x="356043" y="1872465"/>
              <a:ext cx="367349" cy="2161984"/>
              <a:chOff x="143379" y="1798034"/>
              <a:chExt cx="367349" cy="2161984"/>
            </a:xfrm>
          </p:grpSpPr>
          <p:grpSp>
            <p:nvGrpSpPr>
              <p:cNvPr id="10" name="Grupo 9">
                <a:extLst>
                  <a:ext uri="{FF2B5EF4-FFF2-40B4-BE49-F238E27FC236}">
                    <a16:creationId xmlns:a16="http://schemas.microsoft.com/office/drawing/2014/main" id="{A5AF7FFB-A8ED-41F9-C687-EE205BB265DE}"/>
                  </a:ext>
                </a:extLst>
              </p:cNvPr>
              <p:cNvGrpSpPr/>
              <p:nvPr/>
            </p:nvGrpSpPr>
            <p:grpSpPr>
              <a:xfrm>
                <a:off x="143379" y="1798034"/>
                <a:ext cx="367349" cy="1780608"/>
                <a:chOff x="341319" y="1730080"/>
                <a:chExt cx="367349" cy="1780608"/>
              </a:xfrm>
            </p:grpSpPr>
            <p:pic>
              <p:nvPicPr>
                <p:cNvPr id="12" name="Gráfico 11" descr="Autobús con relleno sólido">
                  <a:extLst>
                    <a:ext uri="{FF2B5EF4-FFF2-40B4-BE49-F238E27FC236}">
                      <a16:creationId xmlns:a16="http://schemas.microsoft.com/office/drawing/2014/main" id="{5F5D9BF4-7F70-9887-B1BD-E0803C7966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1730080"/>
                  <a:ext cx="360000" cy="360000"/>
                </a:xfrm>
                <a:prstGeom prst="rect">
                  <a:avLst/>
                </a:prstGeom>
              </p:spPr>
            </p:pic>
            <p:pic>
              <p:nvPicPr>
                <p:cNvPr id="14" name="Gráfico 13" descr="Autobús con relleno sólido">
                  <a:extLst>
                    <a:ext uri="{FF2B5EF4-FFF2-40B4-BE49-F238E27FC236}">
                      <a16:creationId xmlns:a16="http://schemas.microsoft.com/office/drawing/2014/main" id="{95C19F8A-46D5-17B0-A419-4606C89728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2054074"/>
                  <a:ext cx="360000" cy="360000"/>
                </a:xfrm>
                <a:prstGeom prst="rect">
                  <a:avLst/>
                </a:prstGeom>
              </p:spPr>
            </p:pic>
            <p:pic>
              <p:nvPicPr>
                <p:cNvPr id="15" name="Gráfico 14" descr="Autobús con relleno sólido">
                  <a:extLst>
                    <a:ext uri="{FF2B5EF4-FFF2-40B4-BE49-F238E27FC236}">
                      <a16:creationId xmlns:a16="http://schemas.microsoft.com/office/drawing/2014/main" id="{9C0F2E95-F264-62B5-A36A-5413D5FD05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668" y="2792764"/>
                  <a:ext cx="360000" cy="360000"/>
                </a:xfrm>
                <a:prstGeom prst="rect">
                  <a:avLst/>
                </a:prstGeom>
              </p:spPr>
            </p:pic>
            <p:pic>
              <p:nvPicPr>
                <p:cNvPr id="16" name="Gráfico 15" descr="Autobús con relleno sólido">
                  <a:extLst>
                    <a:ext uri="{FF2B5EF4-FFF2-40B4-BE49-F238E27FC236}">
                      <a16:creationId xmlns:a16="http://schemas.microsoft.com/office/drawing/2014/main" id="{927247F5-C32E-9518-535F-5B2EF0463C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319" y="3150688"/>
                  <a:ext cx="360000" cy="360000"/>
                </a:xfrm>
                <a:prstGeom prst="rect">
                  <a:avLst/>
                </a:prstGeom>
              </p:spPr>
            </p:pic>
          </p:grpSp>
          <p:pic>
            <p:nvPicPr>
              <p:cNvPr id="11" name="Gráfico 10" descr="Autobús con relleno sólido">
                <a:extLst>
                  <a:ext uri="{FF2B5EF4-FFF2-40B4-BE49-F238E27FC236}">
                    <a16:creationId xmlns:a16="http://schemas.microsoft.com/office/drawing/2014/main" id="{87F406F4-59CB-69E2-BD9F-D51501B362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379" y="3600018"/>
                <a:ext cx="360000" cy="360000"/>
              </a:xfrm>
              <a:prstGeom prst="rect">
                <a:avLst/>
              </a:prstGeom>
            </p:spPr>
          </p:pic>
        </p:grpSp>
        <p:pic>
          <p:nvPicPr>
            <p:cNvPr id="6" name="Gráfico 5" descr="Autobús con relleno sólido">
              <a:extLst>
                <a:ext uri="{FF2B5EF4-FFF2-40B4-BE49-F238E27FC236}">
                  <a16:creationId xmlns:a16="http://schemas.microsoft.com/office/drawing/2014/main" id="{CE838002-6A95-1C81-EBAA-CF437AED568A}"/>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356043" y="2550905"/>
              <a:ext cx="360000" cy="360000"/>
            </a:xfrm>
            <a:prstGeom prst="rect">
              <a:avLst/>
            </a:prstGeom>
          </p:spPr>
        </p:pic>
      </p:grpSp>
      <p:grpSp>
        <p:nvGrpSpPr>
          <p:cNvPr id="18" name="Grupo 17">
            <a:extLst>
              <a:ext uri="{FF2B5EF4-FFF2-40B4-BE49-F238E27FC236}">
                <a16:creationId xmlns:a16="http://schemas.microsoft.com/office/drawing/2014/main" id="{F48D5F74-F723-D217-7FFF-F7CE409B28A4}"/>
              </a:ext>
            </a:extLst>
          </p:cNvPr>
          <p:cNvGrpSpPr/>
          <p:nvPr/>
        </p:nvGrpSpPr>
        <p:grpSpPr>
          <a:xfrm>
            <a:off x="5085509" y="1768172"/>
            <a:ext cx="367349" cy="2161984"/>
            <a:chOff x="356043" y="1872465"/>
            <a:chExt cx="367349" cy="2161984"/>
          </a:xfrm>
        </p:grpSpPr>
        <p:grpSp>
          <p:nvGrpSpPr>
            <p:cNvPr id="21" name="Grupo 20">
              <a:extLst>
                <a:ext uri="{FF2B5EF4-FFF2-40B4-BE49-F238E27FC236}">
                  <a16:creationId xmlns:a16="http://schemas.microsoft.com/office/drawing/2014/main" id="{C298F71D-086A-A057-4BA1-C3FC733C61A5}"/>
                </a:ext>
              </a:extLst>
            </p:cNvPr>
            <p:cNvGrpSpPr/>
            <p:nvPr/>
          </p:nvGrpSpPr>
          <p:grpSpPr>
            <a:xfrm>
              <a:off x="356043" y="1872465"/>
              <a:ext cx="367349" cy="2161984"/>
              <a:chOff x="143379" y="1798034"/>
              <a:chExt cx="367349" cy="2161984"/>
            </a:xfrm>
          </p:grpSpPr>
          <p:grpSp>
            <p:nvGrpSpPr>
              <p:cNvPr id="24" name="Grupo 23">
                <a:extLst>
                  <a:ext uri="{FF2B5EF4-FFF2-40B4-BE49-F238E27FC236}">
                    <a16:creationId xmlns:a16="http://schemas.microsoft.com/office/drawing/2014/main" id="{2229AC07-7FB5-346B-398E-62D478D764AE}"/>
                  </a:ext>
                </a:extLst>
              </p:cNvPr>
              <p:cNvGrpSpPr/>
              <p:nvPr/>
            </p:nvGrpSpPr>
            <p:grpSpPr>
              <a:xfrm>
                <a:off x="143379" y="1798034"/>
                <a:ext cx="367349" cy="1780608"/>
                <a:chOff x="341319" y="1730080"/>
                <a:chExt cx="367349" cy="1780608"/>
              </a:xfrm>
            </p:grpSpPr>
            <p:pic>
              <p:nvPicPr>
                <p:cNvPr id="26" name="Gráfico 25" descr="Autobús con relleno sólido">
                  <a:extLst>
                    <a:ext uri="{FF2B5EF4-FFF2-40B4-BE49-F238E27FC236}">
                      <a16:creationId xmlns:a16="http://schemas.microsoft.com/office/drawing/2014/main" id="{202BD81A-A9CD-EB52-9171-3593AD94FB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1730080"/>
                  <a:ext cx="360000" cy="360000"/>
                </a:xfrm>
                <a:prstGeom prst="rect">
                  <a:avLst/>
                </a:prstGeom>
              </p:spPr>
            </p:pic>
            <p:pic>
              <p:nvPicPr>
                <p:cNvPr id="27" name="Gráfico 26" descr="Autobús con relleno sólido">
                  <a:extLst>
                    <a:ext uri="{FF2B5EF4-FFF2-40B4-BE49-F238E27FC236}">
                      <a16:creationId xmlns:a16="http://schemas.microsoft.com/office/drawing/2014/main" id="{570C607B-480C-B1A3-E80B-1259E6DE0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541" y="2054074"/>
                  <a:ext cx="360000" cy="360000"/>
                </a:xfrm>
                <a:prstGeom prst="rect">
                  <a:avLst/>
                </a:prstGeom>
              </p:spPr>
            </p:pic>
            <p:pic>
              <p:nvPicPr>
                <p:cNvPr id="28" name="Gráfico 27" descr="Autobús con relleno sólido">
                  <a:extLst>
                    <a:ext uri="{FF2B5EF4-FFF2-40B4-BE49-F238E27FC236}">
                      <a16:creationId xmlns:a16="http://schemas.microsoft.com/office/drawing/2014/main" id="{9A95135B-5114-68D1-D437-24E4969093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668" y="2792764"/>
                  <a:ext cx="360000" cy="360000"/>
                </a:xfrm>
                <a:prstGeom prst="rect">
                  <a:avLst/>
                </a:prstGeom>
              </p:spPr>
            </p:pic>
            <p:pic>
              <p:nvPicPr>
                <p:cNvPr id="29" name="Gráfico 28" descr="Autobús con relleno sólido">
                  <a:extLst>
                    <a:ext uri="{FF2B5EF4-FFF2-40B4-BE49-F238E27FC236}">
                      <a16:creationId xmlns:a16="http://schemas.microsoft.com/office/drawing/2014/main" id="{B7CF0F52-84C9-D79C-0714-DAEFD04F95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319" y="3150688"/>
                  <a:ext cx="360000" cy="360000"/>
                </a:xfrm>
                <a:prstGeom prst="rect">
                  <a:avLst/>
                </a:prstGeom>
              </p:spPr>
            </p:pic>
          </p:grpSp>
          <p:pic>
            <p:nvPicPr>
              <p:cNvPr id="25" name="Gráfico 24" descr="Autobús con relleno sólido">
                <a:extLst>
                  <a:ext uri="{FF2B5EF4-FFF2-40B4-BE49-F238E27FC236}">
                    <a16:creationId xmlns:a16="http://schemas.microsoft.com/office/drawing/2014/main" id="{CC93B0F0-FBB1-9688-CF58-D0A01BEE5E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379" y="3600018"/>
                <a:ext cx="360000" cy="360000"/>
              </a:xfrm>
              <a:prstGeom prst="rect">
                <a:avLst/>
              </a:prstGeom>
            </p:spPr>
          </p:pic>
        </p:grpSp>
        <p:pic>
          <p:nvPicPr>
            <p:cNvPr id="22" name="Gráfico 21" descr="Autobús con relleno sólido">
              <a:extLst>
                <a:ext uri="{FF2B5EF4-FFF2-40B4-BE49-F238E27FC236}">
                  <a16:creationId xmlns:a16="http://schemas.microsoft.com/office/drawing/2014/main" id="{C6657C0C-21B6-F282-E87E-1C0A217AD3C2}"/>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356043" y="2550905"/>
              <a:ext cx="360000" cy="360000"/>
            </a:xfrm>
            <a:prstGeom prst="rect">
              <a:avLst/>
            </a:prstGeom>
          </p:spPr>
        </p:pic>
      </p:grpSp>
      <p:grpSp>
        <p:nvGrpSpPr>
          <p:cNvPr id="31" name="Grupo 30">
            <a:extLst>
              <a:ext uri="{FF2B5EF4-FFF2-40B4-BE49-F238E27FC236}">
                <a16:creationId xmlns:a16="http://schemas.microsoft.com/office/drawing/2014/main" id="{18F4B262-3F83-F839-4C80-3099E23A1351}"/>
              </a:ext>
            </a:extLst>
          </p:cNvPr>
          <p:cNvGrpSpPr/>
          <p:nvPr/>
        </p:nvGrpSpPr>
        <p:grpSpPr>
          <a:xfrm>
            <a:off x="7850282" y="791580"/>
            <a:ext cx="1165967" cy="513091"/>
            <a:chOff x="6699265" y="844509"/>
            <a:chExt cx="1165967" cy="513091"/>
          </a:xfrm>
        </p:grpSpPr>
        <p:pic>
          <p:nvPicPr>
            <p:cNvPr id="32" name="Gráfico 31" descr="Autobús con relleno sólido">
              <a:extLst>
                <a:ext uri="{FF2B5EF4-FFF2-40B4-BE49-F238E27FC236}">
                  <a16:creationId xmlns:a16="http://schemas.microsoft.com/office/drawing/2014/main" id="{3A0DC7B5-CB8C-BC6D-7A5E-ECFA02075C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9265" y="844509"/>
              <a:ext cx="288000" cy="288000"/>
            </a:xfrm>
            <a:prstGeom prst="rect">
              <a:avLst/>
            </a:prstGeom>
          </p:spPr>
        </p:pic>
        <p:sp>
          <p:nvSpPr>
            <p:cNvPr id="33" name="CuadroTexto 32">
              <a:extLst>
                <a:ext uri="{FF2B5EF4-FFF2-40B4-BE49-F238E27FC236}">
                  <a16:creationId xmlns:a16="http://schemas.microsoft.com/office/drawing/2014/main" id="{A6602EDC-20F9-4A44-D6E2-5EF612E836B6}"/>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34" name="Gráfico 33" descr="Autobús con relleno sólido">
              <a:extLst>
                <a:ext uri="{FF2B5EF4-FFF2-40B4-BE49-F238E27FC236}">
                  <a16:creationId xmlns:a16="http://schemas.microsoft.com/office/drawing/2014/main" id="{2BC355B2-65FC-4F94-8985-D3D86671A9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10086" y="1069600"/>
              <a:ext cx="288000" cy="288000"/>
            </a:xfrm>
            <a:prstGeom prst="rect">
              <a:avLst/>
            </a:prstGeom>
          </p:spPr>
        </p:pic>
        <p:sp>
          <p:nvSpPr>
            <p:cNvPr id="35" name="CuadroTexto 34">
              <a:extLst>
                <a:ext uri="{FF2B5EF4-FFF2-40B4-BE49-F238E27FC236}">
                  <a16:creationId xmlns:a16="http://schemas.microsoft.com/office/drawing/2014/main" id="{5AA9B084-B127-9281-98A8-08F64E688E0D}"/>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pic>
        <p:nvPicPr>
          <p:cNvPr id="8" name="Imagen 7">
            <a:extLst>
              <a:ext uri="{FF2B5EF4-FFF2-40B4-BE49-F238E27FC236}">
                <a16:creationId xmlns:a16="http://schemas.microsoft.com/office/drawing/2014/main" id="{5C8B5E25-5927-9FD7-C454-D348BCE35C89}"/>
              </a:ext>
            </a:extLst>
          </p:cNvPr>
          <p:cNvPicPr>
            <a:picLocks noChangeAspect="1"/>
          </p:cNvPicPr>
          <p:nvPr/>
        </p:nvPicPr>
        <p:blipFill>
          <a:blip r:embed="rId12"/>
          <a:stretch>
            <a:fillRect/>
          </a:stretch>
        </p:blipFill>
        <p:spPr>
          <a:xfrm>
            <a:off x="1185419" y="1255709"/>
            <a:ext cx="3657917" cy="3298222"/>
          </a:xfrm>
          <a:prstGeom prst="rect">
            <a:avLst/>
          </a:prstGeom>
        </p:spPr>
      </p:pic>
      <p:pic>
        <p:nvPicPr>
          <p:cNvPr id="30" name="Imagen 29">
            <a:extLst>
              <a:ext uri="{FF2B5EF4-FFF2-40B4-BE49-F238E27FC236}">
                <a16:creationId xmlns:a16="http://schemas.microsoft.com/office/drawing/2014/main" id="{9641ED0B-4AD3-3E0C-4A7A-B454BB3C13B4}"/>
              </a:ext>
            </a:extLst>
          </p:cNvPr>
          <p:cNvPicPr>
            <a:picLocks noChangeAspect="1"/>
          </p:cNvPicPr>
          <p:nvPr/>
        </p:nvPicPr>
        <p:blipFill>
          <a:blip r:embed="rId13"/>
          <a:stretch>
            <a:fillRect/>
          </a:stretch>
        </p:blipFill>
        <p:spPr>
          <a:xfrm>
            <a:off x="5394189" y="1254780"/>
            <a:ext cx="3657917" cy="3298222"/>
          </a:xfrm>
          <a:prstGeom prst="rect">
            <a:avLst/>
          </a:prstGeom>
        </p:spPr>
      </p:pic>
      <p:cxnSp>
        <p:nvCxnSpPr>
          <p:cNvPr id="36" name="Conector recto 35">
            <a:extLst>
              <a:ext uri="{FF2B5EF4-FFF2-40B4-BE49-F238E27FC236}">
                <a16:creationId xmlns:a16="http://schemas.microsoft.com/office/drawing/2014/main" id="{6168E154-6D26-4359-98D3-7E2C5E0603EC}"/>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15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98040"/>
            <a:ext cx="7783454" cy="684803"/>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Pasajeros transportados según tipo de sistema</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Bucaramanga*</a:t>
            </a:r>
          </a:p>
          <a:p>
            <a:pPr marL="12700"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p:txBody>
      </p:sp>
      <p:sp>
        <p:nvSpPr>
          <p:cNvPr id="12" name="CuadroTexto 11">
            <a:extLst>
              <a:ext uri="{FF2B5EF4-FFF2-40B4-BE49-F238E27FC236}">
                <a16:creationId xmlns:a16="http://schemas.microsoft.com/office/drawing/2014/main" id="{53CE5E36-EE64-DE8A-2306-F2C20C4CBEAB}"/>
              </a:ext>
            </a:extLst>
          </p:cNvPr>
          <p:cNvSpPr txBox="1"/>
          <p:nvPr/>
        </p:nvSpPr>
        <p:spPr>
          <a:xfrm>
            <a:off x="6046933" y="1062435"/>
            <a:ext cx="2186817" cy="246221"/>
          </a:xfrm>
          <a:prstGeom prst="rect">
            <a:avLst/>
          </a:prstGeom>
          <a:noFill/>
        </p:spPr>
        <p:txBody>
          <a:bodyPr wrap="none" rtlCol="0">
            <a:spAutoFit/>
          </a:bodyPr>
          <a:lstStyle/>
          <a:p>
            <a:r>
              <a:rPr lang="es-MX" sz="1000" b="1">
                <a:solidFill>
                  <a:srgbClr val="8D143D"/>
                </a:solidFill>
              </a:rPr>
              <a:t>Sistema de transporte tradicional</a:t>
            </a:r>
            <a:endParaRPr lang="es-CO" sz="1000" b="1">
              <a:solidFill>
                <a:srgbClr val="8D143D"/>
              </a:solidFill>
            </a:endParaRPr>
          </a:p>
        </p:txBody>
      </p:sp>
      <p:cxnSp>
        <p:nvCxnSpPr>
          <p:cNvPr id="15" name="Conector recto 14">
            <a:extLst>
              <a:ext uri="{FF2B5EF4-FFF2-40B4-BE49-F238E27FC236}">
                <a16:creationId xmlns:a16="http://schemas.microsoft.com/office/drawing/2014/main" id="{DF6BE385-CA04-7BBF-DAB5-C3FE54D3AC28}"/>
              </a:ext>
            </a:extLst>
          </p:cNvPr>
          <p:cNvCxnSpPr>
            <a:cxnSpLocks/>
          </p:cNvCxnSpPr>
          <p:nvPr/>
        </p:nvCxnSpPr>
        <p:spPr>
          <a:xfrm>
            <a:off x="4881678" y="1020741"/>
            <a:ext cx="1649" cy="3457739"/>
          </a:xfrm>
          <a:prstGeom prst="line">
            <a:avLst/>
          </a:prstGeom>
          <a:ln w="6350">
            <a:prstDash val="sysDash"/>
          </a:ln>
        </p:spPr>
        <p:style>
          <a:lnRef idx="2">
            <a:schemeClr val="dk1"/>
          </a:lnRef>
          <a:fillRef idx="0">
            <a:schemeClr val="dk1"/>
          </a:fillRef>
          <a:effectRef idx="1">
            <a:schemeClr val="dk1"/>
          </a:effectRef>
          <a:fontRef idx="minor">
            <a:schemeClr val="tx1"/>
          </a:fontRef>
        </p:style>
      </p:cxnSp>
      <p:sp>
        <p:nvSpPr>
          <p:cNvPr id="3" name="CuadroTexto 2">
            <a:extLst>
              <a:ext uri="{FF2B5EF4-FFF2-40B4-BE49-F238E27FC236}">
                <a16:creationId xmlns:a16="http://schemas.microsoft.com/office/drawing/2014/main" id="{81692105-13EC-2F31-E44A-E94B6D10794C}"/>
              </a:ext>
            </a:extLst>
          </p:cNvPr>
          <p:cNvSpPr txBox="1"/>
          <p:nvPr/>
        </p:nvSpPr>
        <p:spPr>
          <a:xfrm>
            <a:off x="1399682" y="1071842"/>
            <a:ext cx="2664512" cy="246221"/>
          </a:xfrm>
          <a:prstGeom prst="rect">
            <a:avLst/>
          </a:prstGeom>
          <a:noFill/>
        </p:spPr>
        <p:txBody>
          <a:bodyPr wrap="none" rtlCol="0">
            <a:spAutoFit/>
          </a:bodyPr>
          <a:lstStyle/>
          <a:p>
            <a:r>
              <a:rPr lang="es-MX" sz="1000" b="1" dirty="0">
                <a:solidFill>
                  <a:srgbClr val="8D143D"/>
                </a:solidFill>
              </a:rPr>
              <a:t>Sistema Integrado de Transporte Masivo </a:t>
            </a:r>
            <a:endParaRPr lang="es-CO" sz="1000" b="1" dirty="0">
              <a:solidFill>
                <a:srgbClr val="8D143D"/>
              </a:solidFill>
            </a:endParaRPr>
          </a:p>
        </p:txBody>
      </p:sp>
      <p:sp>
        <p:nvSpPr>
          <p:cNvPr id="7" name="10 Rectángulo">
            <a:extLst>
              <a:ext uri="{FF2B5EF4-FFF2-40B4-BE49-F238E27FC236}">
                <a16:creationId xmlns:a16="http://schemas.microsoft.com/office/drawing/2014/main" id="{8613DADE-B55D-A793-D08E-FA56966E55B6}"/>
              </a:ext>
            </a:extLst>
          </p:cNvPr>
          <p:cNvSpPr/>
          <p:nvPr/>
        </p:nvSpPr>
        <p:spPr>
          <a:xfrm>
            <a:off x="776129" y="4542776"/>
            <a:ext cx="7485320" cy="46166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 Los municipios que componen el área metropolitana son: Bucaramanga, Floridablanca, Girón y Piedecuesta.</a:t>
            </a:r>
          </a:p>
        </p:txBody>
      </p:sp>
      <p:pic>
        <p:nvPicPr>
          <p:cNvPr id="9" name="Imagen 8">
            <a:extLst>
              <a:ext uri="{FF2B5EF4-FFF2-40B4-BE49-F238E27FC236}">
                <a16:creationId xmlns:a16="http://schemas.microsoft.com/office/drawing/2014/main" id="{F4402B06-F5F2-3285-08EC-11CAEF42AEB8}"/>
              </a:ext>
            </a:extLst>
          </p:cNvPr>
          <p:cNvPicPr>
            <a:picLocks noChangeAspect="1"/>
          </p:cNvPicPr>
          <p:nvPr/>
        </p:nvPicPr>
        <p:blipFill>
          <a:blip r:embed="rId3"/>
          <a:stretch>
            <a:fillRect/>
          </a:stretch>
        </p:blipFill>
        <p:spPr>
          <a:xfrm>
            <a:off x="698495" y="1430887"/>
            <a:ext cx="3840466" cy="2915312"/>
          </a:xfrm>
          <a:prstGeom prst="rect">
            <a:avLst/>
          </a:prstGeom>
        </p:spPr>
      </p:pic>
      <p:pic>
        <p:nvPicPr>
          <p:cNvPr id="10" name="Imagen 9">
            <a:extLst>
              <a:ext uri="{FF2B5EF4-FFF2-40B4-BE49-F238E27FC236}">
                <a16:creationId xmlns:a16="http://schemas.microsoft.com/office/drawing/2014/main" id="{062266CD-6B76-C806-56D4-55E78B1EC30E}"/>
              </a:ext>
            </a:extLst>
          </p:cNvPr>
          <p:cNvPicPr>
            <a:picLocks noChangeAspect="1"/>
          </p:cNvPicPr>
          <p:nvPr/>
        </p:nvPicPr>
        <p:blipFill>
          <a:blip r:embed="rId4"/>
          <a:stretch>
            <a:fillRect/>
          </a:stretch>
        </p:blipFill>
        <p:spPr>
          <a:xfrm>
            <a:off x="5051416" y="1430887"/>
            <a:ext cx="3840466" cy="2915312"/>
          </a:xfrm>
          <a:prstGeom prst="rect">
            <a:avLst/>
          </a:prstGeom>
        </p:spPr>
      </p:pic>
      <p:cxnSp>
        <p:nvCxnSpPr>
          <p:cNvPr id="11" name="Conector recto 10">
            <a:extLst>
              <a:ext uri="{FF2B5EF4-FFF2-40B4-BE49-F238E27FC236}">
                <a16:creationId xmlns:a16="http://schemas.microsoft.com/office/drawing/2014/main" id="{69D980FC-B433-4793-BB2E-CA30DDEE101C}"/>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485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96255"/>
            <a:ext cx="7737451"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anual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Barranquilla*</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733276" y="1054239"/>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6011889" y="1064045"/>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Pasajeros transportados</a:t>
            </a:r>
            <a:endParaRPr lang="es-CO" sz="1000" b="1" dirty="0">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a:off x="4766790" y="1106431"/>
            <a:ext cx="0" cy="3417335"/>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10 Rectángulo">
            <a:extLst>
              <a:ext uri="{FF2B5EF4-FFF2-40B4-BE49-F238E27FC236}">
                <a16:creationId xmlns:a16="http://schemas.microsoft.com/office/drawing/2014/main" id="{06A7C827-B6D1-8474-614B-F05EE3B3F198}"/>
              </a:ext>
            </a:extLst>
          </p:cNvPr>
          <p:cNvSpPr/>
          <p:nvPr/>
        </p:nvSpPr>
        <p:spPr>
          <a:xfrm>
            <a:off x="414427" y="4450835"/>
            <a:ext cx="7943357" cy="707886"/>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*Los municipios que componen esta área metropolitana son: Barranquilla, Malambo y Soledad.</a:t>
            </a:r>
          </a:p>
          <a:p>
            <a:r>
              <a:rPr lang="es-CO" sz="800" dirty="0"/>
              <a:t>**</a:t>
            </a:r>
            <a:r>
              <a:rPr lang="es-MX" sz="800" dirty="0"/>
              <a:t> Corresponde al total de pasajeros movilizados en alimentador, padrón y troncal. Se totaliza el número de pasajeros debido a que se puede subestimar al desagregarlo.</a:t>
            </a:r>
            <a:endParaRPr lang="es-CO" sz="800" dirty="0"/>
          </a:p>
          <a:p>
            <a:r>
              <a:rPr lang="es-CO" sz="800" dirty="0"/>
              <a:t>PP: puntos porcentuales</a:t>
            </a:r>
          </a:p>
        </p:txBody>
      </p:sp>
      <p:grpSp>
        <p:nvGrpSpPr>
          <p:cNvPr id="6" name="Grupo 5">
            <a:extLst>
              <a:ext uri="{FF2B5EF4-FFF2-40B4-BE49-F238E27FC236}">
                <a16:creationId xmlns:a16="http://schemas.microsoft.com/office/drawing/2014/main" id="{73FDC77C-49CE-A321-B518-099F2D72F228}"/>
              </a:ext>
            </a:extLst>
          </p:cNvPr>
          <p:cNvGrpSpPr/>
          <p:nvPr/>
        </p:nvGrpSpPr>
        <p:grpSpPr>
          <a:xfrm>
            <a:off x="7793712" y="519420"/>
            <a:ext cx="1165967" cy="513091"/>
            <a:chOff x="6699265" y="844509"/>
            <a:chExt cx="1165967" cy="513091"/>
          </a:xfrm>
        </p:grpSpPr>
        <p:pic>
          <p:nvPicPr>
            <p:cNvPr id="7" name="Gráfico 6" descr="Autobús con relleno sólido">
              <a:extLst>
                <a:ext uri="{FF2B5EF4-FFF2-40B4-BE49-F238E27FC236}">
                  <a16:creationId xmlns:a16="http://schemas.microsoft.com/office/drawing/2014/main" id="{7B241731-C29B-DCB4-38C1-5C3406662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8" name="CuadroTexto 7">
              <a:extLst>
                <a:ext uri="{FF2B5EF4-FFF2-40B4-BE49-F238E27FC236}">
                  <a16:creationId xmlns:a16="http://schemas.microsoft.com/office/drawing/2014/main" id="{CCC00E93-680D-92FC-44F7-D023C4DF7023}"/>
                </a:ext>
              </a:extLst>
            </p:cNvPr>
            <p:cNvSpPr txBox="1"/>
            <p:nvPr/>
          </p:nvSpPr>
          <p:spPr>
            <a:xfrm>
              <a:off x="7008907" y="888788"/>
              <a:ext cx="856325" cy="246221"/>
            </a:xfrm>
            <a:prstGeom prst="rect">
              <a:avLst/>
            </a:prstGeom>
            <a:noFill/>
          </p:spPr>
          <p:txBody>
            <a:bodyPr wrap="none" rtlCol="0">
              <a:spAutoFit/>
            </a:bodyPr>
            <a:lstStyle/>
            <a:p>
              <a:r>
                <a:rPr lang="es-CO" sz="1000" b="1" dirty="0"/>
                <a:t>Tradicional</a:t>
              </a:r>
            </a:p>
          </p:txBody>
        </p:sp>
        <p:pic>
          <p:nvPicPr>
            <p:cNvPr id="9" name="Gráfico 8" descr="Autobús con relleno sólido">
              <a:extLst>
                <a:ext uri="{FF2B5EF4-FFF2-40B4-BE49-F238E27FC236}">
                  <a16:creationId xmlns:a16="http://schemas.microsoft.com/office/drawing/2014/main" id="{2425D0F3-769E-964A-CE62-47D3B41A4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0" name="CuadroTexto 9">
              <a:extLst>
                <a:ext uri="{FF2B5EF4-FFF2-40B4-BE49-F238E27FC236}">
                  <a16:creationId xmlns:a16="http://schemas.microsoft.com/office/drawing/2014/main" id="{A5CDBAE6-E697-A162-16D3-97B716E569AA}"/>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42" name="Grupo 41">
            <a:extLst>
              <a:ext uri="{FF2B5EF4-FFF2-40B4-BE49-F238E27FC236}">
                <a16:creationId xmlns:a16="http://schemas.microsoft.com/office/drawing/2014/main" id="{925A00AA-179E-7EED-1269-992D831B7A8D}"/>
              </a:ext>
            </a:extLst>
          </p:cNvPr>
          <p:cNvGrpSpPr/>
          <p:nvPr/>
        </p:nvGrpSpPr>
        <p:grpSpPr>
          <a:xfrm>
            <a:off x="762837" y="1651009"/>
            <a:ext cx="363782" cy="2166305"/>
            <a:chOff x="139871" y="2000287"/>
            <a:chExt cx="363782" cy="2166305"/>
          </a:xfrm>
        </p:grpSpPr>
        <p:grpSp>
          <p:nvGrpSpPr>
            <p:cNvPr id="11" name="Grupo 10">
              <a:extLst>
                <a:ext uri="{FF2B5EF4-FFF2-40B4-BE49-F238E27FC236}">
                  <a16:creationId xmlns:a16="http://schemas.microsoft.com/office/drawing/2014/main" id="{5C14413D-F274-6110-5AFD-8A1EE3543536}"/>
                </a:ext>
              </a:extLst>
            </p:cNvPr>
            <p:cNvGrpSpPr/>
            <p:nvPr/>
          </p:nvGrpSpPr>
          <p:grpSpPr>
            <a:xfrm>
              <a:off x="141901" y="2000287"/>
              <a:ext cx="361752" cy="1062682"/>
              <a:chOff x="341541" y="2000287"/>
              <a:chExt cx="361752" cy="1062682"/>
            </a:xfrm>
          </p:grpSpPr>
          <p:pic>
            <p:nvPicPr>
              <p:cNvPr id="14" name="Gráfico 13" descr="Autobús con relleno sólido">
                <a:extLst>
                  <a:ext uri="{FF2B5EF4-FFF2-40B4-BE49-F238E27FC236}">
                    <a16:creationId xmlns:a16="http://schemas.microsoft.com/office/drawing/2014/main" id="{4BBA5A12-DE07-3C7A-6108-5D0C450F2F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000287"/>
                <a:ext cx="360000" cy="360000"/>
              </a:xfrm>
              <a:prstGeom prst="rect">
                <a:avLst/>
              </a:prstGeom>
            </p:spPr>
          </p:pic>
          <p:pic>
            <p:nvPicPr>
              <p:cNvPr id="16" name="Gráfico 15" descr="Autobús con relleno sólido">
                <a:extLst>
                  <a:ext uri="{FF2B5EF4-FFF2-40B4-BE49-F238E27FC236}">
                    <a16:creationId xmlns:a16="http://schemas.microsoft.com/office/drawing/2014/main" id="{189D5161-2D61-0662-5778-7CFF7D8F5A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71475"/>
                <a:ext cx="360000" cy="360000"/>
              </a:xfrm>
              <a:prstGeom prst="rect">
                <a:avLst/>
              </a:prstGeom>
            </p:spPr>
          </p:pic>
          <p:pic>
            <p:nvPicPr>
              <p:cNvPr id="17" name="Gráfico 16" descr="Autobús con relleno sólido">
                <a:extLst>
                  <a:ext uri="{FF2B5EF4-FFF2-40B4-BE49-F238E27FC236}">
                    <a16:creationId xmlns:a16="http://schemas.microsoft.com/office/drawing/2014/main" id="{83B5DAAA-4B2F-BD86-38D6-8E7DA1AB34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grpSp>
        <p:grpSp>
          <p:nvGrpSpPr>
            <p:cNvPr id="21" name="Grupo 20">
              <a:extLst>
                <a:ext uri="{FF2B5EF4-FFF2-40B4-BE49-F238E27FC236}">
                  <a16:creationId xmlns:a16="http://schemas.microsoft.com/office/drawing/2014/main" id="{FB1E7DB2-DDAC-0EFB-910B-C023294C1A94}"/>
                </a:ext>
              </a:extLst>
            </p:cNvPr>
            <p:cNvGrpSpPr/>
            <p:nvPr/>
          </p:nvGrpSpPr>
          <p:grpSpPr>
            <a:xfrm>
              <a:off x="139871" y="3070959"/>
              <a:ext cx="360000" cy="1095633"/>
              <a:chOff x="336677" y="3040904"/>
              <a:chExt cx="360000" cy="1095633"/>
            </a:xfrm>
          </p:grpSpPr>
          <p:pic>
            <p:nvPicPr>
              <p:cNvPr id="22" name="Gráfico 21" descr="Autobús con relleno sólido">
                <a:extLst>
                  <a:ext uri="{FF2B5EF4-FFF2-40B4-BE49-F238E27FC236}">
                    <a16:creationId xmlns:a16="http://schemas.microsoft.com/office/drawing/2014/main" id="{EDF9E568-E5F3-57DB-37D6-C2432F38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040904"/>
                <a:ext cx="360000" cy="360000"/>
              </a:xfrm>
              <a:prstGeom prst="rect">
                <a:avLst/>
              </a:prstGeom>
            </p:spPr>
          </p:pic>
          <p:pic>
            <p:nvPicPr>
              <p:cNvPr id="24" name="Gráfico 23" descr="Autobús con relleno sólido">
                <a:extLst>
                  <a:ext uri="{FF2B5EF4-FFF2-40B4-BE49-F238E27FC236}">
                    <a16:creationId xmlns:a16="http://schemas.microsoft.com/office/drawing/2014/main" id="{A6BB77AE-BFAF-3B64-6C8B-AC418152D3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427170"/>
                <a:ext cx="360000" cy="360000"/>
              </a:xfrm>
              <a:prstGeom prst="rect">
                <a:avLst/>
              </a:prstGeom>
            </p:spPr>
          </p:pic>
          <p:pic>
            <p:nvPicPr>
              <p:cNvPr id="25" name="Gráfico 24" descr="Autobús con relleno sólido">
                <a:extLst>
                  <a:ext uri="{FF2B5EF4-FFF2-40B4-BE49-F238E27FC236}">
                    <a16:creationId xmlns:a16="http://schemas.microsoft.com/office/drawing/2014/main" id="{A05A79AF-1C34-9E4E-0ACE-D18DEF01A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776537"/>
                <a:ext cx="360000" cy="360000"/>
              </a:xfrm>
              <a:prstGeom prst="rect">
                <a:avLst/>
              </a:prstGeom>
            </p:spPr>
          </p:pic>
        </p:grpSp>
      </p:grpSp>
      <p:grpSp>
        <p:nvGrpSpPr>
          <p:cNvPr id="44" name="Grupo 43">
            <a:extLst>
              <a:ext uri="{FF2B5EF4-FFF2-40B4-BE49-F238E27FC236}">
                <a16:creationId xmlns:a16="http://schemas.microsoft.com/office/drawing/2014/main" id="{EB7AA339-2C49-32B5-F94F-5E7473D953F4}"/>
              </a:ext>
            </a:extLst>
          </p:cNvPr>
          <p:cNvGrpSpPr/>
          <p:nvPr/>
        </p:nvGrpSpPr>
        <p:grpSpPr>
          <a:xfrm>
            <a:off x="4944844" y="1808759"/>
            <a:ext cx="360000" cy="1857916"/>
            <a:chOff x="139871" y="2488383"/>
            <a:chExt cx="360000" cy="1857916"/>
          </a:xfrm>
        </p:grpSpPr>
        <p:pic>
          <p:nvPicPr>
            <p:cNvPr id="51" name="Gráfico 50" descr="Autobús con relleno sólido">
              <a:extLst>
                <a:ext uri="{FF2B5EF4-FFF2-40B4-BE49-F238E27FC236}">
                  <a16:creationId xmlns:a16="http://schemas.microsoft.com/office/drawing/2014/main" id="{E604CEE7-5106-1A58-E76F-C516DDAFB0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871" y="2488383"/>
              <a:ext cx="360000" cy="360000"/>
            </a:xfrm>
            <a:prstGeom prst="rect">
              <a:avLst/>
            </a:prstGeom>
          </p:spPr>
        </p:pic>
        <p:grpSp>
          <p:nvGrpSpPr>
            <p:cNvPr id="46" name="Grupo 45">
              <a:extLst>
                <a:ext uri="{FF2B5EF4-FFF2-40B4-BE49-F238E27FC236}">
                  <a16:creationId xmlns:a16="http://schemas.microsoft.com/office/drawing/2014/main" id="{F08DDD25-BC6F-6E68-84A0-EC1BB987FBC8}"/>
                </a:ext>
              </a:extLst>
            </p:cNvPr>
            <p:cNvGrpSpPr/>
            <p:nvPr/>
          </p:nvGrpSpPr>
          <p:grpSpPr>
            <a:xfrm>
              <a:off x="139871" y="3070959"/>
              <a:ext cx="360000" cy="1275340"/>
              <a:chOff x="336677" y="3040904"/>
              <a:chExt cx="360000" cy="1275340"/>
            </a:xfrm>
          </p:grpSpPr>
          <p:pic>
            <p:nvPicPr>
              <p:cNvPr id="47" name="Gráfico 46" descr="Autobús con relleno sólido">
                <a:extLst>
                  <a:ext uri="{FF2B5EF4-FFF2-40B4-BE49-F238E27FC236}">
                    <a16:creationId xmlns:a16="http://schemas.microsoft.com/office/drawing/2014/main" id="{73F9F8BE-45CD-8F27-F282-A40CC196B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040904"/>
                <a:ext cx="360000" cy="360000"/>
              </a:xfrm>
              <a:prstGeom prst="rect">
                <a:avLst/>
              </a:prstGeom>
            </p:spPr>
          </p:pic>
          <p:pic>
            <p:nvPicPr>
              <p:cNvPr id="48" name="Gráfico 47" descr="Autobús con relleno sólido">
                <a:extLst>
                  <a:ext uri="{FF2B5EF4-FFF2-40B4-BE49-F238E27FC236}">
                    <a16:creationId xmlns:a16="http://schemas.microsoft.com/office/drawing/2014/main" id="{A6187842-71B6-D26A-78FD-B2AB303EF4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492486"/>
                <a:ext cx="360000" cy="360000"/>
              </a:xfrm>
              <a:prstGeom prst="rect">
                <a:avLst/>
              </a:prstGeom>
            </p:spPr>
          </p:pic>
          <p:pic>
            <p:nvPicPr>
              <p:cNvPr id="49" name="Gráfico 48" descr="Autobús con relleno sólido">
                <a:extLst>
                  <a:ext uri="{FF2B5EF4-FFF2-40B4-BE49-F238E27FC236}">
                    <a16:creationId xmlns:a16="http://schemas.microsoft.com/office/drawing/2014/main" id="{B03C3F96-91B2-F5D1-2CC7-A8B7D03AD8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956244"/>
                <a:ext cx="360000" cy="360000"/>
              </a:xfrm>
              <a:prstGeom prst="rect">
                <a:avLst/>
              </a:prstGeom>
            </p:spPr>
          </p:pic>
        </p:grpSp>
      </p:grpSp>
      <p:sp>
        <p:nvSpPr>
          <p:cNvPr id="28" name="CuadroTexto 27">
            <a:extLst>
              <a:ext uri="{FF2B5EF4-FFF2-40B4-BE49-F238E27FC236}">
                <a16:creationId xmlns:a16="http://schemas.microsoft.com/office/drawing/2014/main" id="{466FD0F7-C183-911D-B193-C0D8780ACE88}"/>
              </a:ext>
            </a:extLst>
          </p:cNvPr>
          <p:cNvSpPr txBox="1"/>
          <p:nvPr/>
        </p:nvSpPr>
        <p:spPr>
          <a:xfrm>
            <a:off x="6412897" y="1848945"/>
            <a:ext cx="271228" cy="215444"/>
          </a:xfrm>
          <a:prstGeom prst="rect">
            <a:avLst/>
          </a:prstGeom>
          <a:noFill/>
        </p:spPr>
        <p:txBody>
          <a:bodyPr wrap="none" rtlCol="0">
            <a:spAutoFit/>
          </a:bodyPr>
          <a:lstStyle/>
          <a:p>
            <a:r>
              <a:rPr lang="es-MX" sz="800" dirty="0"/>
              <a:t>**</a:t>
            </a:r>
            <a:endParaRPr lang="es-CO" sz="800" dirty="0"/>
          </a:p>
        </p:txBody>
      </p:sp>
      <p:pic>
        <p:nvPicPr>
          <p:cNvPr id="5" name="Imagen 4">
            <a:extLst>
              <a:ext uri="{FF2B5EF4-FFF2-40B4-BE49-F238E27FC236}">
                <a16:creationId xmlns:a16="http://schemas.microsoft.com/office/drawing/2014/main" id="{A3C5F67A-F8C6-1294-C361-80C4EF6EE78A}"/>
              </a:ext>
            </a:extLst>
          </p:cNvPr>
          <p:cNvPicPr>
            <a:picLocks noChangeAspect="1"/>
          </p:cNvPicPr>
          <p:nvPr/>
        </p:nvPicPr>
        <p:blipFill>
          <a:blip r:embed="rId9"/>
          <a:stretch>
            <a:fillRect/>
          </a:stretch>
        </p:blipFill>
        <p:spPr>
          <a:xfrm>
            <a:off x="1150386" y="1136086"/>
            <a:ext cx="3657917" cy="3298222"/>
          </a:xfrm>
          <a:prstGeom prst="rect">
            <a:avLst/>
          </a:prstGeom>
        </p:spPr>
      </p:pic>
      <p:pic>
        <p:nvPicPr>
          <p:cNvPr id="15" name="Imagen 14">
            <a:extLst>
              <a:ext uri="{FF2B5EF4-FFF2-40B4-BE49-F238E27FC236}">
                <a16:creationId xmlns:a16="http://schemas.microsoft.com/office/drawing/2014/main" id="{F284B5F0-60D6-6AA9-45BE-C16A7C881E5C}"/>
              </a:ext>
            </a:extLst>
          </p:cNvPr>
          <p:cNvPicPr>
            <a:picLocks noChangeAspect="1"/>
          </p:cNvPicPr>
          <p:nvPr/>
        </p:nvPicPr>
        <p:blipFill>
          <a:blip r:embed="rId10"/>
          <a:stretch>
            <a:fillRect/>
          </a:stretch>
        </p:blipFill>
        <p:spPr>
          <a:xfrm>
            <a:off x="5279206" y="1099723"/>
            <a:ext cx="3657917" cy="3298222"/>
          </a:xfrm>
          <a:prstGeom prst="rect">
            <a:avLst/>
          </a:prstGeom>
        </p:spPr>
      </p:pic>
      <p:cxnSp>
        <p:nvCxnSpPr>
          <p:cNvPr id="32" name="Conector recto 31">
            <a:extLst>
              <a:ext uri="{FF2B5EF4-FFF2-40B4-BE49-F238E27FC236}">
                <a16:creationId xmlns:a16="http://schemas.microsoft.com/office/drawing/2014/main" id="{F68CA8FE-188A-4D85-A214-F9438EC240DC}"/>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9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36820" y="196944"/>
            <a:ext cx="7979016"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cuatrienal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Barranquilla*</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753446" y="1013900"/>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782826" y="1018104"/>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Pasajeros transportados</a:t>
            </a:r>
            <a:endParaRPr lang="es-CO" sz="1000" b="1" dirty="0">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a:off x="4766790" y="965232"/>
            <a:ext cx="0" cy="3417335"/>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10 Rectángulo">
            <a:extLst>
              <a:ext uri="{FF2B5EF4-FFF2-40B4-BE49-F238E27FC236}">
                <a16:creationId xmlns:a16="http://schemas.microsoft.com/office/drawing/2014/main" id="{06A7C827-B6D1-8474-614B-F05EE3B3F198}"/>
              </a:ext>
            </a:extLst>
          </p:cNvPr>
          <p:cNvSpPr/>
          <p:nvPr/>
        </p:nvSpPr>
        <p:spPr>
          <a:xfrm>
            <a:off x="781663" y="4397250"/>
            <a:ext cx="7943357" cy="630942"/>
          </a:xfrm>
          <a:prstGeom prst="rect">
            <a:avLst/>
          </a:prstGeom>
        </p:spPr>
        <p:txBody>
          <a:bodyPr wrap="square">
            <a:spAutoFit/>
          </a:bodyPr>
          <a:lstStyle/>
          <a:p>
            <a:r>
              <a:rPr lang="es-ES_tradnl" sz="700" b="1" dirty="0"/>
              <a:t>Fuente:</a:t>
            </a:r>
            <a:r>
              <a:rPr lang="es-ES_tradnl" sz="700" dirty="0"/>
              <a:t> DANE, ETUP.</a:t>
            </a:r>
            <a:endParaRPr lang="es-CO" sz="700" dirty="0"/>
          </a:p>
          <a:p>
            <a:r>
              <a:rPr lang="es-ES_tradnl" sz="700" baseline="30000" dirty="0"/>
              <a:t>P</a:t>
            </a:r>
            <a:r>
              <a:rPr lang="es-ES_tradnl" sz="700" dirty="0"/>
              <a:t> Cifra provisional</a:t>
            </a:r>
          </a:p>
          <a:p>
            <a:r>
              <a:rPr lang="es-CO" sz="700" dirty="0"/>
              <a:t>*Los municipios que componen esta área metropolitana son: Barranquilla, Malambo y Soledad.</a:t>
            </a:r>
          </a:p>
          <a:p>
            <a:r>
              <a:rPr lang="es-CO" sz="700" dirty="0"/>
              <a:t>**</a:t>
            </a:r>
            <a:r>
              <a:rPr lang="es-MX" sz="700" dirty="0"/>
              <a:t> Corresponde al total de pasajeros movilizados en alimentador, padrón y troncal. Se totaliza el número de pasajeros debido a que se puede subestimar al desagregarlo.</a:t>
            </a:r>
            <a:endParaRPr lang="es-CO" sz="700" dirty="0"/>
          </a:p>
          <a:p>
            <a:r>
              <a:rPr lang="es-CO" sz="700" dirty="0"/>
              <a:t>PP: puntos porcentuales</a:t>
            </a:r>
          </a:p>
        </p:txBody>
      </p:sp>
      <p:grpSp>
        <p:nvGrpSpPr>
          <p:cNvPr id="6" name="Grupo 5">
            <a:extLst>
              <a:ext uri="{FF2B5EF4-FFF2-40B4-BE49-F238E27FC236}">
                <a16:creationId xmlns:a16="http://schemas.microsoft.com/office/drawing/2014/main" id="{73FDC77C-49CE-A321-B518-099F2D72F228}"/>
              </a:ext>
            </a:extLst>
          </p:cNvPr>
          <p:cNvGrpSpPr/>
          <p:nvPr/>
        </p:nvGrpSpPr>
        <p:grpSpPr>
          <a:xfrm>
            <a:off x="7721307" y="574981"/>
            <a:ext cx="1165967" cy="513091"/>
            <a:chOff x="6699265" y="844509"/>
            <a:chExt cx="1165967" cy="513091"/>
          </a:xfrm>
        </p:grpSpPr>
        <p:pic>
          <p:nvPicPr>
            <p:cNvPr id="7" name="Gráfico 6" descr="Autobús con relleno sólido">
              <a:extLst>
                <a:ext uri="{FF2B5EF4-FFF2-40B4-BE49-F238E27FC236}">
                  <a16:creationId xmlns:a16="http://schemas.microsoft.com/office/drawing/2014/main" id="{7B241731-C29B-DCB4-38C1-5C3406662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8" name="CuadroTexto 7">
              <a:extLst>
                <a:ext uri="{FF2B5EF4-FFF2-40B4-BE49-F238E27FC236}">
                  <a16:creationId xmlns:a16="http://schemas.microsoft.com/office/drawing/2014/main" id="{CCC00E93-680D-92FC-44F7-D023C4DF7023}"/>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9" name="Gráfico 8" descr="Autobús con relleno sólido">
              <a:extLst>
                <a:ext uri="{FF2B5EF4-FFF2-40B4-BE49-F238E27FC236}">
                  <a16:creationId xmlns:a16="http://schemas.microsoft.com/office/drawing/2014/main" id="{2425D0F3-769E-964A-CE62-47D3B41A4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0" name="CuadroTexto 9">
              <a:extLst>
                <a:ext uri="{FF2B5EF4-FFF2-40B4-BE49-F238E27FC236}">
                  <a16:creationId xmlns:a16="http://schemas.microsoft.com/office/drawing/2014/main" id="{A5CDBAE6-E697-A162-16D3-97B716E569AA}"/>
                </a:ext>
              </a:extLst>
            </p:cNvPr>
            <p:cNvSpPr txBox="1"/>
            <p:nvPr/>
          </p:nvSpPr>
          <p:spPr>
            <a:xfrm>
              <a:off x="7018523" y="1066957"/>
              <a:ext cx="617477" cy="246221"/>
            </a:xfrm>
            <a:prstGeom prst="rect">
              <a:avLst/>
            </a:prstGeom>
            <a:noFill/>
          </p:spPr>
          <p:txBody>
            <a:bodyPr wrap="none" rtlCol="0">
              <a:spAutoFit/>
            </a:bodyPr>
            <a:lstStyle/>
            <a:p>
              <a:r>
                <a:rPr lang="es-CO" sz="1000" b="1" dirty="0"/>
                <a:t>Masivo</a:t>
              </a:r>
            </a:p>
          </p:txBody>
        </p:sp>
      </p:grpSp>
      <p:grpSp>
        <p:nvGrpSpPr>
          <p:cNvPr id="42" name="Grupo 41">
            <a:extLst>
              <a:ext uri="{FF2B5EF4-FFF2-40B4-BE49-F238E27FC236}">
                <a16:creationId xmlns:a16="http://schemas.microsoft.com/office/drawing/2014/main" id="{925A00AA-179E-7EED-1269-992D831B7A8D}"/>
              </a:ext>
            </a:extLst>
          </p:cNvPr>
          <p:cNvGrpSpPr/>
          <p:nvPr/>
        </p:nvGrpSpPr>
        <p:grpSpPr>
          <a:xfrm>
            <a:off x="783007" y="1644854"/>
            <a:ext cx="363782" cy="2166305"/>
            <a:chOff x="139871" y="2000287"/>
            <a:chExt cx="363782" cy="2166305"/>
          </a:xfrm>
        </p:grpSpPr>
        <p:grpSp>
          <p:nvGrpSpPr>
            <p:cNvPr id="11" name="Grupo 10">
              <a:extLst>
                <a:ext uri="{FF2B5EF4-FFF2-40B4-BE49-F238E27FC236}">
                  <a16:creationId xmlns:a16="http://schemas.microsoft.com/office/drawing/2014/main" id="{5C14413D-F274-6110-5AFD-8A1EE3543536}"/>
                </a:ext>
              </a:extLst>
            </p:cNvPr>
            <p:cNvGrpSpPr/>
            <p:nvPr/>
          </p:nvGrpSpPr>
          <p:grpSpPr>
            <a:xfrm>
              <a:off x="141901" y="2000287"/>
              <a:ext cx="361752" cy="1062682"/>
              <a:chOff x="341541" y="2000287"/>
              <a:chExt cx="361752" cy="1062682"/>
            </a:xfrm>
          </p:grpSpPr>
          <p:pic>
            <p:nvPicPr>
              <p:cNvPr id="14" name="Gráfico 13" descr="Autobús con relleno sólido">
                <a:extLst>
                  <a:ext uri="{FF2B5EF4-FFF2-40B4-BE49-F238E27FC236}">
                    <a16:creationId xmlns:a16="http://schemas.microsoft.com/office/drawing/2014/main" id="{4BBA5A12-DE07-3C7A-6108-5D0C450F2F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000287"/>
                <a:ext cx="360000" cy="360000"/>
              </a:xfrm>
              <a:prstGeom prst="rect">
                <a:avLst/>
              </a:prstGeom>
            </p:spPr>
          </p:pic>
          <p:pic>
            <p:nvPicPr>
              <p:cNvPr id="16" name="Gráfico 15" descr="Autobús con relleno sólido">
                <a:extLst>
                  <a:ext uri="{FF2B5EF4-FFF2-40B4-BE49-F238E27FC236}">
                    <a16:creationId xmlns:a16="http://schemas.microsoft.com/office/drawing/2014/main" id="{189D5161-2D61-0662-5778-7CFF7D8F5A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71475"/>
                <a:ext cx="360000" cy="360000"/>
              </a:xfrm>
              <a:prstGeom prst="rect">
                <a:avLst/>
              </a:prstGeom>
            </p:spPr>
          </p:pic>
          <p:pic>
            <p:nvPicPr>
              <p:cNvPr id="17" name="Gráfico 16" descr="Autobús con relleno sólido">
                <a:extLst>
                  <a:ext uri="{FF2B5EF4-FFF2-40B4-BE49-F238E27FC236}">
                    <a16:creationId xmlns:a16="http://schemas.microsoft.com/office/drawing/2014/main" id="{83B5DAAA-4B2F-BD86-38D6-8E7DA1AB34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grpSp>
        <p:grpSp>
          <p:nvGrpSpPr>
            <p:cNvPr id="21" name="Grupo 20">
              <a:extLst>
                <a:ext uri="{FF2B5EF4-FFF2-40B4-BE49-F238E27FC236}">
                  <a16:creationId xmlns:a16="http://schemas.microsoft.com/office/drawing/2014/main" id="{FB1E7DB2-DDAC-0EFB-910B-C023294C1A94}"/>
                </a:ext>
              </a:extLst>
            </p:cNvPr>
            <p:cNvGrpSpPr/>
            <p:nvPr/>
          </p:nvGrpSpPr>
          <p:grpSpPr>
            <a:xfrm>
              <a:off x="139871" y="3070959"/>
              <a:ext cx="360000" cy="1095633"/>
              <a:chOff x="336677" y="3040904"/>
              <a:chExt cx="360000" cy="1095633"/>
            </a:xfrm>
          </p:grpSpPr>
          <p:pic>
            <p:nvPicPr>
              <p:cNvPr id="22" name="Gráfico 21" descr="Autobús con relleno sólido">
                <a:extLst>
                  <a:ext uri="{FF2B5EF4-FFF2-40B4-BE49-F238E27FC236}">
                    <a16:creationId xmlns:a16="http://schemas.microsoft.com/office/drawing/2014/main" id="{EDF9E568-E5F3-57DB-37D6-C2432F38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040904"/>
                <a:ext cx="360000" cy="360000"/>
              </a:xfrm>
              <a:prstGeom prst="rect">
                <a:avLst/>
              </a:prstGeom>
            </p:spPr>
          </p:pic>
          <p:pic>
            <p:nvPicPr>
              <p:cNvPr id="24" name="Gráfico 23" descr="Autobús con relleno sólido">
                <a:extLst>
                  <a:ext uri="{FF2B5EF4-FFF2-40B4-BE49-F238E27FC236}">
                    <a16:creationId xmlns:a16="http://schemas.microsoft.com/office/drawing/2014/main" id="{A6BB77AE-BFAF-3B64-6C8B-AC418152D3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427170"/>
                <a:ext cx="360000" cy="360000"/>
              </a:xfrm>
              <a:prstGeom prst="rect">
                <a:avLst/>
              </a:prstGeom>
            </p:spPr>
          </p:pic>
          <p:pic>
            <p:nvPicPr>
              <p:cNvPr id="25" name="Gráfico 24" descr="Autobús con relleno sólido">
                <a:extLst>
                  <a:ext uri="{FF2B5EF4-FFF2-40B4-BE49-F238E27FC236}">
                    <a16:creationId xmlns:a16="http://schemas.microsoft.com/office/drawing/2014/main" id="{A05A79AF-1C34-9E4E-0ACE-D18DEF01A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776537"/>
                <a:ext cx="360000" cy="360000"/>
              </a:xfrm>
              <a:prstGeom prst="rect">
                <a:avLst/>
              </a:prstGeom>
            </p:spPr>
          </p:pic>
        </p:grpSp>
      </p:grpSp>
      <p:grpSp>
        <p:nvGrpSpPr>
          <p:cNvPr id="44" name="Grupo 43">
            <a:extLst>
              <a:ext uri="{FF2B5EF4-FFF2-40B4-BE49-F238E27FC236}">
                <a16:creationId xmlns:a16="http://schemas.microsoft.com/office/drawing/2014/main" id="{EB7AA339-2C49-32B5-F94F-5E7473D953F4}"/>
              </a:ext>
            </a:extLst>
          </p:cNvPr>
          <p:cNvGrpSpPr/>
          <p:nvPr/>
        </p:nvGrpSpPr>
        <p:grpSpPr>
          <a:xfrm>
            <a:off x="4944844" y="1786892"/>
            <a:ext cx="360000" cy="1857916"/>
            <a:chOff x="139871" y="2488383"/>
            <a:chExt cx="360000" cy="1857916"/>
          </a:xfrm>
        </p:grpSpPr>
        <p:pic>
          <p:nvPicPr>
            <p:cNvPr id="51" name="Gráfico 50" descr="Autobús con relleno sólido">
              <a:extLst>
                <a:ext uri="{FF2B5EF4-FFF2-40B4-BE49-F238E27FC236}">
                  <a16:creationId xmlns:a16="http://schemas.microsoft.com/office/drawing/2014/main" id="{E604CEE7-5106-1A58-E76F-C516DDAFB0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871" y="2488383"/>
              <a:ext cx="360000" cy="360000"/>
            </a:xfrm>
            <a:prstGeom prst="rect">
              <a:avLst/>
            </a:prstGeom>
          </p:spPr>
        </p:pic>
        <p:grpSp>
          <p:nvGrpSpPr>
            <p:cNvPr id="46" name="Grupo 45">
              <a:extLst>
                <a:ext uri="{FF2B5EF4-FFF2-40B4-BE49-F238E27FC236}">
                  <a16:creationId xmlns:a16="http://schemas.microsoft.com/office/drawing/2014/main" id="{F08DDD25-BC6F-6E68-84A0-EC1BB987FBC8}"/>
                </a:ext>
              </a:extLst>
            </p:cNvPr>
            <p:cNvGrpSpPr/>
            <p:nvPr/>
          </p:nvGrpSpPr>
          <p:grpSpPr>
            <a:xfrm>
              <a:off x="139871" y="3070959"/>
              <a:ext cx="360000" cy="1275340"/>
              <a:chOff x="336677" y="3040904"/>
              <a:chExt cx="360000" cy="1275340"/>
            </a:xfrm>
          </p:grpSpPr>
          <p:pic>
            <p:nvPicPr>
              <p:cNvPr id="47" name="Gráfico 46" descr="Autobús con relleno sólido">
                <a:extLst>
                  <a:ext uri="{FF2B5EF4-FFF2-40B4-BE49-F238E27FC236}">
                    <a16:creationId xmlns:a16="http://schemas.microsoft.com/office/drawing/2014/main" id="{73F9F8BE-45CD-8F27-F282-A40CC196B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040904"/>
                <a:ext cx="360000" cy="360000"/>
              </a:xfrm>
              <a:prstGeom prst="rect">
                <a:avLst/>
              </a:prstGeom>
            </p:spPr>
          </p:pic>
          <p:pic>
            <p:nvPicPr>
              <p:cNvPr id="48" name="Gráfico 47" descr="Autobús con relleno sólido">
                <a:extLst>
                  <a:ext uri="{FF2B5EF4-FFF2-40B4-BE49-F238E27FC236}">
                    <a16:creationId xmlns:a16="http://schemas.microsoft.com/office/drawing/2014/main" id="{A6187842-71B6-D26A-78FD-B2AB303EF4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492486"/>
                <a:ext cx="360000" cy="360000"/>
              </a:xfrm>
              <a:prstGeom prst="rect">
                <a:avLst/>
              </a:prstGeom>
            </p:spPr>
          </p:pic>
          <p:pic>
            <p:nvPicPr>
              <p:cNvPr id="49" name="Gráfico 48" descr="Autobús con relleno sólido">
                <a:extLst>
                  <a:ext uri="{FF2B5EF4-FFF2-40B4-BE49-F238E27FC236}">
                    <a16:creationId xmlns:a16="http://schemas.microsoft.com/office/drawing/2014/main" id="{B03C3F96-91B2-F5D1-2CC7-A8B7D03AD8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956244"/>
                <a:ext cx="360000" cy="360000"/>
              </a:xfrm>
              <a:prstGeom prst="rect">
                <a:avLst/>
              </a:prstGeom>
            </p:spPr>
          </p:pic>
        </p:grpSp>
      </p:grpSp>
      <p:sp>
        <p:nvSpPr>
          <p:cNvPr id="28" name="CuadroTexto 27">
            <a:extLst>
              <a:ext uri="{FF2B5EF4-FFF2-40B4-BE49-F238E27FC236}">
                <a16:creationId xmlns:a16="http://schemas.microsoft.com/office/drawing/2014/main" id="{466FD0F7-C183-911D-B193-C0D8780ACE88}"/>
              </a:ext>
            </a:extLst>
          </p:cNvPr>
          <p:cNvSpPr txBox="1"/>
          <p:nvPr/>
        </p:nvSpPr>
        <p:spPr>
          <a:xfrm>
            <a:off x="6412897" y="1929630"/>
            <a:ext cx="271228" cy="215444"/>
          </a:xfrm>
          <a:prstGeom prst="rect">
            <a:avLst/>
          </a:prstGeom>
          <a:noFill/>
        </p:spPr>
        <p:txBody>
          <a:bodyPr wrap="none" rtlCol="0">
            <a:spAutoFit/>
          </a:bodyPr>
          <a:lstStyle/>
          <a:p>
            <a:r>
              <a:rPr lang="es-MX" sz="800" dirty="0"/>
              <a:t>**</a:t>
            </a:r>
            <a:endParaRPr lang="es-CO" sz="800" dirty="0"/>
          </a:p>
        </p:txBody>
      </p:sp>
      <p:pic>
        <p:nvPicPr>
          <p:cNvPr id="15" name="Imagen 14">
            <a:extLst>
              <a:ext uri="{FF2B5EF4-FFF2-40B4-BE49-F238E27FC236}">
                <a16:creationId xmlns:a16="http://schemas.microsoft.com/office/drawing/2014/main" id="{AD214760-EE8D-5728-13EE-A5B54EDB2D94}"/>
              </a:ext>
            </a:extLst>
          </p:cNvPr>
          <p:cNvPicPr>
            <a:picLocks noChangeAspect="1"/>
          </p:cNvPicPr>
          <p:nvPr/>
        </p:nvPicPr>
        <p:blipFill>
          <a:blip r:embed="rId9"/>
          <a:stretch>
            <a:fillRect/>
          </a:stretch>
        </p:blipFill>
        <p:spPr>
          <a:xfrm>
            <a:off x="1075928" y="1125648"/>
            <a:ext cx="3657917" cy="3298222"/>
          </a:xfrm>
          <a:prstGeom prst="rect">
            <a:avLst/>
          </a:prstGeom>
        </p:spPr>
      </p:pic>
      <p:pic>
        <p:nvPicPr>
          <p:cNvPr id="18" name="Imagen 17">
            <a:extLst>
              <a:ext uri="{FF2B5EF4-FFF2-40B4-BE49-F238E27FC236}">
                <a16:creationId xmlns:a16="http://schemas.microsoft.com/office/drawing/2014/main" id="{0470A56F-8E47-D4E6-7227-D3A06C9FCCD7}"/>
              </a:ext>
            </a:extLst>
          </p:cNvPr>
          <p:cNvPicPr>
            <a:picLocks noChangeAspect="1"/>
          </p:cNvPicPr>
          <p:nvPr/>
        </p:nvPicPr>
        <p:blipFill>
          <a:blip r:embed="rId10"/>
          <a:stretch>
            <a:fillRect/>
          </a:stretch>
        </p:blipFill>
        <p:spPr>
          <a:xfrm>
            <a:off x="5247122" y="1146898"/>
            <a:ext cx="3657917" cy="3298222"/>
          </a:xfrm>
          <a:prstGeom prst="rect">
            <a:avLst/>
          </a:prstGeom>
        </p:spPr>
      </p:pic>
      <p:cxnSp>
        <p:nvCxnSpPr>
          <p:cNvPr id="32" name="Conector recto 31">
            <a:extLst>
              <a:ext uri="{FF2B5EF4-FFF2-40B4-BE49-F238E27FC236}">
                <a16:creationId xmlns:a16="http://schemas.microsoft.com/office/drawing/2014/main" id="{E5CBBB94-6EAA-4D28-BDF9-1455B4BC298E}"/>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985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61605"/>
            <a:ext cx="7783454" cy="684803"/>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Pasajeros transportados según tipo de sistema</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Área metropolitana de Barranquilla*</a:t>
            </a:r>
          </a:p>
          <a:p>
            <a:pPr marL="12700"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p:txBody>
      </p:sp>
      <p:sp>
        <p:nvSpPr>
          <p:cNvPr id="12" name="CuadroTexto 11">
            <a:extLst>
              <a:ext uri="{FF2B5EF4-FFF2-40B4-BE49-F238E27FC236}">
                <a16:creationId xmlns:a16="http://schemas.microsoft.com/office/drawing/2014/main" id="{53CE5E36-EE64-DE8A-2306-F2C20C4CBEAB}"/>
              </a:ext>
            </a:extLst>
          </p:cNvPr>
          <p:cNvSpPr txBox="1"/>
          <p:nvPr/>
        </p:nvSpPr>
        <p:spPr>
          <a:xfrm>
            <a:off x="5971674" y="1242718"/>
            <a:ext cx="2185214" cy="246221"/>
          </a:xfrm>
          <a:prstGeom prst="rect">
            <a:avLst/>
          </a:prstGeom>
          <a:noFill/>
        </p:spPr>
        <p:txBody>
          <a:bodyPr wrap="none" rtlCol="0">
            <a:spAutoFit/>
          </a:bodyPr>
          <a:lstStyle/>
          <a:p>
            <a:pPr algn="ctr"/>
            <a:r>
              <a:rPr lang="es-MX" sz="1000" b="1" i="1">
                <a:solidFill>
                  <a:srgbClr val="8D143D"/>
                </a:solidFill>
              </a:rPr>
              <a:t>Sistema de transporte tradicional</a:t>
            </a:r>
            <a:endParaRPr lang="es-CO" sz="1000" b="1" i="1">
              <a:solidFill>
                <a:srgbClr val="8D143D"/>
              </a:solidFill>
            </a:endParaRPr>
          </a:p>
        </p:txBody>
      </p:sp>
      <p:cxnSp>
        <p:nvCxnSpPr>
          <p:cNvPr id="15" name="Conector recto 14">
            <a:extLst>
              <a:ext uri="{FF2B5EF4-FFF2-40B4-BE49-F238E27FC236}">
                <a16:creationId xmlns:a16="http://schemas.microsoft.com/office/drawing/2014/main" id="{DF6BE385-CA04-7BBF-DAB5-C3FE54D3AC28}"/>
              </a:ext>
            </a:extLst>
          </p:cNvPr>
          <p:cNvCxnSpPr>
            <a:cxnSpLocks/>
          </p:cNvCxnSpPr>
          <p:nvPr/>
        </p:nvCxnSpPr>
        <p:spPr>
          <a:xfrm>
            <a:off x="4749461" y="1037888"/>
            <a:ext cx="1649" cy="3457739"/>
          </a:xfrm>
          <a:prstGeom prst="line">
            <a:avLst/>
          </a:prstGeom>
          <a:ln w="6350">
            <a:prstDash val="sysDash"/>
          </a:ln>
        </p:spPr>
        <p:style>
          <a:lnRef idx="2">
            <a:schemeClr val="dk1"/>
          </a:lnRef>
          <a:fillRef idx="0">
            <a:schemeClr val="dk1"/>
          </a:fillRef>
          <a:effectRef idx="1">
            <a:schemeClr val="dk1"/>
          </a:effectRef>
          <a:fontRef idx="minor">
            <a:schemeClr val="tx1"/>
          </a:fontRef>
        </p:style>
      </p:cxnSp>
      <p:sp>
        <p:nvSpPr>
          <p:cNvPr id="3" name="CuadroTexto 2">
            <a:extLst>
              <a:ext uri="{FF2B5EF4-FFF2-40B4-BE49-F238E27FC236}">
                <a16:creationId xmlns:a16="http://schemas.microsoft.com/office/drawing/2014/main" id="{81692105-13EC-2F31-E44A-E94B6D10794C}"/>
              </a:ext>
            </a:extLst>
          </p:cNvPr>
          <p:cNvSpPr txBox="1"/>
          <p:nvPr/>
        </p:nvSpPr>
        <p:spPr>
          <a:xfrm>
            <a:off x="1377740" y="1252125"/>
            <a:ext cx="2637260" cy="246221"/>
          </a:xfrm>
          <a:prstGeom prst="rect">
            <a:avLst/>
          </a:prstGeom>
          <a:noFill/>
        </p:spPr>
        <p:txBody>
          <a:bodyPr wrap="none" rtlCol="0">
            <a:spAutoFit/>
          </a:bodyPr>
          <a:lstStyle/>
          <a:p>
            <a:pPr algn="ctr"/>
            <a:r>
              <a:rPr lang="es-MX" sz="1000" b="1" i="1" dirty="0">
                <a:solidFill>
                  <a:srgbClr val="8D143D"/>
                </a:solidFill>
              </a:rPr>
              <a:t>Sistema Integrado de Transporte Masivo </a:t>
            </a:r>
            <a:endParaRPr lang="es-CO" sz="1000" b="1" i="1" dirty="0">
              <a:solidFill>
                <a:srgbClr val="8D143D"/>
              </a:solidFill>
            </a:endParaRPr>
          </a:p>
        </p:txBody>
      </p:sp>
      <p:sp>
        <p:nvSpPr>
          <p:cNvPr id="2" name="10 Rectángulo">
            <a:extLst>
              <a:ext uri="{FF2B5EF4-FFF2-40B4-BE49-F238E27FC236}">
                <a16:creationId xmlns:a16="http://schemas.microsoft.com/office/drawing/2014/main" id="{888E7B29-0477-4303-8BEB-19F0842C43C8}"/>
              </a:ext>
            </a:extLst>
          </p:cNvPr>
          <p:cNvSpPr/>
          <p:nvPr/>
        </p:nvSpPr>
        <p:spPr>
          <a:xfrm>
            <a:off x="767304" y="4575831"/>
            <a:ext cx="7485320" cy="461665"/>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p>
          <a:p>
            <a:r>
              <a:rPr lang="es-CO" sz="800" dirty="0"/>
              <a:t>* Los municipios que componen esta área metropolitana son: Barranquilla, Malambo y Soledad</a:t>
            </a:r>
          </a:p>
        </p:txBody>
      </p:sp>
      <p:pic>
        <p:nvPicPr>
          <p:cNvPr id="9" name="Imagen 8">
            <a:extLst>
              <a:ext uri="{FF2B5EF4-FFF2-40B4-BE49-F238E27FC236}">
                <a16:creationId xmlns:a16="http://schemas.microsoft.com/office/drawing/2014/main" id="{57084118-451B-C349-0579-188F638E8575}"/>
              </a:ext>
            </a:extLst>
          </p:cNvPr>
          <p:cNvPicPr>
            <a:picLocks noChangeAspect="1"/>
          </p:cNvPicPr>
          <p:nvPr/>
        </p:nvPicPr>
        <p:blipFill>
          <a:blip r:embed="rId3"/>
          <a:stretch>
            <a:fillRect/>
          </a:stretch>
        </p:blipFill>
        <p:spPr>
          <a:xfrm>
            <a:off x="642125" y="1558563"/>
            <a:ext cx="3778516" cy="2868285"/>
          </a:xfrm>
          <a:prstGeom prst="rect">
            <a:avLst/>
          </a:prstGeom>
        </p:spPr>
      </p:pic>
      <p:pic>
        <p:nvPicPr>
          <p:cNvPr id="10" name="Imagen 9">
            <a:extLst>
              <a:ext uri="{FF2B5EF4-FFF2-40B4-BE49-F238E27FC236}">
                <a16:creationId xmlns:a16="http://schemas.microsoft.com/office/drawing/2014/main" id="{DF50DE33-ED38-FA22-C0D1-B3B1FF476D25}"/>
              </a:ext>
            </a:extLst>
          </p:cNvPr>
          <p:cNvPicPr>
            <a:picLocks noChangeAspect="1"/>
          </p:cNvPicPr>
          <p:nvPr/>
        </p:nvPicPr>
        <p:blipFill>
          <a:blip r:embed="rId4"/>
          <a:stretch>
            <a:fillRect/>
          </a:stretch>
        </p:blipFill>
        <p:spPr>
          <a:xfrm>
            <a:off x="4831793" y="1468452"/>
            <a:ext cx="3902682" cy="2958396"/>
          </a:xfrm>
          <a:prstGeom prst="rect">
            <a:avLst/>
          </a:prstGeom>
        </p:spPr>
      </p:pic>
      <p:cxnSp>
        <p:nvCxnSpPr>
          <p:cNvPr id="11" name="Conector recto 10">
            <a:extLst>
              <a:ext uri="{FF2B5EF4-FFF2-40B4-BE49-F238E27FC236}">
                <a16:creationId xmlns:a16="http://schemas.microsoft.com/office/drawing/2014/main" id="{4B3080B0-E72E-484E-AF40-EB1E7526736F}"/>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28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201454"/>
            <a:ext cx="7737451"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anual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Ciudad de Cartagena</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766894" y="1068126"/>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480720" y="1135366"/>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772536" y="992128"/>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5" name="8 Rectángulo">
            <a:extLst>
              <a:ext uri="{FF2B5EF4-FFF2-40B4-BE49-F238E27FC236}">
                <a16:creationId xmlns:a16="http://schemas.microsoft.com/office/drawing/2014/main" id="{F593F015-F8E2-57D3-B160-CF2DF1232FC9}"/>
              </a:ext>
            </a:extLst>
          </p:cNvPr>
          <p:cNvSpPr/>
          <p:nvPr/>
        </p:nvSpPr>
        <p:spPr>
          <a:xfrm>
            <a:off x="801036" y="4730098"/>
            <a:ext cx="7485320" cy="338554"/>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endParaRPr lang="es-CO" sz="800" dirty="0"/>
          </a:p>
        </p:txBody>
      </p:sp>
      <p:grpSp>
        <p:nvGrpSpPr>
          <p:cNvPr id="3" name="Grupo 2">
            <a:extLst>
              <a:ext uri="{FF2B5EF4-FFF2-40B4-BE49-F238E27FC236}">
                <a16:creationId xmlns:a16="http://schemas.microsoft.com/office/drawing/2014/main" id="{ED1B1467-16CE-813B-F8A4-DC1E8077804B}"/>
              </a:ext>
            </a:extLst>
          </p:cNvPr>
          <p:cNvGrpSpPr/>
          <p:nvPr/>
        </p:nvGrpSpPr>
        <p:grpSpPr>
          <a:xfrm>
            <a:off x="7793712" y="694959"/>
            <a:ext cx="1165967" cy="513091"/>
            <a:chOff x="6699265" y="844509"/>
            <a:chExt cx="1165967" cy="513091"/>
          </a:xfrm>
        </p:grpSpPr>
        <p:pic>
          <p:nvPicPr>
            <p:cNvPr id="6" name="Gráfico 5" descr="Autobús con relleno sólido">
              <a:extLst>
                <a:ext uri="{FF2B5EF4-FFF2-40B4-BE49-F238E27FC236}">
                  <a16:creationId xmlns:a16="http://schemas.microsoft.com/office/drawing/2014/main" id="{753B5171-1AC7-BEB5-21B7-D3B30C3F5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9" name="CuadroTexto 8">
              <a:extLst>
                <a:ext uri="{FF2B5EF4-FFF2-40B4-BE49-F238E27FC236}">
                  <a16:creationId xmlns:a16="http://schemas.microsoft.com/office/drawing/2014/main" id="{DEEAE58D-0AC9-E4D4-22CE-853F597D2409}"/>
                </a:ext>
              </a:extLst>
            </p:cNvPr>
            <p:cNvSpPr txBox="1"/>
            <p:nvPr/>
          </p:nvSpPr>
          <p:spPr>
            <a:xfrm>
              <a:off x="7008907" y="888788"/>
              <a:ext cx="856325" cy="246221"/>
            </a:xfrm>
            <a:prstGeom prst="rect">
              <a:avLst/>
            </a:prstGeom>
            <a:noFill/>
          </p:spPr>
          <p:txBody>
            <a:bodyPr wrap="none" rtlCol="0">
              <a:spAutoFit/>
            </a:bodyPr>
            <a:lstStyle/>
            <a:p>
              <a:r>
                <a:rPr lang="es-CO" sz="1000" b="1"/>
                <a:t>Tradicional</a:t>
              </a:r>
            </a:p>
          </p:txBody>
        </p:sp>
        <p:pic>
          <p:nvPicPr>
            <p:cNvPr id="10" name="Gráfico 9" descr="Autobús con relleno sólido">
              <a:extLst>
                <a:ext uri="{FF2B5EF4-FFF2-40B4-BE49-F238E27FC236}">
                  <a16:creationId xmlns:a16="http://schemas.microsoft.com/office/drawing/2014/main" id="{3719F1CE-E7DC-9D96-DA1B-C893D47C55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1" name="CuadroTexto 10">
              <a:extLst>
                <a:ext uri="{FF2B5EF4-FFF2-40B4-BE49-F238E27FC236}">
                  <a16:creationId xmlns:a16="http://schemas.microsoft.com/office/drawing/2014/main" id="{F0880257-B349-C0AE-5C23-EA28810C2769}"/>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12" name="Grupo 11">
            <a:extLst>
              <a:ext uri="{FF2B5EF4-FFF2-40B4-BE49-F238E27FC236}">
                <a16:creationId xmlns:a16="http://schemas.microsoft.com/office/drawing/2014/main" id="{48F5CBB6-C2F6-B4E6-B684-67D37F776156}"/>
              </a:ext>
            </a:extLst>
          </p:cNvPr>
          <p:cNvGrpSpPr/>
          <p:nvPr/>
        </p:nvGrpSpPr>
        <p:grpSpPr>
          <a:xfrm>
            <a:off x="801036" y="1805370"/>
            <a:ext cx="363782" cy="2166305"/>
            <a:chOff x="139871" y="2000287"/>
            <a:chExt cx="363782" cy="2166305"/>
          </a:xfrm>
        </p:grpSpPr>
        <p:grpSp>
          <p:nvGrpSpPr>
            <p:cNvPr id="14" name="Grupo 13">
              <a:extLst>
                <a:ext uri="{FF2B5EF4-FFF2-40B4-BE49-F238E27FC236}">
                  <a16:creationId xmlns:a16="http://schemas.microsoft.com/office/drawing/2014/main" id="{964F3DC1-5849-488E-68A6-A3E843DBCEF0}"/>
                </a:ext>
              </a:extLst>
            </p:cNvPr>
            <p:cNvGrpSpPr/>
            <p:nvPr/>
          </p:nvGrpSpPr>
          <p:grpSpPr>
            <a:xfrm>
              <a:off x="141901" y="2000287"/>
              <a:ext cx="361752" cy="1062682"/>
              <a:chOff x="341541" y="2000287"/>
              <a:chExt cx="361752" cy="1062682"/>
            </a:xfrm>
          </p:grpSpPr>
          <p:pic>
            <p:nvPicPr>
              <p:cNvPr id="21" name="Gráfico 20" descr="Autobús con relleno sólido">
                <a:extLst>
                  <a:ext uri="{FF2B5EF4-FFF2-40B4-BE49-F238E27FC236}">
                    <a16:creationId xmlns:a16="http://schemas.microsoft.com/office/drawing/2014/main" id="{B90FF356-E24F-0286-0855-0A08F084C6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000287"/>
                <a:ext cx="360000" cy="360000"/>
              </a:xfrm>
              <a:prstGeom prst="rect">
                <a:avLst/>
              </a:prstGeom>
            </p:spPr>
          </p:pic>
          <p:pic>
            <p:nvPicPr>
              <p:cNvPr id="22" name="Gráfico 21" descr="Autobús con relleno sólido">
                <a:extLst>
                  <a:ext uri="{FF2B5EF4-FFF2-40B4-BE49-F238E27FC236}">
                    <a16:creationId xmlns:a16="http://schemas.microsoft.com/office/drawing/2014/main" id="{C1D54EAB-750C-331F-9A30-55029A4A5F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71475"/>
                <a:ext cx="360000" cy="360000"/>
              </a:xfrm>
              <a:prstGeom prst="rect">
                <a:avLst/>
              </a:prstGeom>
            </p:spPr>
          </p:pic>
          <p:pic>
            <p:nvPicPr>
              <p:cNvPr id="24" name="Gráfico 23" descr="Autobús con relleno sólido">
                <a:extLst>
                  <a:ext uri="{FF2B5EF4-FFF2-40B4-BE49-F238E27FC236}">
                    <a16:creationId xmlns:a16="http://schemas.microsoft.com/office/drawing/2014/main" id="{EA6AA7EB-06E0-38E6-1473-66458685DB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grpSp>
        <p:grpSp>
          <p:nvGrpSpPr>
            <p:cNvPr id="15" name="Grupo 14">
              <a:extLst>
                <a:ext uri="{FF2B5EF4-FFF2-40B4-BE49-F238E27FC236}">
                  <a16:creationId xmlns:a16="http://schemas.microsoft.com/office/drawing/2014/main" id="{88D90A31-23AD-24DA-F563-BAAB770BAB2F}"/>
                </a:ext>
              </a:extLst>
            </p:cNvPr>
            <p:cNvGrpSpPr/>
            <p:nvPr/>
          </p:nvGrpSpPr>
          <p:grpSpPr>
            <a:xfrm>
              <a:off x="139871" y="3070959"/>
              <a:ext cx="360000" cy="1095633"/>
              <a:chOff x="336677" y="3040904"/>
              <a:chExt cx="360000" cy="1095633"/>
            </a:xfrm>
          </p:grpSpPr>
          <p:pic>
            <p:nvPicPr>
              <p:cNvPr id="16" name="Gráfico 15" descr="Autobús con relleno sólido">
                <a:extLst>
                  <a:ext uri="{FF2B5EF4-FFF2-40B4-BE49-F238E27FC236}">
                    <a16:creationId xmlns:a16="http://schemas.microsoft.com/office/drawing/2014/main" id="{22185E27-5B40-9D70-CFA7-A6C19A501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040904"/>
                <a:ext cx="360000" cy="360000"/>
              </a:xfrm>
              <a:prstGeom prst="rect">
                <a:avLst/>
              </a:prstGeom>
            </p:spPr>
          </p:pic>
          <p:pic>
            <p:nvPicPr>
              <p:cNvPr id="17" name="Gráfico 16" descr="Autobús con relleno sólido">
                <a:extLst>
                  <a:ext uri="{FF2B5EF4-FFF2-40B4-BE49-F238E27FC236}">
                    <a16:creationId xmlns:a16="http://schemas.microsoft.com/office/drawing/2014/main" id="{5B8B03A2-031A-C8ED-67DC-3D8123A49F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427170"/>
                <a:ext cx="360000" cy="360000"/>
              </a:xfrm>
              <a:prstGeom prst="rect">
                <a:avLst/>
              </a:prstGeom>
            </p:spPr>
          </p:pic>
          <p:pic>
            <p:nvPicPr>
              <p:cNvPr id="18" name="Gráfico 17" descr="Autobús con relleno sólido">
                <a:extLst>
                  <a:ext uri="{FF2B5EF4-FFF2-40B4-BE49-F238E27FC236}">
                    <a16:creationId xmlns:a16="http://schemas.microsoft.com/office/drawing/2014/main" id="{D89C4002-AF2A-7CC5-067E-A8A88448B7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776537"/>
                <a:ext cx="360000" cy="360000"/>
              </a:xfrm>
              <a:prstGeom prst="rect">
                <a:avLst/>
              </a:prstGeom>
            </p:spPr>
          </p:pic>
        </p:grpSp>
      </p:grpSp>
      <p:grpSp>
        <p:nvGrpSpPr>
          <p:cNvPr id="26" name="Grupo 25">
            <a:extLst>
              <a:ext uri="{FF2B5EF4-FFF2-40B4-BE49-F238E27FC236}">
                <a16:creationId xmlns:a16="http://schemas.microsoft.com/office/drawing/2014/main" id="{A277400B-753A-E293-3F29-64B3ADAE9C75}"/>
              </a:ext>
            </a:extLst>
          </p:cNvPr>
          <p:cNvGrpSpPr/>
          <p:nvPr/>
        </p:nvGrpSpPr>
        <p:grpSpPr>
          <a:xfrm>
            <a:off x="5065985" y="1788340"/>
            <a:ext cx="363782" cy="2166305"/>
            <a:chOff x="139871" y="2000287"/>
            <a:chExt cx="363782" cy="2166305"/>
          </a:xfrm>
        </p:grpSpPr>
        <p:grpSp>
          <p:nvGrpSpPr>
            <p:cNvPr id="27" name="Grupo 26">
              <a:extLst>
                <a:ext uri="{FF2B5EF4-FFF2-40B4-BE49-F238E27FC236}">
                  <a16:creationId xmlns:a16="http://schemas.microsoft.com/office/drawing/2014/main" id="{FF2F6A6D-7A9B-365A-1EE5-D3A6473858A0}"/>
                </a:ext>
              </a:extLst>
            </p:cNvPr>
            <p:cNvGrpSpPr/>
            <p:nvPr/>
          </p:nvGrpSpPr>
          <p:grpSpPr>
            <a:xfrm>
              <a:off x="141901" y="2000287"/>
              <a:ext cx="361752" cy="1062682"/>
              <a:chOff x="341541" y="2000287"/>
              <a:chExt cx="361752" cy="1062682"/>
            </a:xfrm>
          </p:grpSpPr>
          <p:pic>
            <p:nvPicPr>
              <p:cNvPr id="32" name="Gráfico 31" descr="Autobús con relleno sólido">
                <a:extLst>
                  <a:ext uri="{FF2B5EF4-FFF2-40B4-BE49-F238E27FC236}">
                    <a16:creationId xmlns:a16="http://schemas.microsoft.com/office/drawing/2014/main" id="{132C1CBD-E4F3-D922-5EF5-B93D211802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000287"/>
                <a:ext cx="360000" cy="360000"/>
              </a:xfrm>
              <a:prstGeom prst="rect">
                <a:avLst/>
              </a:prstGeom>
            </p:spPr>
          </p:pic>
          <p:pic>
            <p:nvPicPr>
              <p:cNvPr id="33" name="Gráfico 32" descr="Autobús con relleno sólido">
                <a:extLst>
                  <a:ext uri="{FF2B5EF4-FFF2-40B4-BE49-F238E27FC236}">
                    <a16:creationId xmlns:a16="http://schemas.microsoft.com/office/drawing/2014/main" id="{427A91CD-7EF2-C928-95B6-59842EE413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71475"/>
                <a:ext cx="360000" cy="360000"/>
              </a:xfrm>
              <a:prstGeom prst="rect">
                <a:avLst/>
              </a:prstGeom>
            </p:spPr>
          </p:pic>
          <p:pic>
            <p:nvPicPr>
              <p:cNvPr id="34" name="Gráfico 33" descr="Autobús con relleno sólido">
                <a:extLst>
                  <a:ext uri="{FF2B5EF4-FFF2-40B4-BE49-F238E27FC236}">
                    <a16:creationId xmlns:a16="http://schemas.microsoft.com/office/drawing/2014/main" id="{C64B25F2-A418-2670-69A6-E7576E340F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grpSp>
        <p:grpSp>
          <p:nvGrpSpPr>
            <p:cNvPr id="28" name="Grupo 27">
              <a:extLst>
                <a:ext uri="{FF2B5EF4-FFF2-40B4-BE49-F238E27FC236}">
                  <a16:creationId xmlns:a16="http://schemas.microsoft.com/office/drawing/2014/main" id="{D0A48D7A-1081-BFB1-B5C2-77013C712CB3}"/>
                </a:ext>
              </a:extLst>
            </p:cNvPr>
            <p:cNvGrpSpPr/>
            <p:nvPr/>
          </p:nvGrpSpPr>
          <p:grpSpPr>
            <a:xfrm>
              <a:off x="139871" y="3070959"/>
              <a:ext cx="360000" cy="1095633"/>
              <a:chOff x="336677" y="3040904"/>
              <a:chExt cx="360000" cy="1095633"/>
            </a:xfrm>
          </p:grpSpPr>
          <p:pic>
            <p:nvPicPr>
              <p:cNvPr id="29" name="Gráfico 28" descr="Autobús con relleno sólido">
                <a:extLst>
                  <a:ext uri="{FF2B5EF4-FFF2-40B4-BE49-F238E27FC236}">
                    <a16:creationId xmlns:a16="http://schemas.microsoft.com/office/drawing/2014/main" id="{33FA4242-EAB5-AF77-FC7D-B4CB49892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040904"/>
                <a:ext cx="360000" cy="360000"/>
              </a:xfrm>
              <a:prstGeom prst="rect">
                <a:avLst/>
              </a:prstGeom>
            </p:spPr>
          </p:pic>
          <p:pic>
            <p:nvPicPr>
              <p:cNvPr id="30" name="Gráfico 29" descr="Autobús con relleno sólido">
                <a:extLst>
                  <a:ext uri="{FF2B5EF4-FFF2-40B4-BE49-F238E27FC236}">
                    <a16:creationId xmlns:a16="http://schemas.microsoft.com/office/drawing/2014/main" id="{E61E2526-3B05-9294-148F-2E72E2AC59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427170"/>
                <a:ext cx="360000" cy="360000"/>
              </a:xfrm>
              <a:prstGeom prst="rect">
                <a:avLst/>
              </a:prstGeom>
            </p:spPr>
          </p:pic>
          <p:pic>
            <p:nvPicPr>
              <p:cNvPr id="31" name="Gráfico 30" descr="Autobús con relleno sólido">
                <a:extLst>
                  <a:ext uri="{FF2B5EF4-FFF2-40B4-BE49-F238E27FC236}">
                    <a16:creationId xmlns:a16="http://schemas.microsoft.com/office/drawing/2014/main" id="{EA427959-A2A0-BF7D-1473-CA093CB220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776537"/>
                <a:ext cx="360000" cy="360000"/>
              </a:xfrm>
              <a:prstGeom prst="rect">
                <a:avLst/>
              </a:prstGeom>
            </p:spPr>
          </p:pic>
        </p:grpSp>
      </p:grpSp>
      <p:pic>
        <p:nvPicPr>
          <p:cNvPr id="8" name="Imagen 7">
            <a:extLst>
              <a:ext uri="{FF2B5EF4-FFF2-40B4-BE49-F238E27FC236}">
                <a16:creationId xmlns:a16="http://schemas.microsoft.com/office/drawing/2014/main" id="{99059E7B-2E96-4953-7B9E-6AC335A01D3E}"/>
              </a:ext>
            </a:extLst>
          </p:cNvPr>
          <p:cNvPicPr>
            <a:picLocks noChangeAspect="1"/>
          </p:cNvPicPr>
          <p:nvPr/>
        </p:nvPicPr>
        <p:blipFill>
          <a:blip r:embed="rId9"/>
          <a:stretch>
            <a:fillRect/>
          </a:stretch>
        </p:blipFill>
        <p:spPr>
          <a:xfrm>
            <a:off x="1169114" y="1296278"/>
            <a:ext cx="3657917" cy="3298222"/>
          </a:xfrm>
          <a:prstGeom prst="rect">
            <a:avLst/>
          </a:prstGeom>
        </p:spPr>
      </p:pic>
      <p:pic>
        <p:nvPicPr>
          <p:cNvPr id="35" name="Imagen 34">
            <a:extLst>
              <a:ext uri="{FF2B5EF4-FFF2-40B4-BE49-F238E27FC236}">
                <a16:creationId xmlns:a16="http://schemas.microsoft.com/office/drawing/2014/main" id="{1FE37E4B-D28B-5CFA-AC96-315FE8EECD1D}"/>
              </a:ext>
            </a:extLst>
          </p:cNvPr>
          <p:cNvPicPr>
            <a:picLocks noChangeAspect="1"/>
          </p:cNvPicPr>
          <p:nvPr/>
        </p:nvPicPr>
        <p:blipFill>
          <a:blip r:embed="rId10"/>
          <a:stretch>
            <a:fillRect/>
          </a:stretch>
        </p:blipFill>
        <p:spPr>
          <a:xfrm>
            <a:off x="5380650" y="1250213"/>
            <a:ext cx="3657917" cy="3298222"/>
          </a:xfrm>
          <a:prstGeom prst="rect">
            <a:avLst/>
          </a:prstGeom>
        </p:spPr>
      </p:pic>
      <p:cxnSp>
        <p:nvCxnSpPr>
          <p:cNvPr id="36" name="Conector recto 35">
            <a:extLst>
              <a:ext uri="{FF2B5EF4-FFF2-40B4-BE49-F238E27FC236}">
                <a16:creationId xmlns:a16="http://schemas.microsoft.com/office/drawing/2014/main" id="{7C2BFFCD-CE66-4330-99D4-A972D34BA930}"/>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92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97390"/>
            <a:ext cx="8136953" cy="646331"/>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Variación cuatrienal y contribución porcentual- Vehículos en servicio y pasajeros transportados</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Ciudad de Cartagena</a:t>
            </a:r>
          </a:p>
          <a:p>
            <a:pPr marL="12700">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3" name="4 CuadroTexto">
            <a:extLst>
              <a:ext uri="{FF2B5EF4-FFF2-40B4-BE49-F238E27FC236}">
                <a16:creationId xmlns:a16="http://schemas.microsoft.com/office/drawing/2014/main" id="{72032B77-B189-B9D2-1B6A-774160C80841}"/>
              </a:ext>
            </a:extLst>
          </p:cNvPr>
          <p:cNvSpPr txBox="1"/>
          <p:nvPr/>
        </p:nvSpPr>
        <p:spPr>
          <a:xfrm>
            <a:off x="1659816" y="1039554"/>
            <a:ext cx="2054888" cy="246221"/>
          </a:xfrm>
          <a:prstGeom prst="rect">
            <a:avLst/>
          </a:prstGeom>
          <a:noFill/>
        </p:spPr>
        <p:txBody>
          <a:bodyPr wrap="square" rtlCol="0">
            <a:spAutoFit/>
          </a:bodyPr>
          <a:lstStyle/>
          <a:p>
            <a:pPr algn="ctr"/>
            <a:r>
              <a:rPr lang="es-MX" sz="1000" b="1" dirty="0">
                <a:solidFill>
                  <a:srgbClr val="B6004B"/>
                </a:solidFill>
                <a:latin typeface="Segoe UI" panose="020B0502040204020203" pitchFamily="34" charset="0"/>
                <a:cs typeface="Segoe UI" panose="020B0502040204020203" pitchFamily="34" charset="0"/>
              </a:rPr>
              <a:t>Vehículos en servicio</a:t>
            </a:r>
            <a:endParaRPr lang="es-CO" sz="1000" b="1" dirty="0">
              <a:solidFill>
                <a:srgbClr val="B6004B"/>
              </a:solidFill>
              <a:latin typeface="Segoe UI" panose="020B0502040204020203" pitchFamily="34" charset="0"/>
              <a:cs typeface="Segoe UI" panose="020B0502040204020203" pitchFamily="34" charset="0"/>
            </a:endParaRPr>
          </a:p>
        </p:txBody>
      </p:sp>
      <p:sp>
        <p:nvSpPr>
          <p:cNvPr id="23" name="4 CuadroTexto">
            <a:extLst>
              <a:ext uri="{FF2B5EF4-FFF2-40B4-BE49-F238E27FC236}">
                <a16:creationId xmlns:a16="http://schemas.microsoft.com/office/drawing/2014/main" id="{19278F78-0028-F2E5-7DB5-6298008374F2}"/>
              </a:ext>
            </a:extLst>
          </p:cNvPr>
          <p:cNvSpPr txBox="1"/>
          <p:nvPr/>
        </p:nvSpPr>
        <p:spPr>
          <a:xfrm>
            <a:off x="5897037" y="1003515"/>
            <a:ext cx="2054888" cy="246221"/>
          </a:xfrm>
          <a:prstGeom prst="rect">
            <a:avLst/>
          </a:prstGeom>
          <a:noFill/>
        </p:spPr>
        <p:txBody>
          <a:bodyPr wrap="square" rtlCol="0">
            <a:spAutoFit/>
          </a:bodyPr>
          <a:lstStyle/>
          <a:p>
            <a:pPr algn="ctr"/>
            <a:r>
              <a:rPr lang="es-MX" sz="1000" b="1">
                <a:solidFill>
                  <a:srgbClr val="B6004B"/>
                </a:solidFill>
                <a:latin typeface="Segoe UI" panose="020B0502040204020203" pitchFamily="34" charset="0"/>
                <a:cs typeface="Segoe UI" panose="020B0502040204020203" pitchFamily="34" charset="0"/>
              </a:rPr>
              <a:t>Pasajeros transportados</a:t>
            </a:r>
            <a:endParaRPr lang="es-CO" sz="1000" b="1">
              <a:solidFill>
                <a:srgbClr val="B6004B"/>
              </a:solidFill>
              <a:latin typeface="Segoe UI" panose="020B0502040204020203" pitchFamily="34" charset="0"/>
              <a:cs typeface="Segoe UI" panose="020B0502040204020203" pitchFamily="34" charset="0"/>
            </a:endParaRPr>
          </a:p>
        </p:txBody>
      </p:sp>
      <p:cxnSp>
        <p:nvCxnSpPr>
          <p:cNvPr id="20" name="Conector recto 19">
            <a:extLst>
              <a:ext uri="{FF2B5EF4-FFF2-40B4-BE49-F238E27FC236}">
                <a16:creationId xmlns:a16="http://schemas.microsoft.com/office/drawing/2014/main" id="{2F957224-0F6E-438C-6CEB-9F2B7C34CEE1}"/>
              </a:ext>
            </a:extLst>
          </p:cNvPr>
          <p:cNvCxnSpPr>
            <a:cxnSpLocks/>
          </p:cNvCxnSpPr>
          <p:nvPr/>
        </p:nvCxnSpPr>
        <p:spPr>
          <a:xfrm flipH="1">
            <a:off x="4752366" y="945066"/>
            <a:ext cx="21487" cy="333554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5" name="8 Rectángulo">
            <a:extLst>
              <a:ext uri="{FF2B5EF4-FFF2-40B4-BE49-F238E27FC236}">
                <a16:creationId xmlns:a16="http://schemas.microsoft.com/office/drawing/2014/main" id="{F593F015-F8E2-57D3-B160-CF2DF1232FC9}"/>
              </a:ext>
            </a:extLst>
          </p:cNvPr>
          <p:cNvSpPr/>
          <p:nvPr/>
        </p:nvSpPr>
        <p:spPr>
          <a:xfrm>
            <a:off x="767304" y="4702937"/>
            <a:ext cx="7485320" cy="338554"/>
          </a:xfrm>
          <a:prstGeom prst="rect">
            <a:avLst/>
          </a:prstGeom>
        </p:spPr>
        <p:txBody>
          <a:bodyPr wrap="square">
            <a:spAutoFit/>
          </a:bodyPr>
          <a:lstStyle/>
          <a:p>
            <a:r>
              <a:rPr lang="es-ES_tradnl" sz="800" b="1" dirty="0"/>
              <a:t>Fuente:</a:t>
            </a:r>
            <a:r>
              <a:rPr lang="es-ES_tradnl" sz="800" dirty="0"/>
              <a:t> DANE, ETUP.</a:t>
            </a:r>
            <a:endParaRPr lang="es-CO" sz="800" dirty="0"/>
          </a:p>
          <a:p>
            <a:r>
              <a:rPr lang="es-ES_tradnl" sz="800" baseline="30000" dirty="0"/>
              <a:t>P</a:t>
            </a:r>
            <a:r>
              <a:rPr lang="es-ES_tradnl" sz="800" dirty="0"/>
              <a:t> Cifra provisional</a:t>
            </a:r>
            <a:endParaRPr lang="es-CO" sz="800" dirty="0"/>
          </a:p>
        </p:txBody>
      </p:sp>
      <p:grpSp>
        <p:nvGrpSpPr>
          <p:cNvPr id="3" name="Grupo 2">
            <a:extLst>
              <a:ext uri="{FF2B5EF4-FFF2-40B4-BE49-F238E27FC236}">
                <a16:creationId xmlns:a16="http://schemas.microsoft.com/office/drawing/2014/main" id="{ED1B1467-16CE-813B-F8A4-DC1E8077804B}"/>
              </a:ext>
            </a:extLst>
          </p:cNvPr>
          <p:cNvGrpSpPr/>
          <p:nvPr/>
        </p:nvGrpSpPr>
        <p:grpSpPr>
          <a:xfrm>
            <a:off x="7738290" y="631083"/>
            <a:ext cx="1165967" cy="513091"/>
            <a:chOff x="6699265" y="844509"/>
            <a:chExt cx="1165967" cy="513091"/>
          </a:xfrm>
        </p:grpSpPr>
        <p:pic>
          <p:nvPicPr>
            <p:cNvPr id="6" name="Gráfico 5" descr="Autobús con relleno sólido">
              <a:extLst>
                <a:ext uri="{FF2B5EF4-FFF2-40B4-BE49-F238E27FC236}">
                  <a16:creationId xmlns:a16="http://schemas.microsoft.com/office/drawing/2014/main" id="{753B5171-1AC7-BEB5-21B7-D3B30C3F5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65" y="844509"/>
              <a:ext cx="288000" cy="288000"/>
            </a:xfrm>
            <a:prstGeom prst="rect">
              <a:avLst/>
            </a:prstGeom>
          </p:spPr>
        </p:pic>
        <p:sp>
          <p:nvSpPr>
            <p:cNvPr id="9" name="CuadroTexto 8">
              <a:extLst>
                <a:ext uri="{FF2B5EF4-FFF2-40B4-BE49-F238E27FC236}">
                  <a16:creationId xmlns:a16="http://schemas.microsoft.com/office/drawing/2014/main" id="{DEEAE58D-0AC9-E4D4-22CE-853F597D2409}"/>
                </a:ext>
              </a:extLst>
            </p:cNvPr>
            <p:cNvSpPr txBox="1"/>
            <p:nvPr/>
          </p:nvSpPr>
          <p:spPr>
            <a:xfrm>
              <a:off x="7008907" y="888788"/>
              <a:ext cx="856325" cy="246221"/>
            </a:xfrm>
            <a:prstGeom prst="rect">
              <a:avLst/>
            </a:prstGeom>
            <a:noFill/>
          </p:spPr>
          <p:txBody>
            <a:bodyPr wrap="none" rtlCol="0">
              <a:spAutoFit/>
            </a:bodyPr>
            <a:lstStyle/>
            <a:p>
              <a:r>
                <a:rPr lang="es-CO" sz="1000" b="1" dirty="0"/>
                <a:t>Tradicional</a:t>
              </a:r>
            </a:p>
          </p:txBody>
        </p:sp>
        <p:pic>
          <p:nvPicPr>
            <p:cNvPr id="10" name="Gráfico 9" descr="Autobús con relleno sólido">
              <a:extLst>
                <a:ext uri="{FF2B5EF4-FFF2-40B4-BE49-F238E27FC236}">
                  <a16:creationId xmlns:a16="http://schemas.microsoft.com/office/drawing/2014/main" id="{3719F1CE-E7DC-9D96-DA1B-C893D47C55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086" y="1069600"/>
              <a:ext cx="288000" cy="288000"/>
            </a:xfrm>
            <a:prstGeom prst="rect">
              <a:avLst/>
            </a:prstGeom>
          </p:spPr>
        </p:pic>
        <p:sp>
          <p:nvSpPr>
            <p:cNvPr id="11" name="CuadroTexto 10">
              <a:extLst>
                <a:ext uri="{FF2B5EF4-FFF2-40B4-BE49-F238E27FC236}">
                  <a16:creationId xmlns:a16="http://schemas.microsoft.com/office/drawing/2014/main" id="{F0880257-B349-C0AE-5C23-EA28810C2769}"/>
                </a:ext>
              </a:extLst>
            </p:cNvPr>
            <p:cNvSpPr txBox="1"/>
            <p:nvPr/>
          </p:nvSpPr>
          <p:spPr>
            <a:xfrm>
              <a:off x="7018523" y="1066957"/>
              <a:ext cx="617477" cy="246221"/>
            </a:xfrm>
            <a:prstGeom prst="rect">
              <a:avLst/>
            </a:prstGeom>
            <a:noFill/>
          </p:spPr>
          <p:txBody>
            <a:bodyPr wrap="none" rtlCol="0">
              <a:spAutoFit/>
            </a:bodyPr>
            <a:lstStyle/>
            <a:p>
              <a:r>
                <a:rPr lang="es-CO" sz="1000" b="1"/>
                <a:t>Masivo</a:t>
              </a:r>
            </a:p>
          </p:txBody>
        </p:sp>
      </p:grpSp>
      <p:grpSp>
        <p:nvGrpSpPr>
          <p:cNvPr id="12" name="Grupo 11">
            <a:extLst>
              <a:ext uri="{FF2B5EF4-FFF2-40B4-BE49-F238E27FC236}">
                <a16:creationId xmlns:a16="http://schemas.microsoft.com/office/drawing/2014/main" id="{48F5CBB6-C2F6-B4E6-B684-67D37F776156}"/>
              </a:ext>
            </a:extLst>
          </p:cNvPr>
          <p:cNvGrpSpPr/>
          <p:nvPr/>
        </p:nvGrpSpPr>
        <p:grpSpPr>
          <a:xfrm>
            <a:off x="801035" y="1758308"/>
            <a:ext cx="363782" cy="2166305"/>
            <a:chOff x="139871" y="2000287"/>
            <a:chExt cx="363782" cy="2166305"/>
          </a:xfrm>
        </p:grpSpPr>
        <p:grpSp>
          <p:nvGrpSpPr>
            <p:cNvPr id="14" name="Grupo 13">
              <a:extLst>
                <a:ext uri="{FF2B5EF4-FFF2-40B4-BE49-F238E27FC236}">
                  <a16:creationId xmlns:a16="http://schemas.microsoft.com/office/drawing/2014/main" id="{964F3DC1-5849-488E-68A6-A3E843DBCEF0}"/>
                </a:ext>
              </a:extLst>
            </p:cNvPr>
            <p:cNvGrpSpPr/>
            <p:nvPr/>
          </p:nvGrpSpPr>
          <p:grpSpPr>
            <a:xfrm>
              <a:off x="141901" y="2000287"/>
              <a:ext cx="361752" cy="1062682"/>
              <a:chOff x="341541" y="2000287"/>
              <a:chExt cx="361752" cy="1062682"/>
            </a:xfrm>
          </p:grpSpPr>
          <p:pic>
            <p:nvPicPr>
              <p:cNvPr id="21" name="Gráfico 20" descr="Autobús con relleno sólido">
                <a:extLst>
                  <a:ext uri="{FF2B5EF4-FFF2-40B4-BE49-F238E27FC236}">
                    <a16:creationId xmlns:a16="http://schemas.microsoft.com/office/drawing/2014/main" id="{B90FF356-E24F-0286-0855-0A08F084C6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000287"/>
                <a:ext cx="360000" cy="360000"/>
              </a:xfrm>
              <a:prstGeom prst="rect">
                <a:avLst/>
              </a:prstGeom>
            </p:spPr>
          </p:pic>
          <p:pic>
            <p:nvPicPr>
              <p:cNvPr id="22" name="Gráfico 21" descr="Autobús con relleno sólido">
                <a:extLst>
                  <a:ext uri="{FF2B5EF4-FFF2-40B4-BE49-F238E27FC236}">
                    <a16:creationId xmlns:a16="http://schemas.microsoft.com/office/drawing/2014/main" id="{C1D54EAB-750C-331F-9A30-55029A4A5F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71475"/>
                <a:ext cx="360000" cy="360000"/>
              </a:xfrm>
              <a:prstGeom prst="rect">
                <a:avLst/>
              </a:prstGeom>
            </p:spPr>
          </p:pic>
          <p:pic>
            <p:nvPicPr>
              <p:cNvPr id="24" name="Gráfico 23" descr="Autobús con relleno sólido">
                <a:extLst>
                  <a:ext uri="{FF2B5EF4-FFF2-40B4-BE49-F238E27FC236}">
                    <a16:creationId xmlns:a16="http://schemas.microsoft.com/office/drawing/2014/main" id="{EA6AA7EB-06E0-38E6-1473-66458685DB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grpSp>
        <p:grpSp>
          <p:nvGrpSpPr>
            <p:cNvPr id="15" name="Grupo 14">
              <a:extLst>
                <a:ext uri="{FF2B5EF4-FFF2-40B4-BE49-F238E27FC236}">
                  <a16:creationId xmlns:a16="http://schemas.microsoft.com/office/drawing/2014/main" id="{88D90A31-23AD-24DA-F563-BAAB770BAB2F}"/>
                </a:ext>
              </a:extLst>
            </p:cNvPr>
            <p:cNvGrpSpPr/>
            <p:nvPr/>
          </p:nvGrpSpPr>
          <p:grpSpPr>
            <a:xfrm>
              <a:off x="139871" y="3070959"/>
              <a:ext cx="360000" cy="1095633"/>
              <a:chOff x="336677" y="3040904"/>
              <a:chExt cx="360000" cy="1095633"/>
            </a:xfrm>
          </p:grpSpPr>
          <p:pic>
            <p:nvPicPr>
              <p:cNvPr id="16" name="Gráfico 15" descr="Autobús con relleno sólido">
                <a:extLst>
                  <a:ext uri="{FF2B5EF4-FFF2-40B4-BE49-F238E27FC236}">
                    <a16:creationId xmlns:a16="http://schemas.microsoft.com/office/drawing/2014/main" id="{22185E27-5B40-9D70-CFA7-A6C19A501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040904"/>
                <a:ext cx="360000" cy="360000"/>
              </a:xfrm>
              <a:prstGeom prst="rect">
                <a:avLst/>
              </a:prstGeom>
            </p:spPr>
          </p:pic>
          <p:pic>
            <p:nvPicPr>
              <p:cNvPr id="17" name="Gráfico 16" descr="Autobús con relleno sólido">
                <a:extLst>
                  <a:ext uri="{FF2B5EF4-FFF2-40B4-BE49-F238E27FC236}">
                    <a16:creationId xmlns:a16="http://schemas.microsoft.com/office/drawing/2014/main" id="{5B8B03A2-031A-C8ED-67DC-3D8123A49F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427170"/>
                <a:ext cx="360000" cy="360000"/>
              </a:xfrm>
              <a:prstGeom prst="rect">
                <a:avLst/>
              </a:prstGeom>
            </p:spPr>
          </p:pic>
          <p:pic>
            <p:nvPicPr>
              <p:cNvPr id="18" name="Gráfico 17" descr="Autobús con relleno sólido">
                <a:extLst>
                  <a:ext uri="{FF2B5EF4-FFF2-40B4-BE49-F238E27FC236}">
                    <a16:creationId xmlns:a16="http://schemas.microsoft.com/office/drawing/2014/main" id="{D89C4002-AF2A-7CC5-067E-A8A88448B7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776537"/>
                <a:ext cx="360000" cy="360000"/>
              </a:xfrm>
              <a:prstGeom prst="rect">
                <a:avLst/>
              </a:prstGeom>
            </p:spPr>
          </p:pic>
        </p:grpSp>
      </p:grpSp>
      <p:grpSp>
        <p:nvGrpSpPr>
          <p:cNvPr id="26" name="Grupo 25">
            <a:extLst>
              <a:ext uri="{FF2B5EF4-FFF2-40B4-BE49-F238E27FC236}">
                <a16:creationId xmlns:a16="http://schemas.microsoft.com/office/drawing/2014/main" id="{A277400B-753A-E293-3F29-64B3ADAE9C75}"/>
              </a:ext>
            </a:extLst>
          </p:cNvPr>
          <p:cNvGrpSpPr/>
          <p:nvPr/>
        </p:nvGrpSpPr>
        <p:grpSpPr>
          <a:xfrm>
            <a:off x="4918065" y="1727830"/>
            <a:ext cx="363782" cy="2166305"/>
            <a:chOff x="139871" y="2000287"/>
            <a:chExt cx="363782" cy="2166305"/>
          </a:xfrm>
        </p:grpSpPr>
        <p:grpSp>
          <p:nvGrpSpPr>
            <p:cNvPr id="27" name="Grupo 26">
              <a:extLst>
                <a:ext uri="{FF2B5EF4-FFF2-40B4-BE49-F238E27FC236}">
                  <a16:creationId xmlns:a16="http://schemas.microsoft.com/office/drawing/2014/main" id="{FF2F6A6D-7A9B-365A-1EE5-D3A6473858A0}"/>
                </a:ext>
              </a:extLst>
            </p:cNvPr>
            <p:cNvGrpSpPr/>
            <p:nvPr/>
          </p:nvGrpSpPr>
          <p:grpSpPr>
            <a:xfrm>
              <a:off x="141901" y="2000287"/>
              <a:ext cx="361752" cy="1062682"/>
              <a:chOff x="341541" y="2000287"/>
              <a:chExt cx="361752" cy="1062682"/>
            </a:xfrm>
          </p:grpSpPr>
          <p:pic>
            <p:nvPicPr>
              <p:cNvPr id="32" name="Gráfico 31" descr="Autobús con relleno sólido">
                <a:extLst>
                  <a:ext uri="{FF2B5EF4-FFF2-40B4-BE49-F238E27FC236}">
                    <a16:creationId xmlns:a16="http://schemas.microsoft.com/office/drawing/2014/main" id="{132C1CBD-E4F3-D922-5EF5-B93D211802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293" y="2000287"/>
                <a:ext cx="360000" cy="360000"/>
              </a:xfrm>
              <a:prstGeom prst="rect">
                <a:avLst/>
              </a:prstGeom>
            </p:spPr>
          </p:pic>
          <p:pic>
            <p:nvPicPr>
              <p:cNvPr id="33" name="Gráfico 32" descr="Autobús con relleno sólido">
                <a:extLst>
                  <a:ext uri="{FF2B5EF4-FFF2-40B4-BE49-F238E27FC236}">
                    <a16:creationId xmlns:a16="http://schemas.microsoft.com/office/drawing/2014/main" id="{427A91CD-7EF2-C928-95B6-59842EE413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371475"/>
                <a:ext cx="360000" cy="360000"/>
              </a:xfrm>
              <a:prstGeom prst="rect">
                <a:avLst/>
              </a:prstGeom>
            </p:spPr>
          </p:pic>
          <p:pic>
            <p:nvPicPr>
              <p:cNvPr id="34" name="Gráfico 33" descr="Autobús con relleno sólido">
                <a:extLst>
                  <a:ext uri="{FF2B5EF4-FFF2-40B4-BE49-F238E27FC236}">
                    <a16:creationId xmlns:a16="http://schemas.microsoft.com/office/drawing/2014/main" id="{C64B25F2-A418-2670-69A6-E7576E340F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541" y="2702969"/>
                <a:ext cx="360000" cy="360000"/>
              </a:xfrm>
              <a:prstGeom prst="rect">
                <a:avLst/>
              </a:prstGeom>
            </p:spPr>
          </p:pic>
        </p:grpSp>
        <p:grpSp>
          <p:nvGrpSpPr>
            <p:cNvPr id="28" name="Grupo 27">
              <a:extLst>
                <a:ext uri="{FF2B5EF4-FFF2-40B4-BE49-F238E27FC236}">
                  <a16:creationId xmlns:a16="http://schemas.microsoft.com/office/drawing/2014/main" id="{D0A48D7A-1081-BFB1-B5C2-77013C712CB3}"/>
                </a:ext>
              </a:extLst>
            </p:cNvPr>
            <p:cNvGrpSpPr/>
            <p:nvPr/>
          </p:nvGrpSpPr>
          <p:grpSpPr>
            <a:xfrm>
              <a:off x="139871" y="3070959"/>
              <a:ext cx="360000" cy="1095633"/>
              <a:chOff x="336677" y="3040904"/>
              <a:chExt cx="360000" cy="1095633"/>
            </a:xfrm>
          </p:grpSpPr>
          <p:pic>
            <p:nvPicPr>
              <p:cNvPr id="29" name="Gráfico 28" descr="Autobús con relleno sólido">
                <a:extLst>
                  <a:ext uri="{FF2B5EF4-FFF2-40B4-BE49-F238E27FC236}">
                    <a16:creationId xmlns:a16="http://schemas.microsoft.com/office/drawing/2014/main" id="{33FA4242-EAB5-AF77-FC7D-B4CB49892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040904"/>
                <a:ext cx="360000" cy="360000"/>
              </a:xfrm>
              <a:prstGeom prst="rect">
                <a:avLst/>
              </a:prstGeom>
            </p:spPr>
          </p:pic>
          <p:pic>
            <p:nvPicPr>
              <p:cNvPr id="30" name="Gráfico 29" descr="Autobús con relleno sólido">
                <a:extLst>
                  <a:ext uri="{FF2B5EF4-FFF2-40B4-BE49-F238E27FC236}">
                    <a16:creationId xmlns:a16="http://schemas.microsoft.com/office/drawing/2014/main" id="{E61E2526-3B05-9294-148F-2E72E2AC59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427170"/>
                <a:ext cx="360000" cy="360000"/>
              </a:xfrm>
              <a:prstGeom prst="rect">
                <a:avLst/>
              </a:prstGeom>
            </p:spPr>
          </p:pic>
          <p:pic>
            <p:nvPicPr>
              <p:cNvPr id="31" name="Gráfico 30" descr="Autobús con relleno sólido">
                <a:extLst>
                  <a:ext uri="{FF2B5EF4-FFF2-40B4-BE49-F238E27FC236}">
                    <a16:creationId xmlns:a16="http://schemas.microsoft.com/office/drawing/2014/main" id="{EA427959-A2A0-BF7D-1473-CA093CB220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77" y="3776537"/>
                <a:ext cx="360000" cy="360000"/>
              </a:xfrm>
              <a:prstGeom prst="rect">
                <a:avLst/>
              </a:prstGeom>
            </p:spPr>
          </p:pic>
        </p:grpSp>
      </p:grpSp>
      <p:pic>
        <p:nvPicPr>
          <p:cNvPr id="36" name="Imagen 35">
            <a:extLst>
              <a:ext uri="{FF2B5EF4-FFF2-40B4-BE49-F238E27FC236}">
                <a16:creationId xmlns:a16="http://schemas.microsoft.com/office/drawing/2014/main" id="{AD9709BF-97C8-83A5-1F19-2B9BA668EF3A}"/>
              </a:ext>
            </a:extLst>
          </p:cNvPr>
          <p:cNvPicPr>
            <a:picLocks noChangeAspect="1"/>
          </p:cNvPicPr>
          <p:nvPr/>
        </p:nvPicPr>
        <p:blipFill>
          <a:blip r:embed="rId9"/>
          <a:stretch>
            <a:fillRect/>
          </a:stretch>
        </p:blipFill>
        <p:spPr>
          <a:xfrm>
            <a:off x="1088898" y="1264480"/>
            <a:ext cx="3657917" cy="3292125"/>
          </a:xfrm>
          <a:prstGeom prst="rect">
            <a:avLst/>
          </a:prstGeom>
        </p:spPr>
      </p:pic>
      <p:pic>
        <p:nvPicPr>
          <p:cNvPr id="37" name="Imagen 36">
            <a:extLst>
              <a:ext uri="{FF2B5EF4-FFF2-40B4-BE49-F238E27FC236}">
                <a16:creationId xmlns:a16="http://schemas.microsoft.com/office/drawing/2014/main" id="{BF39FAB3-7E9E-9725-4804-2BF337BEF4BF}"/>
              </a:ext>
            </a:extLst>
          </p:cNvPr>
          <p:cNvPicPr>
            <a:picLocks noChangeAspect="1"/>
          </p:cNvPicPr>
          <p:nvPr/>
        </p:nvPicPr>
        <p:blipFill>
          <a:blip r:embed="rId10"/>
          <a:stretch>
            <a:fillRect/>
          </a:stretch>
        </p:blipFill>
        <p:spPr>
          <a:xfrm>
            <a:off x="5216943" y="1203472"/>
            <a:ext cx="3657917" cy="3298222"/>
          </a:xfrm>
          <a:prstGeom prst="rect">
            <a:avLst/>
          </a:prstGeom>
        </p:spPr>
      </p:pic>
      <p:cxnSp>
        <p:nvCxnSpPr>
          <p:cNvPr id="35" name="Conector recto 34">
            <a:extLst>
              <a:ext uri="{FF2B5EF4-FFF2-40B4-BE49-F238E27FC236}">
                <a16:creationId xmlns:a16="http://schemas.microsoft.com/office/drawing/2014/main" id="{54B08A4A-EFFD-429A-93A3-BA447C6D52A2}"/>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5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ipse 14">
            <a:extLst>
              <a:ext uri="{FF2B5EF4-FFF2-40B4-BE49-F238E27FC236}">
                <a16:creationId xmlns:a16="http://schemas.microsoft.com/office/drawing/2014/main" id="{67C69EB3-F5E9-685E-894C-A695A7E07AFC}"/>
              </a:ext>
            </a:extLst>
          </p:cNvPr>
          <p:cNvSpPr/>
          <p:nvPr/>
        </p:nvSpPr>
        <p:spPr>
          <a:xfrm>
            <a:off x="4941471" y="979532"/>
            <a:ext cx="3600000" cy="3600000"/>
          </a:xfrm>
          <a:prstGeom prst="ellipse">
            <a:avLst/>
          </a:prstGeom>
          <a:ln>
            <a:solidFill>
              <a:srgbClr val="B6004C"/>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14" name="Elipse 13">
            <a:extLst>
              <a:ext uri="{FF2B5EF4-FFF2-40B4-BE49-F238E27FC236}">
                <a16:creationId xmlns:a16="http://schemas.microsoft.com/office/drawing/2014/main" id="{0899DB19-A650-27F7-DF79-DEDFB3B5C9E2}"/>
              </a:ext>
            </a:extLst>
          </p:cNvPr>
          <p:cNvSpPr/>
          <p:nvPr/>
        </p:nvSpPr>
        <p:spPr>
          <a:xfrm>
            <a:off x="863386" y="1087105"/>
            <a:ext cx="3600000" cy="3600000"/>
          </a:xfrm>
          <a:prstGeom prst="ellipse">
            <a:avLst/>
          </a:prstGeom>
          <a:ln>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5" name="CuadroTexto 4">
            <a:extLst>
              <a:ext uri="{FF2B5EF4-FFF2-40B4-BE49-F238E27FC236}">
                <a16:creationId xmlns:a16="http://schemas.microsoft.com/office/drawing/2014/main" id="{E54689A2-E831-FA5E-621E-C7D22F1E2C43}"/>
              </a:ext>
            </a:extLst>
          </p:cNvPr>
          <p:cNvSpPr txBox="1"/>
          <p:nvPr/>
        </p:nvSpPr>
        <p:spPr>
          <a:xfrm>
            <a:off x="1323314" y="3331216"/>
            <a:ext cx="2614777" cy="415498"/>
          </a:xfrm>
          <a:prstGeom prst="rect">
            <a:avLst/>
          </a:prstGeom>
          <a:noFill/>
        </p:spPr>
        <p:txBody>
          <a:bodyPr wrap="square" rtlCol="0">
            <a:spAutoFit/>
          </a:bodyPr>
          <a:lstStyle/>
          <a:p>
            <a:pPr algn="ctr"/>
            <a:r>
              <a:rPr lang="es-CO" sz="1000" b="1">
                <a:solidFill>
                  <a:schemeClr val="tx1">
                    <a:lumMod val="75000"/>
                    <a:lumOff val="25000"/>
                  </a:schemeClr>
                </a:solidFill>
              </a:rPr>
              <a:t>1.102 municipios, la Isla de San Andrés y las 18 áreas no municipalizadas</a:t>
            </a:r>
          </a:p>
        </p:txBody>
      </p:sp>
      <p:pic>
        <p:nvPicPr>
          <p:cNvPr id="6" name="Imagen 5">
            <a:extLst>
              <a:ext uri="{FF2B5EF4-FFF2-40B4-BE49-F238E27FC236}">
                <a16:creationId xmlns:a16="http://schemas.microsoft.com/office/drawing/2014/main" id="{8D43ED29-826B-2310-5B76-B7D923F022DB}"/>
              </a:ext>
            </a:extLst>
          </p:cNvPr>
          <p:cNvPicPr>
            <a:picLocks noChangeAspect="1"/>
          </p:cNvPicPr>
          <p:nvPr/>
        </p:nvPicPr>
        <p:blipFill>
          <a:blip r:embed="rId2"/>
          <a:stretch>
            <a:fillRect/>
          </a:stretch>
        </p:blipFill>
        <p:spPr>
          <a:xfrm>
            <a:off x="1471991" y="1960868"/>
            <a:ext cx="798975" cy="798975"/>
          </a:xfrm>
          <a:prstGeom prst="rect">
            <a:avLst/>
          </a:prstGeom>
        </p:spPr>
      </p:pic>
      <p:pic>
        <p:nvPicPr>
          <p:cNvPr id="7" name="Imagen 6">
            <a:extLst>
              <a:ext uri="{FF2B5EF4-FFF2-40B4-BE49-F238E27FC236}">
                <a16:creationId xmlns:a16="http://schemas.microsoft.com/office/drawing/2014/main" id="{7FDD17A9-0224-8708-F963-F3F024EB0F63}"/>
              </a:ext>
            </a:extLst>
          </p:cNvPr>
          <p:cNvPicPr>
            <a:picLocks noChangeAspect="1"/>
          </p:cNvPicPr>
          <p:nvPr/>
        </p:nvPicPr>
        <p:blipFill>
          <a:blip r:embed="rId3"/>
          <a:stretch>
            <a:fillRect/>
          </a:stretch>
        </p:blipFill>
        <p:spPr>
          <a:xfrm>
            <a:off x="2990441" y="1960974"/>
            <a:ext cx="799200" cy="799200"/>
          </a:xfrm>
          <a:prstGeom prst="rect">
            <a:avLst/>
          </a:prstGeom>
        </p:spPr>
      </p:pic>
      <p:sp>
        <p:nvSpPr>
          <p:cNvPr id="8" name="Rectángulo 7">
            <a:extLst>
              <a:ext uri="{FF2B5EF4-FFF2-40B4-BE49-F238E27FC236}">
                <a16:creationId xmlns:a16="http://schemas.microsoft.com/office/drawing/2014/main" id="{A9575ECA-DAC1-C76E-25A8-5C5EBAE4831B}"/>
              </a:ext>
            </a:extLst>
          </p:cNvPr>
          <p:cNvSpPr/>
          <p:nvPr/>
        </p:nvSpPr>
        <p:spPr>
          <a:xfrm>
            <a:off x="1079570" y="2799491"/>
            <a:ext cx="1583816" cy="461665"/>
          </a:xfrm>
          <a:prstGeom prst="rect">
            <a:avLst/>
          </a:prstGeom>
        </p:spPr>
        <p:txBody>
          <a:bodyPr wrap="square">
            <a:spAutoFit/>
          </a:bodyPr>
          <a:lstStyle/>
          <a:p>
            <a:pPr algn="ctr"/>
            <a:r>
              <a:rPr lang="es-CO" sz="1200" b="1" i="1" dirty="0">
                <a:solidFill>
                  <a:srgbClr val="8D143D"/>
                </a:solidFill>
              </a:rPr>
              <a:t>Cabeceras municipales</a:t>
            </a:r>
          </a:p>
        </p:txBody>
      </p:sp>
      <p:sp>
        <p:nvSpPr>
          <p:cNvPr id="9" name="Rectángulo 8">
            <a:extLst>
              <a:ext uri="{FF2B5EF4-FFF2-40B4-BE49-F238E27FC236}">
                <a16:creationId xmlns:a16="http://schemas.microsoft.com/office/drawing/2014/main" id="{4C93B88B-FE5C-F28D-2E0B-96BC5597D519}"/>
              </a:ext>
            </a:extLst>
          </p:cNvPr>
          <p:cNvSpPr/>
          <p:nvPr/>
        </p:nvSpPr>
        <p:spPr>
          <a:xfrm>
            <a:off x="2946893" y="2799492"/>
            <a:ext cx="896346" cy="461665"/>
          </a:xfrm>
          <a:prstGeom prst="rect">
            <a:avLst/>
          </a:prstGeom>
        </p:spPr>
        <p:txBody>
          <a:bodyPr wrap="square">
            <a:spAutoFit/>
          </a:bodyPr>
          <a:lstStyle/>
          <a:p>
            <a:pPr algn="ctr"/>
            <a:r>
              <a:rPr lang="es-CO" sz="1200" b="1" i="1" dirty="0">
                <a:solidFill>
                  <a:srgbClr val="8D143D"/>
                </a:solidFill>
              </a:rPr>
              <a:t>Centros poblados</a:t>
            </a:r>
          </a:p>
        </p:txBody>
      </p:sp>
      <p:cxnSp>
        <p:nvCxnSpPr>
          <p:cNvPr id="10" name="Conector recto 9">
            <a:extLst>
              <a:ext uri="{FF2B5EF4-FFF2-40B4-BE49-F238E27FC236}">
                <a16:creationId xmlns:a16="http://schemas.microsoft.com/office/drawing/2014/main" id="{9A347D3B-8341-43C4-FB64-29818F9A7FFB}"/>
              </a:ext>
            </a:extLst>
          </p:cNvPr>
          <p:cNvCxnSpPr/>
          <p:nvPr/>
        </p:nvCxnSpPr>
        <p:spPr>
          <a:xfrm>
            <a:off x="2630703" y="1976703"/>
            <a:ext cx="0" cy="880413"/>
          </a:xfrm>
          <a:prstGeom prst="line">
            <a:avLst/>
          </a:prstGeom>
          <a:ln>
            <a:solidFill>
              <a:srgbClr val="B6004C"/>
            </a:solidFill>
          </a:ln>
        </p:spPr>
        <p:style>
          <a:lnRef idx="1">
            <a:schemeClr val="accent2"/>
          </a:lnRef>
          <a:fillRef idx="0">
            <a:schemeClr val="accent2"/>
          </a:fillRef>
          <a:effectRef idx="0">
            <a:schemeClr val="accent2"/>
          </a:effectRef>
          <a:fontRef idx="minor">
            <a:schemeClr val="tx1"/>
          </a:fontRef>
        </p:style>
      </p:cxnSp>
      <p:sp>
        <p:nvSpPr>
          <p:cNvPr id="11" name="CuadroTexto 10">
            <a:extLst>
              <a:ext uri="{FF2B5EF4-FFF2-40B4-BE49-F238E27FC236}">
                <a16:creationId xmlns:a16="http://schemas.microsoft.com/office/drawing/2014/main" id="{BB15C8F4-006A-CE2E-5A80-807CE18D8D4B}"/>
              </a:ext>
            </a:extLst>
          </p:cNvPr>
          <p:cNvSpPr txBox="1"/>
          <p:nvPr/>
        </p:nvSpPr>
        <p:spPr>
          <a:xfrm>
            <a:off x="5117845" y="3153582"/>
            <a:ext cx="3247252" cy="707886"/>
          </a:xfrm>
          <a:prstGeom prst="rect">
            <a:avLst/>
          </a:prstGeom>
          <a:noFill/>
        </p:spPr>
        <p:txBody>
          <a:bodyPr wrap="square" rtlCol="0">
            <a:spAutoFit/>
          </a:bodyPr>
          <a:lstStyle/>
          <a:p>
            <a:pPr algn="ctr"/>
            <a:r>
              <a:rPr lang="es-CO" sz="1000"/>
              <a:t>El período de referencia de la información obtenida en el Censo Económico corresponde al año inmediatamente anterior a la aplicación del cuestionario: 2023</a:t>
            </a:r>
          </a:p>
        </p:txBody>
      </p:sp>
      <p:sp>
        <p:nvSpPr>
          <p:cNvPr id="13" name="CuadroTexto 12">
            <a:extLst>
              <a:ext uri="{FF2B5EF4-FFF2-40B4-BE49-F238E27FC236}">
                <a16:creationId xmlns:a16="http://schemas.microsoft.com/office/drawing/2014/main" id="{5E6B8DF6-D1D3-5029-13D5-BB7DB3D7C463}"/>
              </a:ext>
            </a:extLst>
          </p:cNvPr>
          <p:cNvSpPr txBox="1"/>
          <p:nvPr/>
        </p:nvSpPr>
        <p:spPr>
          <a:xfrm>
            <a:off x="5204228" y="2586802"/>
            <a:ext cx="3108837" cy="415498"/>
          </a:xfrm>
          <a:prstGeom prst="rect">
            <a:avLst/>
          </a:prstGeom>
          <a:noFill/>
        </p:spPr>
        <p:txBody>
          <a:bodyPr wrap="square" rtlCol="0">
            <a:spAutoFit/>
          </a:bodyPr>
          <a:lstStyle/>
          <a:p>
            <a:pPr algn="ctr"/>
            <a:r>
              <a:rPr lang="es-CO" sz="1050" b="1" i="1" dirty="0">
                <a:solidFill>
                  <a:srgbClr val="8D143D"/>
                </a:solidFill>
              </a:rPr>
              <a:t>Operativo de recolección de la información: 2024</a:t>
            </a:r>
          </a:p>
        </p:txBody>
      </p:sp>
      <p:sp>
        <p:nvSpPr>
          <p:cNvPr id="16" name="object 898">
            <a:extLst>
              <a:ext uri="{FF2B5EF4-FFF2-40B4-BE49-F238E27FC236}">
                <a16:creationId xmlns:a16="http://schemas.microsoft.com/office/drawing/2014/main" id="{D60F66E5-EE57-4B16-9D9C-75D89EED3824}"/>
              </a:ext>
            </a:extLst>
          </p:cNvPr>
          <p:cNvSpPr txBox="1"/>
          <p:nvPr/>
        </p:nvSpPr>
        <p:spPr>
          <a:xfrm>
            <a:off x="767304" y="197390"/>
            <a:ext cx="8136953" cy="430887"/>
          </a:xfrm>
          <a:prstGeom prst="rect">
            <a:avLst/>
          </a:prstGeom>
        </p:spPr>
        <p:txBody>
          <a:bodyPr vert="horz" wrap="square" lIns="0" tIns="0" rIns="0" bIns="0" rtlCol="0">
            <a:spAutoFit/>
          </a:bodyPr>
          <a:lstStyle/>
          <a:p>
            <a:pPr marL="12700">
              <a:defRPr/>
            </a:pPr>
            <a:r>
              <a:rPr lang="da-DK" sz="1400" b="1" dirty="0">
                <a:solidFill>
                  <a:srgbClr val="B6004B"/>
                </a:solidFill>
                <a:latin typeface="Segoe UI" panose="020B0502040204020203" pitchFamily="34" charset="0"/>
                <a:cs typeface="Segoe UI" panose="020B0502040204020203" pitchFamily="34" charset="0"/>
              </a:rPr>
              <a:t>Censo Económico Nacional Urbano</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Alcance Geográfico y Temporal</a:t>
            </a:r>
            <a:endParaRPr lang="da-DK" sz="1400" kern="0" spc="95" baseline="300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7" name="Conector recto 16">
            <a:extLst>
              <a:ext uri="{FF2B5EF4-FFF2-40B4-BE49-F238E27FC236}">
                <a16:creationId xmlns:a16="http://schemas.microsoft.com/office/drawing/2014/main" id="{E068267D-BF8D-425A-BD15-3A51A028E8BD}"/>
              </a:ext>
            </a:extLst>
          </p:cNvPr>
          <p:cNvCxnSpPr>
            <a:cxnSpLocks/>
          </p:cNvCxnSpPr>
          <p:nvPr/>
        </p:nvCxnSpPr>
        <p:spPr>
          <a:xfrm flipH="1">
            <a:off x="767304" y="696293"/>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18" name="Imagen 17">
            <a:extLst>
              <a:ext uri="{FF2B5EF4-FFF2-40B4-BE49-F238E27FC236}">
                <a16:creationId xmlns:a16="http://schemas.microsoft.com/office/drawing/2014/main" id="{C2DE1B34-9E26-4A37-AF8D-51CD14FCA57D}"/>
              </a:ext>
            </a:extLst>
          </p:cNvPr>
          <p:cNvPicPr>
            <a:picLocks noChangeAspect="1"/>
          </p:cNvPicPr>
          <p:nvPr/>
        </p:nvPicPr>
        <p:blipFill>
          <a:blip r:embed="rId4"/>
          <a:stretch>
            <a:fillRect/>
          </a:stretch>
        </p:blipFill>
        <p:spPr>
          <a:xfrm>
            <a:off x="6311386" y="1560497"/>
            <a:ext cx="916409" cy="916409"/>
          </a:xfrm>
          <a:prstGeom prst="rect">
            <a:avLst/>
          </a:prstGeom>
        </p:spPr>
      </p:pic>
    </p:spTree>
    <p:extLst>
      <p:ext uri="{BB962C8B-B14F-4D97-AF65-F5344CB8AC3E}">
        <p14:creationId xmlns:p14="http://schemas.microsoft.com/office/powerpoint/2010/main" val="3946903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174575"/>
            <a:ext cx="7783454" cy="684803"/>
          </a:xfrm>
          <a:prstGeom prst="rect">
            <a:avLst/>
          </a:prstGeom>
        </p:spPr>
        <p:txBody>
          <a:bodyPr vert="horz" wrap="square" lIns="0" tIns="0" rIns="0" bIns="0" rtlCol="0">
            <a:spAutoFit/>
          </a:bodyPr>
          <a:lstStyle/>
          <a:p>
            <a:pPr marL="12700" lvl="0" defTabSz="914400">
              <a:defRPr/>
            </a:pPr>
            <a:r>
              <a:rPr lang="da-DK" sz="1400" b="1" dirty="0">
                <a:solidFill>
                  <a:srgbClr val="B6004B"/>
                </a:solidFill>
                <a:latin typeface="Segoe UI" panose="020B0502040204020203" pitchFamily="34" charset="0"/>
                <a:cs typeface="Segoe UI" panose="020B0502040204020203" pitchFamily="34" charset="0"/>
              </a:rPr>
              <a:t>Pasajeros transportados según tipo de sistema</a:t>
            </a:r>
          </a:p>
          <a:p>
            <a:pPr marL="12700">
              <a:defRPr/>
            </a:pPr>
            <a:r>
              <a:rPr lang="da-DK" sz="1400" b="1" dirty="0">
                <a:solidFill>
                  <a:schemeClr val="tx1">
                    <a:lumMod val="75000"/>
                    <a:lumOff val="25000"/>
                  </a:schemeClr>
                </a:solidFill>
                <a:latin typeface="Segoe UI" panose="020B0502040204020203" pitchFamily="34" charset="0"/>
                <a:cs typeface="Segoe UI" panose="020B0502040204020203" pitchFamily="34" charset="0"/>
              </a:rPr>
              <a:t>Ciudad de Cartagena</a:t>
            </a:r>
          </a:p>
          <a:p>
            <a:pPr marL="12700" lvl="0">
              <a:spcBef>
                <a:spcPts val="295"/>
              </a:spcBef>
              <a:defRPr/>
            </a:pPr>
            <a:r>
              <a:rPr lang="da-DK" sz="1400" dirty="0">
                <a:solidFill>
                  <a:schemeClr val="tx1">
                    <a:lumMod val="75000"/>
                    <a:lumOff val="25000"/>
                  </a:schemeClr>
                </a:solidFill>
                <a:latin typeface="Segoe UI" panose="020B0502040204020203" pitchFamily="34" charset="0"/>
                <a:cs typeface="Segoe UI" panose="020B0502040204020203" pitchFamily="34" charset="0"/>
              </a:rPr>
              <a:t>I trimestre de 2019 – III trimestre de 2023</a:t>
            </a:r>
            <a:r>
              <a:rPr lang="da-DK" sz="1400" baseline="30000" dirty="0">
                <a:solidFill>
                  <a:schemeClr val="tx1">
                    <a:lumMod val="75000"/>
                    <a:lumOff val="25000"/>
                  </a:schemeClr>
                </a:solidFill>
                <a:latin typeface="Segoe UI" panose="020B0502040204020203" pitchFamily="34" charset="0"/>
                <a:cs typeface="Segoe UI" panose="020B0502040204020203" pitchFamily="34" charset="0"/>
              </a:rPr>
              <a:t>P</a:t>
            </a:r>
          </a:p>
        </p:txBody>
      </p:sp>
      <p:sp>
        <p:nvSpPr>
          <p:cNvPr id="12" name="CuadroTexto 11">
            <a:extLst>
              <a:ext uri="{FF2B5EF4-FFF2-40B4-BE49-F238E27FC236}">
                <a16:creationId xmlns:a16="http://schemas.microsoft.com/office/drawing/2014/main" id="{53CE5E36-EE64-DE8A-2306-F2C20C4CBEAB}"/>
              </a:ext>
            </a:extLst>
          </p:cNvPr>
          <p:cNvSpPr txBox="1"/>
          <p:nvPr/>
        </p:nvSpPr>
        <p:spPr>
          <a:xfrm>
            <a:off x="5932632" y="1181678"/>
            <a:ext cx="2186817" cy="246221"/>
          </a:xfrm>
          <a:prstGeom prst="rect">
            <a:avLst/>
          </a:prstGeom>
          <a:noFill/>
        </p:spPr>
        <p:txBody>
          <a:bodyPr wrap="none" rtlCol="0">
            <a:spAutoFit/>
          </a:bodyPr>
          <a:lstStyle/>
          <a:p>
            <a:r>
              <a:rPr lang="es-MX" sz="1000" b="1" i="1">
                <a:solidFill>
                  <a:srgbClr val="8D143D"/>
                </a:solidFill>
              </a:rPr>
              <a:t>Sistema de transporte tradicional</a:t>
            </a:r>
            <a:endParaRPr lang="es-CO" sz="1000" b="1" i="1">
              <a:solidFill>
                <a:srgbClr val="8D143D"/>
              </a:solidFill>
            </a:endParaRPr>
          </a:p>
        </p:txBody>
      </p:sp>
      <p:cxnSp>
        <p:nvCxnSpPr>
          <p:cNvPr id="15" name="Conector recto 14">
            <a:extLst>
              <a:ext uri="{FF2B5EF4-FFF2-40B4-BE49-F238E27FC236}">
                <a16:creationId xmlns:a16="http://schemas.microsoft.com/office/drawing/2014/main" id="{DF6BE385-CA04-7BBF-DAB5-C3FE54D3AC28}"/>
              </a:ext>
            </a:extLst>
          </p:cNvPr>
          <p:cNvCxnSpPr>
            <a:cxnSpLocks/>
          </p:cNvCxnSpPr>
          <p:nvPr/>
        </p:nvCxnSpPr>
        <p:spPr>
          <a:xfrm>
            <a:off x="4745661" y="959624"/>
            <a:ext cx="1649" cy="3457739"/>
          </a:xfrm>
          <a:prstGeom prst="line">
            <a:avLst/>
          </a:prstGeom>
          <a:ln w="6350">
            <a:prstDash val="sysDash"/>
          </a:ln>
        </p:spPr>
        <p:style>
          <a:lnRef idx="2">
            <a:schemeClr val="dk1"/>
          </a:lnRef>
          <a:fillRef idx="0">
            <a:schemeClr val="dk1"/>
          </a:fillRef>
          <a:effectRef idx="1">
            <a:schemeClr val="dk1"/>
          </a:effectRef>
          <a:fontRef idx="minor">
            <a:schemeClr val="tx1"/>
          </a:fontRef>
        </p:style>
      </p:cxnSp>
      <p:sp>
        <p:nvSpPr>
          <p:cNvPr id="3" name="CuadroTexto 2">
            <a:extLst>
              <a:ext uri="{FF2B5EF4-FFF2-40B4-BE49-F238E27FC236}">
                <a16:creationId xmlns:a16="http://schemas.microsoft.com/office/drawing/2014/main" id="{81692105-13EC-2F31-E44A-E94B6D10794C}"/>
              </a:ext>
            </a:extLst>
          </p:cNvPr>
          <p:cNvSpPr txBox="1"/>
          <p:nvPr/>
        </p:nvSpPr>
        <p:spPr>
          <a:xfrm>
            <a:off x="1294582" y="1181679"/>
            <a:ext cx="2664512" cy="246221"/>
          </a:xfrm>
          <a:prstGeom prst="rect">
            <a:avLst/>
          </a:prstGeom>
          <a:noFill/>
        </p:spPr>
        <p:txBody>
          <a:bodyPr wrap="none" rtlCol="0">
            <a:spAutoFit/>
          </a:bodyPr>
          <a:lstStyle/>
          <a:p>
            <a:r>
              <a:rPr lang="es-MX" sz="1000" b="1" i="1" dirty="0">
                <a:solidFill>
                  <a:srgbClr val="8D143D"/>
                </a:solidFill>
              </a:rPr>
              <a:t>Sistema Integrado de Transporte Masivo </a:t>
            </a:r>
            <a:endParaRPr lang="es-CO" sz="1000" b="1" i="1" dirty="0">
              <a:solidFill>
                <a:srgbClr val="8D143D"/>
              </a:solidFill>
            </a:endParaRPr>
          </a:p>
        </p:txBody>
      </p:sp>
      <p:sp>
        <p:nvSpPr>
          <p:cNvPr id="7" name="8 Rectángulo">
            <a:extLst>
              <a:ext uri="{FF2B5EF4-FFF2-40B4-BE49-F238E27FC236}">
                <a16:creationId xmlns:a16="http://schemas.microsoft.com/office/drawing/2014/main" id="{16C396FA-10CB-2D1F-D982-78882AAAEC58}"/>
              </a:ext>
            </a:extLst>
          </p:cNvPr>
          <p:cNvSpPr/>
          <p:nvPr/>
        </p:nvSpPr>
        <p:spPr>
          <a:xfrm>
            <a:off x="767304" y="4710246"/>
            <a:ext cx="7485320" cy="338554"/>
          </a:xfrm>
          <a:prstGeom prst="rect">
            <a:avLst/>
          </a:prstGeom>
        </p:spPr>
        <p:txBody>
          <a:bodyPr wrap="square">
            <a:spAutoFit/>
          </a:bodyPr>
          <a:lstStyle/>
          <a:p>
            <a:r>
              <a:rPr lang="es-ES_tradnl" sz="800" b="1"/>
              <a:t>Fuente:</a:t>
            </a:r>
            <a:r>
              <a:rPr lang="es-ES_tradnl" sz="800"/>
              <a:t> DANE, ETUP.</a:t>
            </a:r>
            <a:endParaRPr lang="es-CO" sz="800"/>
          </a:p>
          <a:p>
            <a:r>
              <a:rPr lang="es-ES_tradnl" sz="800" baseline="30000"/>
              <a:t>P</a:t>
            </a:r>
            <a:r>
              <a:rPr lang="es-ES_tradnl" sz="800"/>
              <a:t> Cifra provisional</a:t>
            </a:r>
            <a:endParaRPr lang="es-CO" sz="800"/>
          </a:p>
        </p:txBody>
      </p:sp>
      <p:pic>
        <p:nvPicPr>
          <p:cNvPr id="9" name="Imagen 8">
            <a:extLst>
              <a:ext uri="{FF2B5EF4-FFF2-40B4-BE49-F238E27FC236}">
                <a16:creationId xmlns:a16="http://schemas.microsoft.com/office/drawing/2014/main" id="{3B9159AE-69BD-CB1F-D543-AF91F94E30A8}"/>
              </a:ext>
            </a:extLst>
          </p:cNvPr>
          <p:cNvPicPr>
            <a:picLocks noChangeAspect="1"/>
          </p:cNvPicPr>
          <p:nvPr/>
        </p:nvPicPr>
        <p:blipFill>
          <a:blip r:embed="rId3"/>
          <a:stretch>
            <a:fillRect/>
          </a:stretch>
        </p:blipFill>
        <p:spPr>
          <a:xfrm>
            <a:off x="594268" y="1494833"/>
            <a:ext cx="4065141" cy="3081547"/>
          </a:xfrm>
          <a:prstGeom prst="rect">
            <a:avLst/>
          </a:prstGeom>
        </p:spPr>
      </p:pic>
      <p:pic>
        <p:nvPicPr>
          <p:cNvPr id="10" name="Imagen 9">
            <a:extLst>
              <a:ext uri="{FF2B5EF4-FFF2-40B4-BE49-F238E27FC236}">
                <a16:creationId xmlns:a16="http://schemas.microsoft.com/office/drawing/2014/main" id="{C078EA5A-82B0-5950-EF8E-0CEBB4E4B381}"/>
              </a:ext>
            </a:extLst>
          </p:cNvPr>
          <p:cNvPicPr>
            <a:picLocks noChangeAspect="1"/>
          </p:cNvPicPr>
          <p:nvPr/>
        </p:nvPicPr>
        <p:blipFill>
          <a:blip r:embed="rId4"/>
          <a:stretch>
            <a:fillRect/>
          </a:stretch>
        </p:blipFill>
        <p:spPr>
          <a:xfrm>
            <a:off x="4728541" y="1474889"/>
            <a:ext cx="4059455" cy="3081547"/>
          </a:xfrm>
          <a:prstGeom prst="rect">
            <a:avLst/>
          </a:prstGeom>
        </p:spPr>
      </p:pic>
      <p:cxnSp>
        <p:nvCxnSpPr>
          <p:cNvPr id="11" name="Conector recto 10">
            <a:extLst>
              <a:ext uri="{FF2B5EF4-FFF2-40B4-BE49-F238E27FC236}">
                <a16:creationId xmlns:a16="http://schemas.microsoft.com/office/drawing/2014/main" id="{960896D5-E966-424E-8343-BB19871F25B8}"/>
              </a:ext>
            </a:extLst>
          </p:cNvPr>
          <p:cNvCxnSpPr>
            <a:cxnSpLocks/>
          </p:cNvCxnSpPr>
          <p:nvPr/>
        </p:nvCxnSpPr>
        <p:spPr>
          <a:xfrm flipH="1">
            <a:off x="767304" y="891281"/>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97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5CF6A895-9385-40AB-91D0-850AFDBFFC1F}"/>
              </a:ext>
            </a:extLst>
          </p:cNvPr>
          <p:cNvSpPr txBox="1"/>
          <p:nvPr/>
        </p:nvSpPr>
        <p:spPr>
          <a:xfrm>
            <a:off x="5791200" y="4552572"/>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14" name="Conector recto 13">
            <a:extLst>
              <a:ext uri="{FF2B5EF4-FFF2-40B4-BE49-F238E27FC236}">
                <a16:creationId xmlns:a16="http://schemas.microsoft.com/office/drawing/2014/main" id="{33189F3A-3BA2-4700-B1BF-5E66B1427782}"/>
              </a:ext>
            </a:extLst>
          </p:cNvPr>
          <p:cNvCxnSpPr>
            <a:cxnSpLocks/>
          </p:cNvCxnSpPr>
          <p:nvPr/>
        </p:nvCxnSpPr>
        <p:spPr>
          <a:xfrm flipH="1">
            <a:off x="5119141" y="2570361"/>
            <a:ext cx="3711907"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15" name="CuadroTexto 14">
            <a:extLst>
              <a:ext uri="{FF2B5EF4-FFF2-40B4-BE49-F238E27FC236}">
                <a16:creationId xmlns:a16="http://schemas.microsoft.com/office/drawing/2014/main" id="{B76286F8-4011-4F0B-AB36-3549DB016C49}"/>
              </a:ext>
            </a:extLst>
          </p:cNvPr>
          <p:cNvSpPr txBox="1"/>
          <p:nvPr/>
        </p:nvSpPr>
        <p:spPr>
          <a:xfrm>
            <a:off x="4901658" y="2947087"/>
            <a:ext cx="4020829"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Principales resultados Transporte</a:t>
            </a:r>
            <a:endParaRPr kumimoji="0" lang="es-ES" sz="4000" b="1" i="0" u="none" strike="noStrike" kern="1200" cap="none" spc="0" normalizeH="0" baseline="30000" noProof="0" dirty="0">
              <a:ln>
                <a:noFill/>
              </a:ln>
              <a:solidFill>
                <a:prstClr val="black">
                  <a:lumMod val="85000"/>
                  <a:lumOff val="15000"/>
                </a:prstClr>
              </a:solidFill>
              <a:effectLst/>
              <a:uLnTx/>
              <a:uFillTx/>
              <a:latin typeface="Segoe UI"/>
              <a:ea typeface="+mn-ea"/>
              <a:cs typeface="Arial" panose="020B0604020202020204" pitchFamily="34" charset="0"/>
            </a:endParaRPr>
          </a:p>
        </p:txBody>
      </p:sp>
      <p:sp>
        <p:nvSpPr>
          <p:cNvPr id="16" name="CuadroTexto 15">
            <a:extLst>
              <a:ext uri="{FF2B5EF4-FFF2-40B4-BE49-F238E27FC236}">
                <a16:creationId xmlns:a16="http://schemas.microsoft.com/office/drawing/2014/main" id="{C9875B96-0F83-4D0D-93A2-1883CFEF48D9}"/>
              </a:ext>
            </a:extLst>
          </p:cNvPr>
          <p:cNvSpPr txBox="1"/>
          <p:nvPr/>
        </p:nvSpPr>
        <p:spPr>
          <a:xfrm>
            <a:off x="6055738" y="4102143"/>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Noviembre de 2023</a:t>
            </a:r>
          </a:p>
        </p:txBody>
      </p:sp>
      <p:sp>
        <p:nvSpPr>
          <p:cNvPr id="17" name="object 553">
            <a:extLst>
              <a:ext uri="{FF2B5EF4-FFF2-40B4-BE49-F238E27FC236}">
                <a16:creationId xmlns:a16="http://schemas.microsoft.com/office/drawing/2014/main" id="{4FBFD3AB-0E99-477A-95CF-5D830A87D50B}"/>
              </a:ext>
            </a:extLst>
          </p:cNvPr>
          <p:cNvSpPr txBox="1">
            <a:spLocks/>
          </p:cNvSpPr>
          <p:nvPr/>
        </p:nvSpPr>
        <p:spPr>
          <a:xfrm>
            <a:off x="5119141" y="1344652"/>
            <a:ext cx="3658375" cy="877804"/>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ES" sz="2800" b="1" dirty="0">
                <a:solidFill>
                  <a:srgbClr val="B6004C"/>
                </a:solidFill>
                <a:latin typeface="+mj-lt"/>
              </a:rPr>
              <a:t>Encuentro Unidad Gremial 2023</a:t>
            </a:r>
          </a:p>
        </p:txBody>
      </p:sp>
    </p:spTree>
    <p:extLst>
      <p:ext uri="{BB962C8B-B14F-4D97-AF65-F5344CB8AC3E}">
        <p14:creationId xmlns:p14="http://schemas.microsoft.com/office/powerpoint/2010/main" val="77369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Dane_2023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ne_2023_V2" id="{A5B27CEF-14A9-434D-8D3C-A92B9072C2AC}" vid="{2A4E4C47-642F-4117-BCA9-EB621395C3B7}"/>
    </a:ext>
  </a:extLst>
</a:theme>
</file>

<file path=ppt/theme/theme11.xml><?xml version="1.0" encoding="utf-8"?>
<a:theme xmlns:a="http://schemas.openxmlformats.org/drawingml/2006/main" name="1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ane_20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ne_2023" id="{423BC99B-456A-4B1A-9B7D-54D92EEF14DE}" vid="{10564929-B0EA-447D-B878-AA954E181CAF}"/>
    </a:ext>
  </a:extLst>
</a:theme>
</file>

<file path=ppt/theme/theme7.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13168</TotalTime>
  <Words>7471</Words>
  <Application>Microsoft Office PowerPoint</Application>
  <PresentationFormat>Presentación en pantalla (16:9)</PresentationFormat>
  <Paragraphs>1854</Paragraphs>
  <Slides>91</Slides>
  <Notes>45</Notes>
  <HiddenSlides>0</HiddenSlides>
  <MMClips>0</MMClips>
  <ScaleCrop>false</ScaleCrop>
  <HeadingPairs>
    <vt:vector size="6" baseType="variant">
      <vt:variant>
        <vt:lpstr>Fuentes usadas</vt:lpstr>
      </vt:variant>
      <vt:variant>
        <vt:i4>5</vt:i4>
      </vt:variant>
      <vt:variant>
        <vt:lpstr>Tema</vt:lpstr>
      </vt:variant>
      <vt:variant>
        <vt:i4>20</vt:i4>
      </vt:variant>
      <vt:variant>
        <vt:lpstr>Títulos de diapositiva</vt:lpstr>
      </vt:variant>
      <vt:variant>
        <vt:i4>91</vt:i4>
      </vt:variant>
    </vt:vector>
  </HeadingPairs>
  <TitlesOfParts>
    <vt:vector size="116" baseType="lpstr">
      <vt:lpstr>Arial</vt:lpstr>
      <vt:lpstr>Arial,Sans-Serif</vt:lpstr>
      <vt:lpstr>Calibri</vt:lpstr>
      <vt:lpstr>Segoe UI</vt:lpstr>
      <vt:lpstr>Wingdings</vt:lpstr>
      <vt:lpstr>4_Tema de Office</vt:lpstr>
      <vt:lpstr>5_Tema de Office</vt:lpstr>
      <vt:lpstr>1_Tema de Office</vt:lpstr>
      <vt:lpstr>2_Tema de Office</vt:lpstr>
      <vt:lpstr>3_Tema de Office</vt:lpstr>
      <vt:lpstr>Dane_2023</vt:lpstr>
      <vt:lpstr>9_Tema de Office</vt:lpstr>
      <vt:lpstr>10_Tema de Office</vt:lpstr>
      <vt:lpstr>11_Tema de Office</vt:lpstr>
      <vt:lpstr>Dane_2023_V2</vt:lpstr>
      <vt:lpstr>12_Tema de Office</vt:lpstr>
      <vt:lpstr>8_Tema de Office</vt:lpstr>
      <vt:lpstr>13_Tema de Office</vt:lpstr>
      <vt:lpstr>14_Tema de Office</vt:lpstr>
      <vt:lpstr>15_Tema de Office</vt:lpstr>
      <vt:lpstr>16_Tema de Office</vt:lpstr>
      <vt:lpstr>17_Tema de Office</vt:lpstr>
      <vt:lpstr>18_Tema de Office</vt:lpstr>
      <vt:lpstr>19_Tema de Office</vt:lpstr>
      <vt:lpstr>20_Tema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Mercado</dc:title>
  <dc:creator>DANE-DIMPE</dc:creator>
  <cp:lastModifiedBy>Andres Camilo Suarez</cp:lastModifiedBy>
  <cp:revision>1225</cp:revision>
  <cp:lastPrinted>2018-11-13T01:51:27Z</cp:lastPrinted>
  <dcterms:created xsi:type="dcterms:W3CDTF">2018-06-21T20:42:53Z</dcterms:created>
  <dcterms:modified xsi:type="dcterms:W3CDTF">2023-11-22T21:37:24Z</dcterms:modified>
</cp:coreProperties>
</file>