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49" d="100"/>
          <a:sy n="49" d="100"/>
        </p:scale>
        <p:origin x="57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232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Agradecer a ASOTRANS, ADITT y al Consejo Superior del Transporte. Colombia necesita hablar con los transportadores.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sanción existe y debe existir. Pero no puede ser el punto de partida de una autoridad moderna.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transportador no es un número. El empresario no es un expediente.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empresario que cumple la ley no puede competir en desventaja frente a quien no la cumple.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puede ser firme y justo al mismo tiempo.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Estado del futuro no puede controlar mirando por el espejo retrovisor.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Detrás de cada cifra de accidentalidad hay una historia humana. Responsabilidad compartida.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Colombia necesita recuperar la confianza. Esa confianza también se construye desde el transporte.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milagro no se construye solamente desde Bogotá. Se construye aquí.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Mensaje final: no están solos. Agradecer y cerrar.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94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914400"/>
            <a:ext cx="476250" cy="66675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1524000" y="914400"/>
            <a:ext cx="476250" cy="66675"/>
          </a:xfrm>
          <a:prstGeom prst="rect">
            <a:avLst/>
          </a:prstGeom>
          <a:solidFill>
            <a:srgbClr val="21418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2000250" y="914400"/>
            <a:ext cx="476250" cy="66675"/>
          </a:xfrm>
          <a:prstGeom prst="rect">
            <a:avLst/>
          </a:prstGeom>
          <a:solidFill>
            <a:srgbClr val="CE112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1047750" y="1190625"/>
            <a:ext cx="10819220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kern="0" spc="429" dirty="0">
                <a:solidFill>
                  <a:srgbClr val="FAD5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CONVENCIÓN NACIONAL DE TRANSPORTE Y TURISMO 2026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5314116" y="914400"/>
            <a:ext cx="1926134" cy="123825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9866" y="1123950"/>
            <a:ext cx="1354634" cy="81915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47750" y="4044255"/>
            <a:ext cx="14519910" cy="2058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2327"/>
              </a:lnSpc>
              <a:buNone/>
            </a:pPr>
            <a:r>
              <a:rPr lang="en-US" sz="7800" b="1" kern="0" spc="-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Transporte formal, seguro y competitivo</a:t>
            </a:r>
            <a:endParaRPr lang="en-US" sz="7800" dirty="0"/>
          </a:p>
        </p:txBody>
      </p:sp>
      <p:sp>
        <p:nvSpPr>
          <p:cNvPr id="9" name="Text 6"/>
          <p:cNvSpPr/>
          <p:nvPr/>
        </p:nvSpPr>
        <p:spPr>
          <a:xfrm>
            <a:off x="1047750" y="6388795"/>
            <a:ext cx="15506700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391"/>
              </a:lnSpc>
              <a:buNone/>
            </a:pPr>
            <a:r>
              <a:rPr lang="en-US" sz="3000" b="1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Reglas claras. Autoridad firme. Trato justo.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1047750" y="8794750"/>
            <a:ext cx="16192500" cy="9525"/>
          </a:xfrm>
          <a:prstGeom prst="rect">
            <a:avLst/>
          </a:prstGeom>
          <a:solidFill>
            <a:srgbClr val="FFFFFF">
              <a:alpha val="28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1" name="Text 8"/>
          <p:cNvSpPr/>
          <p:nvPr/>
        </p:nvSpPr>
        <p:spPr>
          <a:xfrm>
            <a:off x="1047750" y="9067800"/>
            <a:ext cx="452737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kern="0" spc="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Superintendencia de Transporte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11401227" y="9093200"/>
            <a:ext cx="6422926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kern="0" spc="108" dirty="0">
                <a:solidFill>
                  <a:srgbClr val="FAD5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16–18 septiembre 2026 · Montenegro, Quindío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676275"/>
            <a:ext cx="304800" cy="5715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1295400" y="676275"/>
            <a:ext cx="304800" cy="57150"/>
          </a:xfrm>
          <a:prstGeom prst="rect">
            <a:avLst/>
          </a:prstGeom>
          <a:solidFill>
            <a:srgbClr val="21418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1600200" y="676275"/>
            <a:ext cx="304800" cy="57150"/>
          </a:xfrm>
          <a:prstGeom prst="rect">
            <a:avLst/>
          </a:prstGeom>
          <a:solidFill>
            <a:srgbClr val="CE112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2095500" y="571500"/>
            <a:ext cx="354630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QUIÉNES SOMOS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90600" y="1181100"/>
            <a:ext cx="12753975" cy="12495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5118"/>
              </a:lnSpc>
              <a:buNone/>
            </a:pPr>
            <a:r>
              <a:rPr lang="en-US" sz="4500" b="1" kern="0" spc="-67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autoridad que </a:t>
            </a:r>
            <a:r>
              <a:rPr lang="en-US" sz="4500" b="1" kern="0" spc="-67" dirty="0" err="1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ejerce</a:t>
            </a:r>
            <a:r>
              <a:rPr lang="en-US" sz="4500" b="1" kern="0" spc="-67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control y </a:t>
            </a:r>
            <a:r>
              <a:rPr lang="en-US" sz="4500" b="1" kern="0" spc="-67" dirty="0" err="1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escucha</a:t>
            </a:r>
            <a:endParaRPr lang="en-US" sz="45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3330" y="571500"/>
            <a:ext cx="1134070" cy="685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990600" y="3047206"/>
            <a:ext cx="44450" cy="1077218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9" name="Text 6"/>
          <p:cNvSpPr/>
          <p:nvPr/>
        </p:nvSpPr>
        <p:spPr>
          <a:xfrm>
            <a:off x="1301750" y="3047206"/>
            <a:ext cx="15902750" cy="11153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523"/>
              </a:lnSpc>
              <a:buNone/>
            </a:pPr>
            <a:r>
              <a:rPr lang="en-US" sz="1950" dirty="0">
                <a:solidFill>
                  <a:srgbClr val="4A4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Somos la Superintendencia encargada de supervisar la efectiva prestación del servicio público de transporte, su infraestructura y servicios conexos de forma incluyente, accesible y segura, propendiendo por el derecho fundamental a la vida y la protección a los usuarios.</a:t>
            </a:r>
            <a:endParaRPr lang="en-US" sz="1950" dirty="0"/>
          </a:p>
        </p:txBody>
      </p:sp>
      <p:sp>
        <p:nvSpPr>
          <p:cNvPr id="10" name="Shape 7"/>
          <p:cNvSpPr/>
          <p:nvPr/>
        </p:nvSpPr>
        <p:spPr>
          <a:xfrm>
            <a:off x="990600" y="5223669"/>
            <a:ext cx="3093641" cy="30353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1" name="Shape 8"/>
          <p:cNvSpPr/>
          <p:nvPr/>
        </p:nvSpPr>
        <p:spPr>
          <a:xfrm>
            <a:off x="990600" y="5223669"/>
            <a:ext cx="3093641" cy="44450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2" name="Text 9"/>
          <p:cNvSpPr/>
          <p:nvPr/>
        </p:nvSpPr>
        <p:spPr>
          <a:xfrm>
            <a:off x="1257300" y="5572919"/>
            <a:ext cx="281626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52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257300" y="5953919"/>
            <a:ext cx="2816265" cy="410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407"/>
              </a:lnSpc>
              <a:buNone/>
            </a:pPr>
            <a:r>
              <a:rPr lang="en-US" sz="255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Escuchar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1257300" y="6440587"/>
            <a:ext cx="2637048" cy="131802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Gremios, transportadores, autoridades y usuarios.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4293791" y="5223669"/>
            <a:ext cx="3093740" cy="30353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6" name="Shape 13"/>
          <p:cNvSpPr/>
          <p:nvPr/>
        </p:nvSpPr>
        <p:spPr>
          <a:xfrm>
            <a:off x="4293791" y="5223669"/>
            <a:ext cx="3093740" cy="44450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7" name="Text 14"/>
          <p:cNvSpPr/>
          <p:nvPr/>
        </p:nvSpPr>
        <p:spPr>
          <a:xfrm>
            <a:off x="4560491" y="5572919"/>
            <a:ext cx="281637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52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4560491" y="5953919"/>
            <a:ext cx="2816374" cy="410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407"/>
              </a:lnSpc>
              <a:buNone/>
            </a:pPr>
            <a:r>
              <a:rPr lang="en-US" sz="255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Prevenir</a:t>
            </a:r>
            <a:endParaRPr lang="en-US" sz="2550" dirty="0"/>
          </a:p>
        </p:txBody>
      </p:sp>
      <p:sp>
        <p:nvSpPr>
          <p:cNvPr id="19" name="Text 16"/>
          <p:cNvSpPr/>
          <p:nvPr/>
        </p:nvSpPr>
        <p:spPr>
          <a:xfrm>
            <a:off x="4560491" y="6440587"/>
            <a:ext cx="2637150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Actuar antes de que el problema ocurra.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7597080" y="5223669"/>
            <a:ext cx="3093740" cy="30353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1" name="Shape 18"/>
          <p:cNvSpPr/>
          <p:nvPr/>
        </p:nvSpPr>
        <p:spPr>
          <a:xfrm>
            <a:off x="7597080" y="5223669"/>
            <a:ext cx="3093740" cy="44450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2" name="Text 19"/>
          <p:cNvSpPr/>
          <p:nvPr/>
        </p:nvSpPr>
        <p:spPr>
          <a:xfrm>
            <a:off x="7863780" y="5572919"/>
            <a:ext cx="281637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52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7863780" y="5953919"/>
            <a:ext cx="2816374" cy="410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407"/>
              </a:lnSpc>
              <a:buNone/>
            </a:pPr>
            <a:r>
              <a:rPr lang="en-US" sz="255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Orientar</a:t>
            </a:r>
            <a:endParaRPr lang="en-US" sz="2550" dirty="0"/>
          </a:p>
        </p:txBody>
      </p:sp>
      <p:sp>
        <p:nvSpPr>
          <p:cNvPr id="24" name="Text 21"/>
          <p:cNvSpPr/>
          <p:nvPr/>
        </p:nvSpPr>
        <p:spPr>
          <a:xfrm>
            <a:off x="7863780" y="6440587"/>
            <a:ext cx="2637150" cy="9980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cumplir sea posible, entendible y sostenible.</a:t>
            </a:r>
            <a:endParaRPr lang="en-US" sz="1800" dirty="0"/>
          </a:p>
        </p:txBody>
      </p:sp>
      <p:sp>
        <p:nvSpPr>
          <p:cNvPr id="25" name="Shape 22"/>
          <p:cNvSpPr/>
          <p:nvPr/>
        </p:nvSpPr>
        <p:spPr>
          <a:xfrm>
            <a:off x="10900371" y="5223669"/>
            <a:ext cx="3093740" cy="30353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6" name="Shape 23"/>
          <p:cNvSpPr/>
          <p:nvPr/>
        </p:nvSpPr>
        <p:spPr>
          <a:xfrm>
            <a:off x="10900371" y="5223669"/>
            <a:ext cx="3093740" cy="44450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7" name="Text 24"/>
          <p:cNvSpPr/>
          <p:nvPr/>
        </p:nvSpPr>
        <p:spPr>
          <a:xfrm>
            <a:off x="11167071" y="5572919"/>
            <a:ext cx="281637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52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11167071" y="5953919"/>
            <a:ext cx="2637150" cy="7828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407"/>
              </a:lnSpc>
              <a:buNone/>
            </a:pPr>
            <a:r>
              <a:rPr lang="en-US" sz="255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Promover el cumplimiento</a:t>
            </a:r>
            <a:endParaRPr lang="en-US" sz="2550" dirty="0"/>
          </a:p>
        </p:txBody>
      </p:sp>
      <p:sp>
        <p:nvSpPr>
          <p:cNvPr id="29" name="Text 26"/>
          <p:cNvSpPr/>
          <p:nvPr/>
        </p:nvSpPr>
        <p:spPr>
          <a:xfrm>
            <a:off x="11167071" y="6812955"/>
            <a:ext cx="2637150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mejor resultado es que la ley se cumpla.</a:t>
            </a:r>
            <a:endParaRPr lang="en-US" sz="1800" dirty="0"/>
          </a:p>
        </p:txBody>
      </p:sp>
      <p:sp>
        <p:nvSpPr>
          <p:cNvPr id="30" name="Shape 27"/>
          <p:cNvSpPr/>
          <p:nvPr/>
        </p:nvSpPr>
        <p:spPr>
          <a:xfrm>
            <a:off x="14203661" y="5223669"/>
            <a:ext cx="3093740" cy="3035300"/>
          </a:xfrm>
          <a:prstGeom prst="rect">
            <a:avLst/>
          </a:prstGeom>
          <a:solidFill>
            <a:srgbClr val="2B232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1" name="Shape 28"/>
          <p:cNvSpPr/>
          <p:nvPr/>
        </p:nvSpPr>
        <p:spPr>
          <a:xfrm>
            <a:off x="14203661" y="5223669"/>
            <a:ext cx="3093740" cy="4445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2" name="Text 29"/>
          <p:cNvSpPr/>
          <p:nvPr/>
        </p:nvSpPr>
        <p:spPr>
          <a:xfrm>
            <a:off x="14470361" y="5572919"/>
            <a:ext cx="281637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252" dirty="0">
                <a:solidFill>
                  <a:srgbClr val="FFCD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  <p:sp>
        <p:nvSpPr>
          <p:cNvPr id="33" name="Text 30"/>
          <p:cNvSpPr/>
          <p:nvPr/>
        </p:nvSpPr>
        <p:spPr>
          <a:xfrm>
            <a:off x="14470361" y="5953919"/>
            <a:ext cx="2816374" cy="410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9407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Sancionar</a:t>
            </a:r>
            <a:endParaRPr lang="en-US" sz="2550" dirty="0"/>
          </a:p>
        </p:txBody>
      </p:sp>
      <p:sp>
        <p:nvSpPr>
          <p:cNvPr id="34" name="Text 31"/>
          <p:cNvSpPr/>
          <p:nvPr/>
        </p:nvSpPr>
        <p:spPr>
          <a:xfrm>
            <a:off x="14470361" y="6440587"/>
            <a:ext cx="2637150" cy="678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800" dirty="0">
                <a:solidFill>
                  <a:srgbClr val="DCD2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Cumpliendo el debido proceso.</a:t>
            </a:r>
            <a:endParaRPr lang="en-US" sz="1800" dirty="0"/>
          </a:p>
        </p:txBody>
      </p:sp>
      <p:sp>
        <p:nvSpPr>
          <p:cNvPr id="35" name="Shape 32"/>
          <p:cNvSpPr/>
          <p:nvPr/>
        </p:nvSpPr>
        <p:spPr>
          <a:xfrm>
            <a:off x="891183" y="8774509"/>
            <a:ext cx="16306800" cy="9525"/>
          </a:xfrm>
          <a:prstGeom prst="rect">
            <a:avLst/>
          </a:prstGeom>
          <a:solidFill>
            <a:srgbClr val="E2D8D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6" name="Text 33"/>
          <p:cNvSpPr/>
          <p:nvPr/>
        </p:nvSpPr>
        <p:spPr>
          <a:xfrm>
            <a:off x="1035050" y="9105900"/>
            <a:ext cx="13538835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659"/>
              </a:lnSpc>
              <a:buNone/>
            </a:pPr>
            <a:r>
              <a:rPr lang="en-US" sz="2400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punto de partida es la </a:t>
            </a: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prevención, la orientación y el cumplimiento</a:t>
            </a:r>
            <a:r>
              <a:rPr lang="en-US" sz="195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950" dirty="0"/>
          </a:p>
        </p:txBody>
      </p:sp>
      <p:sp>
        <p:nvSpPr>
          <p:cNvPr id="37" name="Text 34"/>
          <p:cNvSpPr/>
          <p:nvPr/>
        </p:nvSpPr>
        <p:spPr>
          <a:xfrm>
            <a:off x="17022366" y="9474200"/>
            <a:ext cx="351234" cy="279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165" dirty="0">
                <a:solidFill>
                  <a:srgbClr val="A0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50" dirty="0"/>
          </a:p>
        </p:txBody>
      </p:sp>
      <p:sp>
        <p:nvSpPr>
          <p:cNvPr id="39" name="Text 33">
            <a:extLst>
              <a:ext uri="{FF2B5EF4-FFF2-40B4-BE49-F238E27FC236}">
                <a16:creationId xmlns:a16="http://schemas.microsoft.com/office/drawing/2014/main" id="{5F114FCF-DB9C-9DD2-CE30-01149EBCC786}"/>
              </a:ext>
            </a:extLst>
          </p:cNvPr>
          <p:cNvSpPr/>
          <p:nvPr/>
        </p:nvSpPr>
        <p:spPr>
          <a:xfrm>
            <a:off x="1035050" y="4517033"/>
            <a:ext cx="13538835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659"/>
              </a:lnSpc>
              <a:buNone/>
            </a:pP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camino </a:t>
            </a:r>
            <a:r>
              <a:rPr lang="en-US" sz="2400" b="1" dirty="0" err="1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</a:t>
            </a: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seguiremos</a:t>
            </a: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será</a:t>
            </a: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847725"/>
            <a:ext cx="304800" cy="5715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1295400" y="847725"/>
            <a:ext cx="304800" cy="57150"/>
          </a:xfrm>
          <a:prstGeom prst="rect">
            <a:avLst/>
          </a:prstGeom>
          <a:solidFill>
            <a:srgbClr val="21418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1600200" y="847725"/>
            <a:ext cx="304800" cy="57150"/>
          </a:xfrm>
          <a:prstGeom prst="rect">
            <a:avLst/>
          </a:prstGeom>
          <a:solidFill>
            <a:srgbClr val="CE112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2095500" y="742950"/>
            <a:ext cx="450958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EL PUNTO DE PARTIDA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90600" y="1381919"/>
            <a:ext cx="12753975" cy="137080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4957"/>
              </a:lnSpc>
              <a:buNone/>
            </a:pPr>
            <a:r>
              <a:rPr lang="en-US" sz="4950" b="1" kern="0" spc="-74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transporte mueve mucho más que pasajeros</a:t>
            </a:r>
            <a:endParaRPr lang="en-US" sz="49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3330" y="742950"/>
            <a:ext cx="1134070" cy="685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990600" y="3896519"/>
            <a:ext cx="3876675" cy="36957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9" name="Shape 6"/>
          <p:cNvSpPr/>
          <p:nvPr/>
        </p:nvSpPr>
        <p:spPr>
          <a:xfrm>
            <a:off x="990600" y="3896519"/>
            <a:ext cx="44450" cy="3695700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7"/>
          <p:cNvSpPr/>
          <p:nvPr/>
        </p:nvSpPr>
        <p:spPr>
          <a:xfrm>
            <a:off x="1358900" y="4315619"/>
            <a:ext cx="350297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kern="0" spc="336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PERSONAS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358900" y="4772819"/>
            <a:ext cx="3280061" cy="8304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455"/>
              </a:lnSpc>
              <a:buNone/>
            </a:pP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Familias, empleo y oportunidades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1358900" y="6178947"/>
            <a:ext cx="3280061" cy="10322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4286"/>
              </a:lnSpc>
              <a:buNone/>
            </a:pPr>
            <a:r>
              <a:rPr lang="en-US" sz="180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Detrás de cada vehículo hay una persona y una familia.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5133975" y="3896519"/>
            <a:ext cx="3876675" cy="36957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4" name="Shape 11"/>
          <p:cNvSpPr/>
          <p:nvPr/>
        </p:nvSpPr>
        <p:spPr>
          <a:xfrm>
            <a:off x="5133975" y="3896519"/>
            <a:ext cx="44450" cy="3695700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5" name="Text 12"/>
          <p:cNvSpPr/>
          <p:nvPr/>
        </p:nvSpPr>
        <p:spPr>
          <a:xfrm>
            <a:off x="5502275" y="4315619"/>
            <a:ext cx="350297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kern="0" spc="336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EMPRESAS</a:t>
            </a:r>
            <a:endParaRPr lang="en-US" sz="2100" dirty="0"/>
          </a:p>
        </p:txBody>
      </p:sp>
      <p:sp>
        <p:nvSpPr>
          <p:cNvPr id="16" name="Text 13"/>
          <p:cNvSpPr/>
          <p:nvPr/>
        </p:nvSpPr>
        <p:spPr>
          <a:xfrm>
            <a:off x="5502275" y="4772819"/>
            <a:ext cx="3280061" cy="8304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455"/>
              </a:lnSpc>
              <a:buNone/>
            </a:pP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Inversión, patrimonio y crecimiento</a:t>
            </a:r>
            <a:endParaRPr lang="en-US" sz="2400" dirty="0"/>
          </a:p>
        </p:txBody>
      </p:sp>
      <p:sp>
        <p:nvSpPr>
          <p:cNvPr id="17" name="Text 14"/>
          <p:cNvSpPr/>
          <p:nvPr/>
        </p:nvSpPr>
        <p:spPr>
          <a:xfrm>
            <a:off x="5502275" y="6178947"/>
            <a:ext cx="3280061" cy="10322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4286"/>
              </a:lnSpc>
              <a:buNone/>
            </a:pPr>
            <a:r>
              <a:rPr lang="en-US" sz="180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patrimonio construido con esfuerzo, con trabajadores detrás.</a:t>
            </a:r>
            <a:endParaRPr lang="en-US" sz="1800" dirty="0"/>
          </a:p>
        </p:txBody>
      </p:sp>
      <p:sp>
        <p:nvSpPr>
          <p:cNvPr id="18" name="Shape 15"/>
          <p:cNvSpPr/>
          <p:nvPr/>
        </p:nvSpPr>
        <p:spPr>
          <a:xfrm>
            <a:off x="9277350" y="3896519"/>
            <a:ext cx="3876675" cy="36957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9" name="Shape 16"/>
          <p:cNvSpPr/>
          <p:nvPr/>
        </p:nvSpPr>
        <p:spPr>
          <a:xfrm>
            <a:off x="9277350" y="3896519"/>
            <a:ext cx="44450" cy="3695700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0" name="Text 17"/>
          <p:cNvSpPr/>
          <p:nvPr/>
        </p:nvSpPr>
        <p:spPr>
          <a:xfrm>
            <a:off x="9645650" y="4315619"/>
            <a:ext cx="350297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kern="0" spc="336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REGIONES</a:t>
            </a:r>
            <a:endParaRPr lang="en-US" sz="2100" dirty="0"/>
          </a:p>
        </p:txBody>
      </p:sp>
      <p:sp>
        <p:nvSpPr>
          <p:cNvPr id="21" name="Text 18"/>
          <p:cNvSpPr/>
          <p:nvPr/>
        </p:nvSpPr>
        <p:spPr>
          <a:xfrm>
            <a:off x="9645650" y="4772819"/>
            <a:ext cx="3280061" cy="8304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455"/>
              </a:lnSpc>
              <a:buNone/>
            </a:pP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Conectividad y desarrollo territorial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9645650" y="6178947"/>
            <a:ext cx="3280061" cy="10322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4286"/>
              </a:lnSpc>
              <a:buNone/>
            </a:pPr>
            <a:r>
              <a:rPr lang="en-US" sz="180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habrá desarrollo regional si las carreteras no funcionan.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13420725" y="3896519"/>
            <a:ext cx="3876675" cy="36957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4" name="Shape 21"/>
          <p:cNvSpPr/>
          <p:nvPr/>
        </p:nvSpPr>
        <p:spPr>
          <a:xfrm>
            <a:off x="13420725" y="3896519"/>
            <a:ext cx="44450" cy="3695700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5" name="Text 22"/>
          <p:cNvSpPr/>
          <p:nvPr/>
        </p:nvSpPr>
        <p:spPr>
          <a:xfrm>
            <a:off x="13789026" y="4315619"/>
            <a:ext cx="350297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kern="0" spc="336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PAÍS</a:t>
            </a:r>
            <a:endParaRPr lang="en-US" sz="2100" dirty="0"/>
          </a:p>
        </p:txBody>
      </p:sp>
      <p:sp>
        <p:nvSpPr>
          <p:cNvPr id="26" name="Text 23"/>
          <p:cNvSpPr/>
          <p:nvPr/>
        </p:nvSpPr>
        <p:spPr>
          <a:xfrm>
            <a:off x="13789026" y="4772819"/>
            <a:ext cx="3280061" cy="8304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455"/>
              </a:lnSpc>
              <a:buNone/>
            </a:pP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Confianza y prosperidad</a:t>
            </a:r>
            <a:endParaRPr lang="en-US" sz="2400" dirty="0"/>
          </a:p>
        </p:txBody>
      </p:sp>
      <p:sp>
        <p:nvSpPr>
          <p:cNvPr id="27" name="Text 24"/>
          <p:cNvSpPr/>
          <p:nvPr/>
        </p:nvSpPr>
        <p:spPr>
          <a:xfrm>
            <a:off x="13789026" y="6178947"/>
            <a:ext cx="3280061" cy="10322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4286"/>
              </a:lnSpc>
              <a:buNone/>
            </a:pPr>
            <a:r>
              <a:rPr lang="en-US" sz="180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Millones de colombianos dependen de que el sistema funcione.</a:t>
            </a:r>
            <a:endParaRPr lang="en-US" sz="1800" dirty="0"/>
          </a:p>
        </p:txBody>
      </p:sp>
      <p:sp>
        <p:nvSpPr>
          <p:cNvPr id="28" name="Shape 25"/>
          <p:cNvSpPr/>
          <p:nvPr/>
        </p:nvSpPr>
        <p:spPr>
          <a:xfrm>
            <a:off x="990600" y="8974832"/>
            <a:ext cx="16306800" cy="9525"/>
          </a:xfrm>
          <a:prstGeom prst="rect">
            <a:avLst/>
          </a:prstGeom>
          <a:solidFill>
            <a:srgbClr val="E2D8D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9" name="Text 26"/>
          <p:cNvSpPr/>
          <p:nvPr/>
        </p:nvSpPr>
        <p:spPr>
          <a:xfrm>
            <a:off x="990600" y="9209782"/>
            <a:ext cx="10236736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9659"/>
              </a:lnSpc>
              <a:buNone/>
            </a:pPr>
            <a:r>
              <a:rPr lang="en-US" sz="1950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transportador no es un número. El empresario del transporte no es un expediente.</a:t>
            </a:r>
            <a:endParaRPr lang="en-US" sz="1950" dirty="0"/>
          </a:p>
        </p:txBody>
      </p:sp>
      <p:sp>
        <p:nvSpPr>
          <p:cNvPr id="30" name="Text 27"/>
          <p:cNvSpPr/>
          <p:nvPr/>
        </p:nvSpPr>
        <p:spPr>
          <a:xfrm>
            <a:off x="17022366" y="9302750"/>
            <a:ext cx="351234" cy="279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165" dirty="0">
                <a:solidFill>
                  <a:srgbClr val="A0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94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847725"/>
            <a:ext cx="304800" cy="5715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1295400" y="847725"/>
            <a:ext cx="304800" cy="57150"/>
          </a:xfrm>
          <a:prstGeom prst="rect">
            <a:avLst/>
          </a:prstGeom>
          <a:solidFill>
            <a:srgbClr val="21418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1600200" y="847725"/>
            <a:ext cx="304800" cy="57150"/>
          </a:xfrm>
          <a:prstGeom prst="rect">
            <a:avLst/>
          </a:prstGeom>
          <a:solidFill>
            <a:srgbClr val="CE112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2095500" y="742950"/>
            <a:ext cx="216884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EL RETO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90600" y="3463826"/>
            <a:ext cx="8501117" cy="15192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6737"/>
              </a:lnSpc>
              <a:buNone/>
            </a:pPr>
            <a:r>
              <a:rPr lang="en-US" sz="5400" b="1" kern="0" spc="-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formalidad debe ser una garantía.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990600" y="5249763"/>
            <a:ext cx="7848600" cy="13638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545"/>
              </a:lnSpc>
              <a:buNone/>
            </a:pPr>
            <a:r>
              <a:rPr lang="en-US" sz="2400" dirty="0">
                <a:solidFill>
                  <a:srgbClr val="FAD5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empresario que cumple la ley no puede competir en desventaja frente a quien no la cumple.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10120412" y="2898577"/>
            <a:ext cx="7176989" cy="1287066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9" name="Shape 7"/>
          <p:cNvSpPr/>
          <p:nvPr/>
        </p:nvSpPr>
        <p:spPr>
          <a:xfrm>
            <a:off x="10120412" y="2898577"/>
            <a:ext cx="44450" cy="1287066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8"/>
          <p:cNvSpPr/>
          <p:nvPr/>
        </p:nvSpPr>
        <p:spPr>
          <a:xfrm>
            <a:off x="10488712" y="3184327"/>
            <a:ext cx="7133322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FFCD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EMPRESARIO FORMAL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0488712" y="3539927"/>
            <a:ext cx="7133322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Competencia en condiciones justas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10120412" y="4376142"/>
            <a:ext cx="7176989" cy="1287066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3" name="Shape 11"/>
          <p:cNvSpPr/>
          <p:nvPr/>
        </p:nvSpPr>
        <p:spPr>
          <a:xfrm>
            <a:off x="10120412" y="4376142"/>
            <a:ext cx="44450" cy="1287066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4" name="Text 12"/>
          <p:cNvSpPr/>
          <p:nvPr/>
        </p:nvSpPr>
        <p:spPr>
          <a:xfrm>
            <a:off x="10488712" y="4661892"/>
            <a:ext cx="7133322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FFCD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0488712" y="5017493"/>
            <a:ext cx="7133322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Seguridad y calidad en el servicio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10120412" y="5853708"/>
            <a:ext cx="7176989" cy="1287066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7" name="Shape 15"/>
          <p:cNvSpPr/>
          <p:nvPr/>
        </p:nvSpPr>
        <p:spPr>
          <a:xfrm>
            <a:off x="10120412" y="5853708"/>
            <a:ext cx="44450" cy="1287066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8" name="Text 16"/>
          <p:cNvSpPr/>
          <p:nvPr/>
        </p:nvSpPr>
        <p:spPr>
          <a:xfrm>
            <a:off x="10488712" y="6139458"/>
            <a:ext cx="7133322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FFCD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SECTOR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10488712" y="6495058"/>
            <a:ext cx="7133322" cy="3980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Sostenibilidad y confianza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990600" y="9029700"/>
            <a:ext cx="16306800" cy="9525"/>
          </a:xfrm>
          <a:prstGeom prst="rect">
            <a:avLst/>
          </a:prstGeom>
          <a:solidFill>
            <a:srgbClr val="FFFFFF">
              <a:alpha val="28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1" name="Text 19"/>
          <p:cNvSpPr/>
          <p:nvPr/>
        </p:nvSpPr>
        <p:spPr>
          <a:xfrm>
            <a:off x="990600" y="9264650"/>
            <a:ext cx="10614908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AD5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Controlar también significa generar las condiciones para que cumplir la Ley sea posible.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17022366" y="9302750"/>
            <a:ext cx="351234" cy="279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165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847725"/>
            <a:ext cx="304800" cy="5715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1295400" y="847725"/>
            <a:ext cx="304800" cy="57150"/>
          </a:xfrm>
          <a:prstGeom prst="rect">
            <a:avLst/>
          </a:prstGeom>
          <a:solidFill>
            <a:srgbClr val="21418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1600200" y="847725"/>
            <a:ext cx="304800" cy="57150"/>
          </a:xfrm>
          <a:prstGeom prst="rect">
            <a:avLst/>
          </a:prstGeom>
          <a:solidFill>
            <a:srgbClr val="CE112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2095500" y="742950"/>
            <a:ext cx="291460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· LEGITIMIDAD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90600" y="1364704"/>
            <a:ext cx="10400120" cy="7044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4957"/>
              </a:lnSpc>
              <a:buNone/>
            </a:pPr>
            <a:r>
              <a:rPr lang="en-US" sz="4950" b="1" kern="0" spc="-74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Autoridad sí. Pero con Legitimidad.</a:t>
            </a:r>
            <a:endParaRPr lang="en-US" sz="49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3330" y="742950"/>
            <a:ext cx="1134070" cy="685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990600" y="3148509"/>
            <a:ext cx="5245100" cy="4191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9" name="Shape 6"/>
          <p:cNvSpPr/>
          <p:nvPr/>
        </p:nvSpPr>
        <p:spPr>
          <a:xfrm>
            <a:off x="990600" y="7282359"/>
            <a:ext cx="5245100" cy="57150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7"/>
          <p:cNvSpPr/>
          <p:nvPr/>
        </p:nvSpPr>
        <p:spPr>
          <a:xfrm>
            <a:off x="1371600" y="3643809"/>
            <a:ext cx="4931410" cy="4990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8065"/>
              </a:lnSpc>
              <a:buNone/>
            </a:pPr>
            <a:r>
              <a:rPr lang="en-US" sz="3300" b="1" dirty="0">
                <a:solidFill>
                  <a:srgbClr val="B949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Reglas claras</a:t>
            </a:r>
            <a:endParaRPr lang="en-US" sz="3300" dirty="0"/>
          </a:p>
        </p:txBody>
      </p:sp>
      <p:sp>
        <p:nvSpPr>
          <p:cNvPr id="11" name="Text 8"/>
          <p:cNvSpPr/>
          <p:nvPr/>
        </p:nvSpPr>
        <p:spPr>
          <a:xfrm>
            <a:off x="1371600" y="4276229"/>
            <a:ext cx="4617593" cy="11153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523"/>
              </a:lnSpc>
              <a:buNone/>
            </a:pPr>
            <a:r>
              <a:rPr lang="en-US" sz="195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ciudadano debe conocer las reglas y </a:t>
            </a:r>
            <a:r>
              <a:rPr lang="en-US" sz="1950" dirty="0" err="1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cumplirlas</a:t>
            </a:r>
            <a:r>
              <a:rPr lang="en-US" sz="195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50" dirty="0" err="1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consistentemente</a:t>
            </a:r>
            <a:r>
              <a:rPr lang="en-US" sz="195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950" dirty="0"/>
          </a:p>
        </p:txBody>
      </p:sp>
      <p:sp>
        <p:nvSpPr>
          <p:cNvPr id="12" name="Shape 9"/>
          <p:cNvSpPr/>
          <p:nvPr/>
        </p:nvSpPr>
        <p:spPr>
          <a:xfrm>
            <a:off x="6521450" y="3148509"/>
            <a:ext cx="5245100" cy="4191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3" name="Shape 10"/>
          <p:cNvSpPr/>
          <p:nvPr/>
        </p:nvSpPr>
        <p:spPr>
          <a:xfrm>
            <a:off x="6521450" y="7282359"/>
            <a:ext cx="5245100" cy="57150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4" name="Text 11"/>
          <p:cNvSpPr/>
          <p:nvPr/>
        </p:nvSpPr>
        <p:spPr>
          <a:xfrm>
            <a:off x="6902450" y="3643809"/>
            <a:ext cx="4931410" cy="4990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8065"/>
              </a:lnSpc>
              <a:buNone/>
            </a:pPr>
            <a:r>
              <a:rPr lang="en-US" sz="3300" b="1" dirty="0">
                <a:solidFill>
                  <a:srgbClr val="B949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Autoridad firme</a:t>
            </a:r>
            <a:endParaRPr lang="en-US" sz="3300" dirty="0"/>
          </a:p>
        </p:txBody>
      </p:sp>
      <p:sp>
        <p:nvSpPr>
          <p:cNvPr id="15" name="Text 12"/>
          <p:cNvSpPr/>
          <p:nvPr/>
        </p:nvSpPr>
        <p:spPr>
          <a:xfrm>
            <a:off x="6902450" y="4276229"/>
            <a:ext cx="4617593" cy="11153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8523"/>
              </a:lnSpc>
              <a:buNone/>
            </a:pPr>
            <a:r>
              <a:rPr lang="en-US" sz="1950" dirty="0" err="1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Exigir</a:t>
            </a:r>
            <a:r>
              <a:rPr lang="en-US" sz="195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50" dirty="0" err="1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firmeza</a:t>
            </a:r>
            <a:r>
              <a:rPr lang="en-US" sz="195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no es arbitrariedad. La autoridad no se confunde con el abuso ni con la persecución.</a:t>
            </a:r>
            <a:endParaRPr lang="en-US" sz="1950" dirty="0"/>
          </a:p>
        </p:txBody>
      </p:sp>
      <p:sp>
        <p:nvSpPr>
          <p:cNvPr id="16" name="Shape 13"/>
          <p:cNvSpPr/>
          <p:nvPr/>
        </p:nvSpPr>
        <p:spPr>
          <a:xfrm>
            <a:off x="12052300" y="3148509"/>
            <a:ext cx="5245100" cy="4191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7" name="Shape 14"/>
          <p:cNvSpPr/>
          <p:nvPr/>
        </p:nvSpPr>
        <p:spPr>
          <a:xfrm>
            <a:off x="12052300" y="7282359"/>
            <a:ext cx="5245100" cy="57150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8" name="Text 15"/>
          <p:cNvSpPr/>
          <p:nvPr/>
        </p:nvSpPr>
        <p:spPr>
          <a:xfrm>
            <a:off x="12433300" y="3643809"/>
            <a:ext cx="4931410" cy="4990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8065"/>
              </a:lnSpc>
              <a:buNone/>
            </a:pPr>
            <a:r>
              <a:rPr lang="en-US" sz="3300" b="1" dirty="0">
                <a:solidFill>
                  <a:srgbClr val="B949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Trato justo</a:t>
            </a:r>
            <a:endParaRPr lang="en-US" sz="3300" dirty="0"/>
          </a:p>
        </p:txBody>
      </p:sp>
      <p:sp>
        <p:nvSpPr>
          <p:cNvPr id="19" name="Text 16"/>
          <p:cNvSpPr/>
          <p:nvPr/>
        </p:nvSpPr>
        <p:spPr>
          <a:xfrm>
            <a:off x="12433300" y="4276229"/>
            <a:ext cx="4617593" cy="147439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8523"/>
              </a:lnSpc>
              <a:buNone/>
            </a:pPr>
            <a:r>
              <a:rPr lang="en-US" sz="1950" dirty="0">
                <a:solidFill>
                  <a:srgbClr val="6E62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Quien cumple encontrará una autoridad seria y justa. Quien desconozca la ley, una autoridad firme.</a:t>
            </a:r>
            <a:endParaRPr lang="en-US" sz="1950" dirty="0"/>
          </a:p>
        </p:txBody>
      </p:sp>
      <p:sp>
        <p:nvSpPr>
          <p:cNvPr id="20" name="Shape 17"/>
          <p:cNvSpPr/>
          <p:nvPr/>
        </p:nvSpPr>
        <p:spPr>
          <a:xfrm>
            <a:off x="990600" y="8640564"/>
            <a:ext cx="16306800" cy="9525"/>
          </a:xfrm>
          <a:prstGeom prst="rect">
            <a:avLst/>
          </a:prstGeom>
          <a:solidFill>
            <a:srgbClr val="E2D8D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1" name="Text 18"/>
          <p:cNvSpPr/>
          <p:nvPr/>
        </p:nvSpPr>
        <p:spPr>
          <a:xfrm>
            <a:off x="990600" y="8875514"/>
            <a:ext cx="16306800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9659"/>
              </a:lnSpc>
              <a:buNone/>
            </a:pPr>
            <a:r>
              <a:rPr lang="en-US" sz="1950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autoridad legítima se hace respetar porque sus reglas son claras, sus decisiones son técnicas y sus actuaciones son coherentes.</a:t>
            </a:r>
            <a:endParaRPr lang="en-US" sz="1950" dirty="0"/>
          </a:p>
        </p:txBody>
      </p:sp>
      <p:sp>
        <p:nvSpPr>
          <p:cNvPr id="22" name="Text 19"/>
          <p:cNvSpPr/>
          <p:nvPr/>
        </p:nvSpPr>
        <p:spPr>
          <a:xfrm>
            <a:off x="17022366" y="9302750"/>
            <a:ext cx="351234" cy="279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165" dirty="0">
                <a:solidFill>
                  <a:srgbClr val="A0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847725"/>
            <a:ext cx="304800" cy="5715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1295400" y="847725"/>
            <a:ext cx="304800" cy="57150"/>
          </a:xfrm>
          <a:prstGeom prst="rect">
            <a:avLst/>
          </a:prstGeom>
          <a:solidFill>
            <a:srgbClr val="21418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1600200" y="847725"/>
            <a:ext cx="304800" cy="57150"/>
          </a:xfrm>
          <a:prstGeom prst="rect">
            <a:avLst/>
          </a:prstGeom>
          <a:solidFill>
            <a:srgbClr val="CE112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2095500" y="742950"/>
            <a:ext cx="4592856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· DEL DATO A LA ACCIÓN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90600" y="1320800"/>
            <a:ext cx="13332183" cy="7044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4957"/>
              </a:lnSpc>
              <a:buNone/>
            </a:pPr>
            <a:r>
              <a:rPr lang="en-US" sz="4950" b="1" kern="0" spc="-74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Información que permite anticiparse al riesgo</a:t>
            </a:r>
            <a:endParaRPr lang="en-US" sz="49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3330" y="742950"/>
            <a:ext cx="1134070" cy="685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990600" y="3020517"/>
            <a:ext cx="7848600" cy="158234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9" name="Shape 6"/>
          <p:cNvSpPr/>
          <p:nvPr/>
        </p:nvSpPr>
        <p:spPr>
          <a:xfrm>
            <a:off x="990600" y="3020517"/>
            <a:ext cx="44450" cy="1582341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7"/>
          <p:cNvSpPr/>
          <p:nvPr/>
        </p:nvSpPr>
        <p:spPr>
          <a:xfrm>
            <a:off x="1339850" y="3287217"/>
            <a:ext cx="7914005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kern="0" spc="234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SINST / PECCIT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1339850" y="3642817"/>
            <a:ext cx="7410387" cy="7314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4091"/>
              </a:lnSpc>
              <a:buNone/>
            </a:pPr>
            <a:r>
              <a:rPr lang="en-US" sz="1950" dirty="0">
                <a:solidFill>
                  <a:srgbClr val="4A4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Datos, documentos soporte y evidencias de las acciones contra la ilegalidad.</a:t>
            </a:r>
            <a:endParaRPr lang="en-US" sz="1950" dirty="0"/>
          </a:p>
        </p:txBody>
      </p:sp>
      <p:sp>
        <p:nvSpPr>
          <p:cNvPr id="12" name="Shape 9"/>
          <p:cNvSpPr/>
          <p:nvPr/>
        </p:nvSpPr>
        <p:spPr>
          <a:xfrm>
            <a:off x="990600" y="4793357"/>
            <a:ext cx="7848600" cy="123567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3" name="Shape 10"/>
          <p:cNvSpPr/>
          <p:nvPr/>
        </p:nvSpPr>
        <p:spPr>
          <a:xfrm>
            <a:off x="990600" y="4793357"/>
            <a:ext cx="44450" cy="1235670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4" name="Text 11"/>
          <p:cNvSpPr/>
          <p:nvPr/>
        </p:nvSpPr>
        <p:spPr>
          <a:xfrm>
            <a:off x="1339850" y="5060057"/>
            <a:ext cx="7914005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kern="0" spc="234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ANÁLISIS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1339850" y="5415657"/>
            <a:ext cx="7914005" cy="3847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4091"/>
              </a:lnSpc>
              <a:buNone/>
            </a:pPr>
            <a:r>
              <a:rPr lang="en-US" sz="1950" dirty="0">
                <a:solidFill>
                  <a:srgbClr val="4A4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Identificación de patrones y focalización del riesgo real.</a:t>
            </a:r>
            <a:endParaRPr lang="en-US" sz="1950" dirty="0"/>
          </a:p>
        </p:txBody>
      </p:sp>
      <p:sp>
        <p:nvSpPr>
          <p:cNvPr id="16" name="Shape 13"/>
          <p:cNvSpPr/>
          <p:nvPr/>
        </p:nvSpPr>
        <p:spPr>
          <a:xfrm>
            <a:off x="990600" y="6219527"/>
            <a:ext cx="7848600" cy="1582341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7" name="Shape 14"/>
          <p:cNvSpPr/>
          <p:nvPr/>
        </p:nvSpPr>
        <p:spPr>
          <a:xfrm>
            <a:off x="990600" y="6219527"/>
            <a:ext cx="44450" cy="1582341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8" name="Text 15"/>
          <p:cNvSpPr/>
          <p:nvPr/>
        </p:nvSpPr>
        <p:spPr>
          <a:xfrm>
            <a:off x="1339850" y="6486227"/>
            <a:ext cx="7914005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kern="0" spc="234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SEGUIMIENTO Y ACCIÓN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1339850" y="6841828"/>
            <a:ext cx="7410387" cy="7314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4091"/>
              </a:lnSpc>
              <a:buNone/>
            </a:pPr>
            <a:r>
              <a:rPr lang="en-US" sz="1950" dirty="0">
                <a:solidFill>
                  <a:srgbClr val="4A4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Verificación, hallazgos y traslado para la actuación administrativa.</a:t>
            </a:r>
            <a:endParaRPr lang="en-US" sz="1950" dirty="0"/>
          </a:p>
        </p:txBody>
      </p:sp>
      <p:sp>
        <p:nvSpPr>
          <p:cNvPr id="20" name="Text 17"/>
          <p:cNvSpPr/>
          <p:nvPr/>
        </p:nvSpPr>
        <p:spPr>
          <a:xfrm>
            <a:off x="9448800" y="3020517"/>
            <a:ext cx="8633460" cy="4590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2373"/>
              </a:lnSpc>
              <a:buNone/>
            </a:pPr>
            <a:r>
              <a:rPr lang="en-US" sz="2550" b="1" dirty="0">
                <a:solidFill>
                  <a:srgbClr val="B949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Marco normativo del PECCIT</a:t>
            </a:r>
            <a:endParaRPr lang="en-US" sz="2550" dirty="0"/>
          </a:p>
        </p:txBody>
      </p:sp>
      <p:sp>
        <p:nvSpPr>
          <p:cNvPr id="21" name="Text 18"/>
          <p:cNvSpPr/>
          <p:nvPr/>
        </p:nvSpPr>
        <p:spPr>
          <a:xfrm>
            <a:off x="9448800" y="3689152"/>
            <a:ext cx="1123950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</a:t>
            </a:r>
            <a:endParaRPr lang="en-US" sz="2250" dirty="0"/>
          </a:p>
        </p:txBody>
      </p:sp>
      <p:sp>
        <p:nvSpPr>
          <p:cNvPr id="22" name="Text 19"/>
          <p:cNvSpPr/>
          <p:nvPr/>
        </p:nvSpPr>
        <p:spPr>
          <a:xfrm>
            <a:off x="10744200" y="3695502"/>
            <a:ext cx="6749796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9659"/>
              </a:lnSpc>
              <a:buNone/>
            </a:pPr>
            <a:r>
              <a:rPr lang="en-US" sz="1950" dirty="0">
                <a:solidFill>
                  <a:srgbClr val="4A4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Resolución 3443 del Ministerio de Transporte · antecedente normativo</a:t>
            </a:r>
            <a:endParaRPr lang="en-US" sz="1950" dirty="0"/>
          </a:p>
        </p:txBody>
      </p:sp>
      <p:sp>
        <p:nvSpPr>
          <p:cNvPr id="23" name="Text 20"/>
          <p:cNvSpPr/>
          <p:nvPr/>
        </p:nvSpPr>
        <p:spPr>
          <a:xfrm>
            <a:off x="9448800" y="4535488"/>
            <a:ext cx="1123950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</a:t>
            </a:r>
            <a:endParaRPr lang="en-US" sz="2250" dirty="0"/>
          </a:p>
        </p:txBody>
      </p:sp>
      <p:sp>
        <p:nvSpPr>
          <p:cNvPr id="24" name="Text 21"/>
          <p:cNvSpPr/>
          <p:nvPr/>
        </p:nvSpPr>
        <p:spPr>
          <a:xfrm>
            <a:off x="10744200" y="4541838"/>
            <a:ext cx="6749796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9659"/>
              </a:lnSpc>
              <a:buNone/>
            </a:pPr>
            <a:r>
              <a:rPr lang="en-US" sz="1950" dirty="0">
                <a:solidFill>
                  <a:srgbClr val="4A4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Resolución 10110 · implementación de la herramienta y obligación de reporte</a:t>
            </a:r>
            <a:endParaRPr lang="en-US" sz="1950" dirty="0"/>
          </a:p>
        </p:txBody>
      </p:sp>
      <p:sp>
        <p:nvSpPr>
          <p:cNvPr id="25" name="Text 22"/>
          <p:cNvSpPr/>
          <p:nvPr/>
        </p:nvSpPr>
        <p:spPr>
          <a:xfrm>
            <a:off x="9448800" y="5381824"/>
            <a:ext cx="1123950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</a:t>
            </a:r>
            <a:endParaRPr lang="en-US" sz="2250" dirty="0"/>
          </a:p>
        </p:txBody>
      </p:sp>
      <p:sp>
        <p:nvSpPr>
          <p:cNvPr id="26" name="Text 23"/>
          <p:cNvSpPr/>
          <p:nvPr/>
        </p:nvSpPr>
        <p:spPr>
          <a:xfrm>
            <a:off x="10744200" y="5388173"/>
            <a:ext cx="7086064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9659"/>
              </a:lnSpc>
              <a:buNone/>
            </a:pPr>
            <a:r>
              <a:rPr lang="en-US" sz="1950" dirty="0">
                <a:solidFill>
                  <a:srgbClr val="4A4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Resolución 1455 · modificación del esquema vigente</a:t>
            </a:r>
            <a:endParaRPr lang="en-US" sz="1950" dirty="0"/>
          </a:p>
        </p:txBody>
      </p:sp>
      <p:sp>
        <p:nvSpPr>
          <p:cNvPr id="27" name="Text 24"/>
          <p:cNvSpPr/>
          <p:nvPr/>
        </p:nvSpPr>
        <p:spPr>
          <a:xfrm>
            <a:off x="9448800" y="5893891"/>
            <a:ext cx="1123950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2250" dirty="0"/>
          </a:p>
        </p:txBody>
      </p:sp>
      <p:sp>
        <p:nvSpPr>
          <p:cNvPr id="28" name="Text 25"/>
          <p:cNvSpPr/>
          <p:nvPr/>
        </p:nvSpPr>
        <p:spPr>
          <a:xfrm>
            <a:off x="10744200" y="5900242"/>
            <a:ext cx="6310184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9659"/>
              </a:lnSpc>
              <a:buNone/>
            </a:pPr>
            <a:r>
              <a:rPr lang="en-US" sz="1950" dirty="0">
                <a:solidFill>
                  <a:srgbClr val="4A4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Seguimiento · verificación, hallazgos y traslado</a:t>
            </a:r>
            <a:endParaRPr lang="en-US" sz="1950" dirty="0"/>
          </a:p>
        </p:txBody>
      </p:sp>
      <p:sp>
        <p:nvSpPr>
          <p:cNvPr id="29" name="Shape 26"/>
          <p:cNvSpPr/>
          <p:nvPr/>
        </p:nvSpPr>
        <p:spPr>
          <a:xfrm>
            <a:off x="990600" y="8770739"/>
            <a:ext cx="16306800" cy="9525"/>
          </a:xfrm>
          <a:prstGeom prst="rect">
            <a:avLst/>
          </a:prstGeom>
          <a:solidFill>
            <a:srgbClr val="E2D8D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0" name="Text 27"/>
          <p:cNvSpPr/>
          <p:nvPr/>
        </p:nvSpPr>
        <p:spPr>
          <a:xfrm>
            <a:off x="990600" y="9209782"/>
            <a:ext cx="6148328" cy="3723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9659"/>
              </a:lnSpc>
              <a:buNone/>
            </a:pPr>
            <a:r>
              <a:rPr lang="en-US" sz="1950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Estado del futuro tiene que anticiparse al riesgo.</a:t>
            </a:r>
            <a:endParaRPr lang="en-US" sz="1950" dirty="0"/>
          </a:p>
        </p:txBody>
      </p:sp>
      <p:sp>
        <p:nvSpPr>
          <p:cNvPr id="31" name="Text 28"/>
          <p:cNvSpPr/>
          <p:nvPr/>
        </p:nvSpPr>
        <p:spPr>
          <a:xfrm>
            <a:off x="17022366" y="9302750"/>
            <a:ext cx="351234" cy="279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165" dirty="0">
                <a:solidFill>
                  <a:srgbClr val="A0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847725"/>
            <a:ext cx="304800" cy="5715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1295400" y="847725"/>
            <a:ext cx="304800" cy="57150"/>
          </a:xfrm>
          <a:prstGeom prst="rect">
            <a:avLst/>
          </a:prstGeom>
          <a:solidFill>
            <a:srgbClr val="21418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1600200" y="847725"/>
            <a:ext cx="304800" cy="57150"/>
          </a:xfrm>
          <a:prstGeom prst="rect">
            <a:avLst/>
          </a:prstGeom>
          <a:solidFill>
            <a:srgbClr val="CE112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2095500" y="742950"/>
            <a:ext cx="356878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· SEGURIDAD VIAL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78982" y="1399481"/>
            <a:ext cx="12442141" cy="7044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4957"/>
              </a:lnSpc>
              <a:buNone/>
            </a:pPr>
            <a:r>
              <a:rPr lang="en-US" sz="4950" b="1" kern="0" spc="-74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seguridad vial debe ser nuestra cultura</a:t>
            </a:r>
            <a:endParaRPr lang="en-US" sz="495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3330" y="742950"/>
            <a:ext cx="1134070" cy="6858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143000" y="3458766"/>
            <a:ext cx="7810277" cy="21411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>
              <a:lnSpc>
                <a:spcPct val="81980"/>
              </a:lnSpc>
              <a:buNone/>
            </a:pPr>
            <a:r>
              <a:rPr lang="en-US" sz="3600" b="1" dirty="0">
                <a:solidFill>
                  <a:srgbClr val="B949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seguridad no puede ser solamente una obligación normativa. Tiene que convertirse en una CULTURA.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990600" y="6346428"/>
            <a:ext cx="7810277" cy="81141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342900" indent="-342900" algn="l">
              <a:lnSpc>
                <a:spcPct val="126875"/>
              </a:lnSpc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4A4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accidente que podamos evitar es una tragedia que no tendremos que lamentar.</a:t>
            </a:r>
            <a:endParaRPr lang="en-US" sz="2100" dirty="0"/>
          </a:p>
        </p:txBody>
      </p:sp>
      <p:sp>
        <p:nvSpPr>
          <p:cNvPr id="10" name="Shape 7"/>
          <p:cNvSpPr/>
          <p:nvPr/>
        </p:nvSpPr>
        <p:spPr>
          <a:xfrm>
            <a:off x="9335393" y="3735884"/>
            <a:ext cx="7962007" cy="301625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1" name="Shape 8"/>
          <p:cNvSpPr/>
          <p:nvPr/>
        </p:nvSpPr>
        <p:spPr>
          <a:xfrm>
            <a:off x="9335393" y="3735884"/>
            <a:ext cx="7962007" cy="44450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2" name="Text 9"/>
          <p:cNvSpPr/>
          <p:nvPr/>
        </p:nvSpPr>
        <p:spPr>
          <a:xfrm>
            <a:off x="9773543" y="4256584"/>
            <a:ext cx="779427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kern="0" spc="294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RESPONSABILIDAD COMPARTIDA</a:t>
            </a:r>
            <a:endParaRPr lang="en-US" sz="2100" dirty="0"/>
          </a:p>
        </p:txBody>
      </p:sp>
      <p:sp>
        <p:nvSpPr>
          <p:cNvPr id="13" name="Shape 10"/>
          <p:cNvSpPr/>
          <p:nvPr/>
        </p:nvSpPr>
        <p:spPr>
          <a:xfrm>
            <a:off x="9773543" y="4809034"/>
            <a:ext cx="38100" cy="349250"/>
          </a:xfrm>
          <a:prstGeom prst="rect">
            <a:avLst/>
          </a:prstGeom>
          <a:solidFill>
            <a:srgbClr val="E2D8D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4" name="Text 11"/>
          <p:cNvSpPr/>
          <p:nvPr/>
        </p:nvSpPr>
        <p:spPr>
          <a:xfrm>
            <a:off x="9983093" y="4809034"/>
            <a:ext cx="3572282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Estado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13421123" y="4809034"/>
            <a:ext cx="38100" cy="349250"/>
          </a:xfrm>
          <a:prstGeom prst="rect">
            <a:avLst/>
          </a:prstGeom>
          <a:solidFill>
            <a:srgbClr val="E2D8D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6" name="Text 13"/>
          <p:cNvSpPr/>
          <p:nvPr/>
        </p:nvSpPr>
        <p:spPr>
          <a:xfrm>
            <a:off x="13630673" y="4809034"/>
            <a:ext cx="3572391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Empresas</a:t>
            </a:r>
            <a:endParaRPr lang="en-US" sz="2400" dirty="0"/>
          </a:p>
        </p:txBody>
      </p:sp>
      <p:sp>
        <p:nvSpPr>
          <p:cNvPr id="17" name="Shape 14"/>
          <p:cNvSpPr/>
          <p:nvPr/>
        </p:nvSpPr>
        <p:spPr>
          <a:xfrm>
            <a:off x="9773543" y="5367834"/>
            <a:ext cx="38100" cy="349250"/>
          </a:xfrm>
          <a:prstGeom prst="rect">
            <a:avLst/>
          </a:prstGeom>
          <a:solidFill>
            <a:srgbClr val="E2D8D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8" name="Text 15"/>
          <p:cNvSpPr/>
          <p:nvPr/>
        </p:nvSpPr>
        <p:spPr>
          <a:xfrm>
            <a:off x="9983093" y="5367834"/>
            <a:ext cx="3572282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Propietarios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13421123" y="5367834"/>
            <a:ext cx="38100" cy="349250"/>
          </a:xfrm>
          <a:prstGeom prst="rect">
            <a:avLst/>
          </a:prstGeom>
          <a:solidFill>
            <a:srgbClr val="E2D8D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0" name="Text 17"/>
          <p:cNvSpPr/>
          <p:nvPr/>
        </p:nvSpPr>
        <p:spPr>
          <a:xfrm>
            <a:off x="13630673" y="5367834"/>
            <a:ext cx="3572391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Conductores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9773543" y="5926634"/>
            <a:ext cx="38100" cy="349250"/>
          </a:xfrm>
          <a:prstGeom prst="rect">
            <a:avLst/>
          </a:prstGeom>
          <a:solidFill>
            <a:srgbClr val="E2D8D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2" name="Text 19"/>
          <p:cNvSpPr/>
          <p:nvPr/>
        </p:nvSpPr>
        <p:spPr>
          <a:xfrm>
            <a:off x="9983093" y="5926634"/>
            <a:ext cx="3572282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Autoridades</a:t>
            </a:r>
            <a:endParaRPr lang="en-US" sz="2400" dirty="0"/>
          </a:p>
        </p:txBody>
      </p:sp>
      <p:sp>
        <p:nvSpPr>
          <p:cNvPr id="23" name="Shape 20"/>
          <p:cNvSpPr/>
          <p:nvPr/>
        </p:nvSpPr>
        <p:spPr>
          <a:xfrm>
            <a:off x="13421123" y="5926634"/>
            <a:ext cx="38100" cy="349250"/>
          </a:xfrm>
          <a:prstGeom prst="rect">
            <a:avLst/>
          </a:prstGeom>
          <a:solidFill>
            <a:srgbClr val="E2D8D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4" name="Text 21"/>
          <p:cNvSpPr/>
          <p:nvPr/>
        </p:nvSpPr>
        <p:spPr>
          <a:xfrm>
            <a:off x="13630673" y="5926634"/>
            <a:ext cx="3572391" cy="387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</a:t>
            </a:r>
            <a:endParaRPr lang="en-US" sz="2400" dirty="0"/>
          </a:p>
        </p:txBody>
      </p:sp>
      <p:sp>
        <p:nvSpPr>
          <p:cNvPr id="25" name="Shape 22"/>
          <p:cNvSpPr/>
          <p:nvPr/>
        </p:nvSpPr>
        <p:spPr>
          <a:xfrm>
            <a:off x="990600" y="8640564"/>
            <a:ext cx="16306800" cy="9525"/>
          </a:xfrm>
          <a:prstGeom prst="rect">
            <a:avLst/>
          </a:prstGeom>
          <a:solidFill>
            <a:srgbClr val="E2D8D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6" name="Text 23"/>
          <p:cNvSpPr/>
          <p:nvPr/>
        </p:nvSpPr>
        <p:spPr>
          <a:xfrm>
            <a:off x="990600" y="5757663"/>
            <a:ext cx="13538835" cy="7066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342900" indent="-342900" algn="just">
              <a:lnSpc>
                <a:spcPct val="119659"/>
              </a:lnSpc>
              <a:buFont typeface="Arial" panose="020B0604020202020204" pitchFamily="34" charset="0"/>
              <a:buChar char="•"/>
            </a:pPr>
            <a:r>
              <a:rPr lang="en-US" sz="1950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Debemos </a:t>
            </a:r>
            <a:r>
              <a:rPr lang="en-US" sz="1950" dirty="0" err="1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trabajar</a:t>
            </a:r>
            <a:r>
              <a:rPr lang="en-US" sz="1950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50" dirty="0" err="1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juntos</a:t>
            </a:r>
            <a:r>
              <a:rPr lang="en-US" sz="1950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para </a:t>
            </a:r>
            <a:r>
              <a:rPr lang="en-US" sz="1950" dirty="0" err="1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bajar</a:t>
            </a:r>
            <a:r>
              <a:rPr lang="en-US" sz="1950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50" dirty="0" err="1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</a:t>
            </a:r>
            <a:r>
              <a:rPr lang="en-US" sz="1950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indices de </a:t>
            </a:r>
            <a:r>
              <a:rPr lang="en-US" sz="1950" dirty="0" err="1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accidentalidad</a:t>
            </a:r>
            <a:r>
              <a:rPr lang="en-US" sz="195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950" dirty="0"/>
          </a:p>
        </p:txBody>
      </p:sp>
      <p:sp>
        <p:nvSpPr>
          <p:cNvPr id="27" name="Text 24"/>
          <p:cNvSpPr/>
          <p:nvPr/>
        </p:nvSpPr>
        <p:spPr>
          <a:xfrm>
            <a:off x="17022366" y="9302750"/>
            <a:ext cx="351234" cy="279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165" dirty="0">
                <a:solidFill>
                  <a:srgbClr val="A0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847725"/>
            <a:ext cx="304800" cy="5715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1295400" y="847725"/>
            <a:ext cx="304800" cy="57150"/>
          </a:xfrm>
          <a:prstGeom prst="rect">
            <a:avLst/>
          </a:prstGeom>
          <a:solidFill>
            <a:srgbClr val="21418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1600200" y="847725"/>
            <a:ext cx="304800" cy="57150"/>
          </a:xfrm>
          <a:prstGeom prst="rect">
            <a:avLst/>
          </a:prstGeom>
          <a:solidFill>
            <a:srgbClr val="CE112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2095500" y="742950"/>
            <a:ext cx="532628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C4540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· RECUPERAR LA CONFIANZA</a:t>
            </a:r>
            <a:endParaRPr lang="en-US" sz="18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3330" y="742950"/>
            <a:ext cx="1134070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0600" y="3227388"/>
            <a:ext cx="7154285" cy="1558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74812"/>
              </a:lnSpc>
              <a:buNone/>
            </a:pPr>
            <a:r>
              <a:rPr lang="en-US" sz="5700" b="1" kern="0" spc="-114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Colombia necesita recuperar la confianza</a:t>
            </a:r>
            <a:endParaRPr lang="en-US" sz="5700" dirty="0"/>
          </a:p>
        </p:txBody>
      </p:sp>
      <p:sp>
        <p:nvSpPr>
          <p:cNvPr id="8" name="Text 5"/>
          <p:cNvSpPr/>
          <p:nvPr/>
        </p:nvSpPr>
        <p:spPr>
          <a:xfrm>
            <a:off x="990600" y="4973092"/>
            <a:ext cx="7154285" cy="21812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ct val="129808"/>
              </a:lnSpc>
            </a:pPr>
            <a:r>
              <a:rPr lang="en-US" sz="2250" dirty="0" err="1">
                <a:solidFill>
                  <a:srgbClr val="4A4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Desde</a:t>
            </a:r>
            <a:r>
              <a:rPr lang="en-US" sz="2250" dirty="0">
                <a:solidFill>
                  <a:srgbClr val="4A4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el </a:t>
            </a:r>
            <a:r>
              <a:rPr lang="en-US" sz="2250" dirty="0" err="1">
                <a:solidFill>
                  <a:srgbClr val="4A4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transporte</a:t>
            </a:r>
            <a:r>
              <a:rPr lang="en-US" sz="2250" dirty="0">
                <a:solidFill>
                  <a:srgbClr val="4A4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traves de: </a:t>
            </a:r>
            <a:r>
              <a:rPr lang="en-US" sz="2250" b="1" dirty="0">
                <a:solidFill>
                  <a:srgbClr val="4A413B"/>
                </a:solidFill>
                <a:latin typeface="Arial" pitchFamily="34" charset="0"/>
                <a:cs typeface="Arial" pitchFamily="34" charset="-120"/>
              </a:rPr>
              <a:t>Reglas Claras, </a:t>
            </a:r>
            <a:r>
              <a:rPr lang="en-US" sz="2250" b="1" dirty="0" err="1">
                <a:solidFill>
                  <a:srgbClr val="4A413B"/>
                </a:solidFill>
                <a:latin typeface="Arial" pitchFamily="34" charset="0"/>
                <a:cs typeface="Arial" pitchFamily="34" charset="-120"/>
              </a:rPr>
              <a:t>Autoridad</a:t>
            </a:r>
            <a:r>
              <a:rPr lang="en-US" sz="2250" b="1" dirty="0">
                <a:solidFill>
                  <a:srgbClr val="4A413B"/>
                </a:solidFill>
                <a:latin typeface="Arial" pitchFamily="34" charset="0"/>
                <a:cs typeface="Arial" pitchFamily="34" charset="-120"/>
              </a:rPr>
              <a:t> Firme y </a:t>
            </a:r>
            <a:r>
              <a:rPr lang="en-US" sz="2250" b="1" dirty="0" err="1">
                <a:solidFill>
                  <a:srgbClr val="4A413B"/>
                </a:solidFill>
                <a:latin typeface="Arial" pitchFamily="34" charset="0"/>
                <a:cs typeface="Arial" pitchFamily="34" charset="-120"/>
              </a:rPr>
              <a:t>Trato</a:t>
            </a:r>
            <a:r>
              <a:rPr lang="en-US" sz="2250" b="1" dirty="0">
                <a:solidFill>
                  <a:srgbClr val="4A413B"/>
                </a:solidFill>
                <a:latin typeface="Arial" pitchFamily="34" charset="0"/>
                <a:cs typeface="Arial" pitchFamily="34" charset="-120"/>
              </a:rPr>
              <a:t> Justo.</a:t>
            </a:r>
          </a:p>
          <a:p>
            <a:pPr marL="0" indent="0" algn="l">
              <a:lnSpc>
                <a:spcPct val="129808"/>
              </a:lnSpc>
              <a:buNone/>
            </a:pPr>
            <a:endParaRPr lang="en-US" sz="2250" dirty="0"/>
          </a:p>
        </p:txBody>
      </p:sp>
      <p:sp>
        <p:nvSpPr>
          <p:cNvPr id="9" name="Shape 6"/>
          <p:cNvSpPr/>
          <p:nvPr/>
        </p:nvSpPr>
        <p:spPr>
          <a:xfrm>
            <a:off x="8889008" y="3866555"/>
            <a:ext cx="8408393" cy="9525"/>
          </a:xfrm>
          <a:prstGeom prst="rect">
            <a:avLst/>
          </a:prstGeom>
          <a:solidFill>
            <a:srgbClr val="DDD2C9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0" name="Text 7"/>
          <p:cNvSpPr/>
          <p:nvPr/>
        </p:nvSpPr>
        <p:spPr>
          <a:xfrm>
            <a:off x="8889008" y="3211314"/>
            <a:ext cx="685800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E46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50" dirty="0"/>
          </a:p>
        </p:txBody>
      </p:sp>
      <p:sp>
        <p:nvSpPr>
          <p:cNvPr id="11" name="Text 8"/>
          <p:cNvSpPr/>
          <p:nvPr/>
        </p:nvSpPr>
        <p:spPr>
          <a:xfrm>
            <a:off x="9822459" y="3077964"/>
            <a:ext cx="8222437" cy="5409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4211"/>
              </a:lnSpc>
              <a:buNone/>
            </a:pPr>
            <a:r>
              <a:rPr lang="en-US" sz="33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las instituciones</a:t>
            </a:r>
            <a:endParaRPr lang="en-US" sz="3300" dirty="0"/>
          </a:p>
        </p:txBody>
      </p:sp>
      <p:sp>
        <p:nvSpPr>
          <p:cNvPr id="12" name="Shape 9"/>
          <p:cNvSpPr/>
          <p:nvPr/>
        </p:nvSpPr>
        <p:spPr>
          <a:xfrm>
            <a:off x="8889008" y="4947246"/>
            <a:ext cx="8408393" cy="9525"/>
          </a:xfrm>
          <a:prstGeom prst="rect">
            <a:avLst/>
          </a:prstGeom>
          <a:solidFill>
            <a:srgbClr val="DDD2C9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3" name="Text 10"/>
          <p:cNvSpPr/>
          <p:nvPr/>
        </p:nvSpPr>
        <p:spPr>
          <a:xfrm>
            <a:off x="8889008" y="4292005"/>
            <a:ext cx="685800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E46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9822459" y="4158655"/>
            <a:ext cx="8222437" cy="5409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4211"/>
              </a:lnSpc>
              <a:buNone/>
            </a:pPr>
            <a:r>
              <a:rPr lang="en-US" sz="33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la autoridad</a:t>
            </a:r>
            <a:endParaRPr lang="en-US" sz="3300" dirty="0"/>
          </a:p>
        </p:txBody>
      </p:sp>
      <p:sp>
        <p:nvSpPr>
          <p:cNvPr id="15" name="Shape 12"/>
          <p:cNvSpPr/>
          <p:nvPr/>
        </p:nvSpPr>
        <p:spPr>
          <a:xfrm>
            <a:off x="8889008" y="6027936"/>
            <a:ext cx="8408393" cy="9525"/>
          </a:xfrm>
          <a:prstGeom prst="rect">
            <a:avLst/>
          </a:prstGeom>
          <a:solidFill>
            <a:srgbClr val="DDD2C9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6" name="Text 13"/>
          <p:cNvSpPr/>
          <p:nvPr/>
        </p:nvSpPr>
        <p:spPr>
          <a:xfrm>
            <a:off x="8889008" y="5372695"/>
            <a:ext cx="685800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E46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50" dirty="0"/>
          </a:p>
        </p:txBody>
      </p:sp>
      <p:sp>
        <p:nvSpPr>
          <p:cNvPr id="17" name="Text 14"/>
          <p:cNvSpPr/>
          <p:nvPr/>
        </p:nvSpPr>
        <p:spPr>
          <a:xfrm>
            <a:off x="9822459" y="5239345"/>
            <a:ext cx="8222437" cy="54094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4211"/>
              </a:lnSpc>
              <a:buNone/>
            </a:pPr>
            <a:r>
              <a:rPr lang="en-US" sz="33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</a:t>
            </a:r>
            <a:r>
              <a:rPr lang="en-US" sz="3300" b="1" dirty="0" err="1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</a:t>
            </a:r>
            <a:r>
              <a:rPr lang="en-US" sz="33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300" b="1" dirty="0" err="1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Funcionarios</a:t>
            </a:r>
            <a:r>
              <a:rPr lang="en-US" sz="33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300" b="1" dirty="0" err="1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Publicos</a:t>
            </a:r>
            <a:r>
              <a:rPr lang="en-US" sz="3300" b="1" dirty="0">
                <a:solidFill>
                  <a:srgbClr val="2B23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3300" dirty="0"/>
          </a:p>
        </p:txBody>
      </p:sp>
      <p:sp>
        <p:nvSpPr>
          <p:cNvPr id="18" name="Text 15"/>
          <p:cNvSpPr/>
          <p:nvPr/>
        </p:nvSpPr>
        <p:spPr>
          <a:xfrm>
            <a:off x="8889008" y="6453386"/>
            <a:ext cx="685800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E467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50" dirty="0"/>
          </a:p>
        </p:txBody>
      </p:sp>
      <p:sp>
        <p:nvSpPr>
          <p:cNvPr id="19" name="Text 16"/>
          <p:cNvSpPr/>
          <p:nvPr/>
        </p:nvSpPr>
        <p:spPr>
          <a:xfrm>
            <a:off x="9822459" y="6320036"/>
            <a:ext cx="7699191" cy="10437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211"/>
              </a:lnSpc>
              <a:buNone/>
            </a:pPr>
            <a:r>
              <a:rPr lang="en-US" sz="3300" b="1" dirty="0">
                <a:solidFill>
                  <a:srgbClr val="B949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Confianza </a:t>
            </a:r>
            <a:r>
              <a:rPr lang="en-US" sz="3300" b="1" dirty="0" err="1">
                <a:solidFill>
                  <a:srgbClr val="B949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</a:t>
            </a:r>
            <a:r>
              <a:rPr lang="en-US" sz="3300" b="1" dirty="0">
                <a:solidFill>
                  <a:srgbClr val="B949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300" b="1" dirty="0" err="1">
                <a:solidFill>
                  <a:srgbClr val="B949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cumplir</a:t>
            </a:r>
            <a:r>
              <a:rPr lang="en-US" sz="3300" b="1" dirty="0">
                <a:solidFill>
                  <a:srgbClr val="B949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la ley</a:t>
            </a:r>
            <a:endParaRPr lang="en-US" sz="3300" dirty="0"/>
          </a:p>
        </p:txBody>
      </p:sp>
      <p:sp>
        <p:nvSpPr>
          <p:cNvPr id="20" name="Shape 17"/>
          <p:cNvSpPr/>
          <p:nvPr/>
        </p:nvSpPr>
        <p:spPr>
          <a:xfrm>
            <a:off x="990600" y="8974832"/>
            <a:ext cx="16306800" cy="9525"/>
          </a:xfrm>
          <a:prstGeom prst="rect">
            <a:avLst/>
          </a:prstGeom>
          <a:solidFill>
            <a:srgbClr val="E2D8D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2" name="Text 19"/>
          <p:cNvSpPr/>
          <p:nvPr/>
        </p:nvSpPr>
        <p:spPr>
          <a:xfrm>
            <a:off x="17022366" y="9302750"/>
            <a:ext cx="351234" cy="279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165" dirty="0">
                <a:solidFill>
                  <a:srgbClr val="A09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650" dirty="0"/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61E7BC58-1DD4-32FF-4178-F8C6BEDA6472}"/>
              </a:ext>
            </a:extLst>
          </p:cNvPr>
          <p:cNvSpPr/>
          <p:nvPr/>
        </p:nvSpPr>
        <p:spPr>
          <a:xfrm>
            <a:off x="990600" y="6392416"/>
            <a:ext cx="14706600" cy="449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9659"/>
              </a:lnSpc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949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0600" y="847725"/>
            <a:ext cx="304800" cy="5715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1295400" y="847725"/>
            <a:ext cx="304800" cy="57150"/>
          </a:xfrm>
          <a:prstGeom prst="rect">
            <a:avLst/>
          </a:prstGeom>
          <a:solidFill>
            <a:srgbClr val="21418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1600200" y="847725"/>
            <a:ext cx="304800" cy="57150"/>
          </a:xfrm>
          <a:prstGeom prst="rect">
            <a:avLst/>
          </a:prstGeom>
          <a:solidFill>
            <a:srgbClr val="CE112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2095500" y="742950"/>
            <a:ext cx="354532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· PATRIA MILAGRO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90600" y="2454176"/>
            <a:ext cx="14716125" cy="15192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6737"/>
              </a:lnSpc>
              <a:buNone/>
            </a:pPr>
            <a:r>
              <a:rPr lang="en-US" sz="5400" b="1" kern="0" spc="-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milagro se construye donde Colombia se mueve.</a:t>
            </a:r>
            <a:endParaRPr lang="en-US" sz="5400" dirty="0"/>
          </a:p>
        </p:txBody>
      </p:sp>
      <p:sp>
        <p:nvSpPr>
          <p:cNvPr id="7" name="Shape 5"/>
          <p:cNvSpPr/>
          <p:nvPr/>
        </p:nvSpPr>
        <p:spPr>
          <a:xfrm>
            <a:off x="990600" y="4468713"/>
            <a:ext cx="2559050" cy="125730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8" name="Shape 6"/>
          <p:cNvSpPr/>
          <p:nvPr/>
        </p:nvSpPr>
        <p:spPr>
          <a:xfrm>
            <a:off x="990600" y="4468713"/>
            <a:ext cx="2559050" cy="3810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9" name="Text 7"/>
          <p:cNvSpPr/>
          <p:nvPr/>
        </p:nvSpPr>
        <p:spPr>
          <a:xfrm>
            <a:off x="1200150" y="4773513"/>
            <a:ext cx="2216722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846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Regiones</a:t>
            </a:r>
            <a:endParaRPr lang="en-US" sz="2250" dirty="0"/>
          </a:p>
        </p:txBody>
      </p:sp>
      <p:sp>
        <p:nvSpPr>
          <p:cNvPr id="10" name="Shape 8"/>
          <p:cNvSpPr/>
          <p:nvPr/>
        </p:nvSpPr>
        <p:spPr>
          <a:xfrm>
            <a:off x="3740150" y="4468713"/>
            <a:ext cx="2559050" cy="125730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1" name="Shape 9"/>
          <p:cNvSpPr/>
          <p:nvPr/>
        </p:nvSpPr>
        <p:spPr>
          <a:xfrm>
            <a:off x="3740150" y="4468713"/>
            <a:ext cx="2559050" cy="3810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2" name="Text 10"/>
          <p:cNvSpPr/>
          <p:nvPr/>
        </p:nvSpPr>
        <p:spPr>
          <a:xfrm>
            <a:off x="3949700" y="4773513"/>
            <a:ext cx="2216722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846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Autoridades</a:t>
            </a:r>
            <a:endParaRPr lang="en-US" sz="2250" dirty="0"/>
          </a:p>
        </p:txBody>
      </p:sp>
      <p:sp>
        <p:nvSpPr>
          <p:cNvPr id="13" name="Shape 11"/>
          <p:cNvSpPr/>
          <p:nvPr/>
        </p:nvSpPr>
        <p:spPr>
          <a:xfrm>
            <a:off x="6489700" y="4468713"/>
            <a:ext cx="2559050" cy="125730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4" name="Shape 12"/>
          <p:cNvSpPr/>
          <p:nvPr/>
        </p:nvSpPr>
        <p:spPr>
          <a:xfrm>
            <a:off x="6489700" y="4468713"/>
            <a:ext cx="2559050" cy="3810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5" name="Text 13"/>
          <p:cNvSpPr/>
          <p:nvPr/>
        </p:nvSpPr>
        <p:spPr>
          <a:xfrm>
            <a:off x="6699250" y="4773513"/>
            <a:ext cx="2216722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846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Terminales</a:t>
            </a:r>
            <a:endParaRPr lang="en-US" sz="2250" dirty="0"/>
          </a:p>
        </p:txBody>
      </p:sp>
      <p:sp>
        <p:nvSpPr>
          <p:cNvPr id="16" name="Shape 14"/>
          <p:cNvSpPr/>
          <p:nvPr/>
        </p:nvSpPr>
        <p:spPr>
          <a:xfrm>
            <a:off x="9239250" y="4468713"/>
            <a:ext cx="2559050" cy="125730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7" name="Shape 15"/>
          <p:cNvSpPr/>
          <p:nvPr/>
        </p:nvSpPr>
        <p:spPr>
          <a:xfrm>
            <a:off x="9239250" y="4468713"/>
            <a:ext cx="2559050" cy="3810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8" name="Text 16"/>
          <p:cNvSpPr/>
          <p:nvPr/>
        </p:nvSpPr>
        <p:spPr>
          <a:xfrm>
            <a:off x="9448800" y="4773513"/>
            <a:ext cx="2216722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846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Vías</a:t>
            </a:r>
            <a:endParaRPr lang="en-US" sz="2250" dirty="0"/>
          </a:p>
        </p:txBody>
      </p:sp>
      <p:sp>
        <p:nvSpPr>
          <p:cNvPr id="19" name="Shape 17"/>
          <p:cNvSpPr/>
          <p:nvPr/>
        </p:nvSpPr>
        <p:spPr>
          <a:xfrm>
            <a:off x="11988801" y="4468713"/>
            <a:ext cx="2559050" cy="125730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0" name="Shape 18"/>
          <p:cNvSpPr/>
          <p:nvPr/>
        </p:nvSpPr>
        <p:spPr>
          <a:xfrm>
            <a:off x="11988801" y="4468713"/>
            <a:ext cx="2559050" cy="3810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1" name="Text 19"/>
          <p:cNvSpPr/>
          <p:nvPr/>
        </p:nvSpPr>
        <p:spPr>
          <a:xfrm>
            <a:off x="12198351" y="4773513"/>
            <a:ext cx="2216722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03846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Organismos de Apoyo</a:t>
            </a:r>
            <a:endParaRPr lang="en-US" sz="2250" dirty="0"/>
          </a:p>
        </p:txBody>
      </p:sp>
      <p:sp>
        <p:nvSpPr>
          <p:cNvPr id="22" name="Shape 20"/>
          <p:cNvSpPr/>
          <p:nvPr/>
        </p:nvSpPr>
        <p:spPr>
          <a:xfrm>
            <a:off x="14738350" y="4468713"/>
            <a:ext cx="2559050" cy="1257300"/>
          </a:xfrm>
          <a:prstGeom prst="rect">
            <a:avLst/>
          </a:prstGeom>
          <a:solidFill>
            <a:srgbClr val="FFFFFF">
              <a:alpha val="10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3" name="Shape 21"/>
          <p:cNvSpPr/>
          <p:nvPr/>
        </p:nvSpPr>
        <p:spPr>
          <a:xfrm>
            <a:off x="14738350" y="4468713"/>
            <a:ext cx="2559050" cy="3810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4" name="Text 22"/>
          <p:cNvSpPr/>
          <p:nvPr/>
        </p:nvSpPr>
        <p:spPr>
          <a:xfrm>
            <a:off x="14947900" y="4773513"/>
            <a:ext cx="2216722" cy="723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3846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Empresas</a:t>
            </a:r>
            <a:endParaRPr lang="en-US" sz="2250" dirty="0"/>
          </a:p>
        </p:txBody>
      </p:sp>
      <p:sp>
        <p:nvSpPr>
          <p:cNvPr id="25" name="Text 23"/>
          <p:cNvSpPr/>
          <p:nvPr/>
        </p:nvSpPr>
        <p:spPr>
          <a:xfrm>
            <a:off x="990600" y="6259413"/>
            <a:ext cx="14127480" cy="13638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6545"/>
              </a:lnSpc>
              <a:buNone/>
            </a:pPr>
            <a:r>
              <a:rPr lang="en-US" sz="2400" dirty="0">
                <a:solidFill>
                  <a:srgbClr val="FAD5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habrá desarrollo regional si las carreteras no funcionan. No habrá crecimiento si quienes transportan nuestras mercancías no pueden trabajar. Y no habrá confianza en el Estado si quienes trabajan dentro de la ley sienten que están solos.</a:t>
            </a:r>
            <a:endParaRPr lang="en-US" sz="2400" dirty="0"/>
          </a:p>
        </p:txBody>
      </p:sp>
      <p:sp>
        <p:nvSpPr>
          <p:cNvPr id="26" name="Shape 24"/>
          <p:cNvSpPr/>
          <p:nvPr/>
        </p:nvSpPr>
        <p:spPr>
          <a:xfrm>
            <a:off x="990600" y="9029700"/>
            <a:ext cx="16306800" cy="9525"/>
          </a:xfrm>
          <a:prstGeom prst="rect">
            <a:avLst/>
          </a:prstGeom>
          <a:solidFill>
            <a:srgbClr val="FFFFFF">
              <a:alpha val="28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27" name="Text 25"/>
          <p:cNvSpPr/>
          <p:nvPr/>
        </p:nvSpPr>
        <p:spPr>
          <a:xfrm>
            <a:off x="990600" y="9264650"/>
            <a:ext cx="15446346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AD5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milagro de un </a:t>
            </a:r>
            <a:r>
              <a:rPr lang="en-US" sz="1950" b="1" dirty="0" err="1">
                <a:solidFill>
                  <a:srgbClr val="FAD5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país</a:t>
            </a:r>
            <a:r>
              <a:rPr lang="en-US" sz="1950" b="1" dirty="0">
                <a:solidFill>
                  <a:srgbClr val="FAD5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50" b="1" dirty="0" err="1">
                <a:solidFill>
                  <a:srgbClr val="FAD5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está</a:t>
            </a:r>
            <a:r>
              <a:rPr lang="en-US" sz="1950" b="1" dirty="0">
                <a:solidFill>
                  <a:srgbClr val="FAD5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en que las cosas puedan hacerse de manera transparente, honesta y legal.</a:t>
            </a:r>
            <a:endParaRPr lang="en-US" sz="1950" dirty="0"/>
          </a:p>
        </p:txBody>
      </p:sp>
      <p:sp>
        <p:nvSpPr>
          <p:cNvPr id="28" name="Text 26"/>
          <p:cNvSpPr/>
          <p:nvPr/>
        </p:nvSpPr>
        <p:spPr>
          <a:xfrm>
            <a:off x="17022366" y="9302750"/>
            <a:ext cx="351234" cy="279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165" dirty="0">
                <a:solidFill>
                  <a:srgbClr val="F8C9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B23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1019175"/>
            <a:ext cx="304800" cy="57150"/>
          </a:xfrm>
          <a:prstGeom prst="rect">
            <a:avLst/>
          </a:prstGeom>
          <a:solidFill>
            <a:srgbClr val="FFCD00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3" name="Shape 1"/>
          <p:cNvSpPr/>
          <p:nvPr/>
        </p:nvSpPr>
        <p:spPr>
          <a:xfrm>
            <a:off x="1352550" y="1019175"/>
            <a:ext cx="304800" cy="57150"/>
          </a:xfrm>
          <a:prstGeom prst="rect">
            <a:avLst/>
          </a:prstGeom>
          <a:solidFill>
            <a:srgbClr val="21418A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4" name="Shape 2"/>
          <p:cNvSpPr/>
          <p:nvPr/>
        </p:nvSpPr>
        <p:spPr>
          <a:xfrm>
            <a:off x="1657350" y="1019175"/>
            <a:ext cx="304800" cy="57150"/>
          </a:xfrm>
          <a:prstGeom prst="rect">
            <a:avLst/>
          </a:prstGeom>
          <a:solidFill>
            <a:srgbClr val="CE1126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5" name="Text 3"/>
          <p:cNvSpPr/>
          <p:nvPr/>
        </p:nvSpPr>
        <p:spPr>
          <a:xfrm>
            <a:off x="2152650" y="914400"/>
            <a:ext cx="279618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360" dirty="0">
                <a:solidFill>
                  <a:srgbClr val="F2A8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COMPROMISO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5610880" y="914400"/>
            <a:ext cx="1629370" cy="1066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CO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8530" y="1104900"/>
            <a:ext cx="1134070" cy="6858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47750" y="3527822"/>
            <a:ext cx="9201101" cy="9707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72355"/>
              </a:lnSpc>
              <a:buNone/>
            </a:pPr>
            <a:r>
              <a:rPr lang="en-US" sz="7200" b="1" kern="0" spc="-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están solos.</a:t>
            </a:r>
            <a:endParaRPr lang="en-US" sz="7200" dirty="0"/>
          </a:p>
        </p:txBody>
      </p:sp>
      <p:sp>
        <p:nvSpPr>
          <p:cNvPr id="9" name="Text 6"/>
          <p:cNvSpPr/>
          <p:nvPr/>
        </p:nvSpPr>
        <p:spPr>
          <a:xfrm>
            <a:off x="1047750" y="4784328"/>
            <a:ext cx="8615576" cy="2324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909"/>
              </a:lnSpc>
              <a:buNone/>
            </a:pPr>
            <a:r>
              <a:rPr lang="en-US" sz="2400" dirty="0">
                <a:solidFill>
                  <a:srgbClr val="DCD2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Tienen una Superintendencia que va a ejercer su autoridad, que va a exigir el cumplimiento de la ley y que va a proteger al usuario. Pero también una Superintendencia que va a escuchar al sector y construir confianza.</a:t>
            </a:r>
            <a:endParaRPr lang="en-US" sz="2400" dirty="0"/>
          </a:p>
        </p:txBody>
      </p:sp>
      <p:sp>
        <p:nvSpPr>
          <p:cNvPr id="10" name="Shape 7"/>
          <p:cNvSpPr/>
          <p:nvPr/>
        </p:nvSpPr>
        <p:spPr>
          <a:xfrm>
            <a:off x="10269637" y="3947120"/>
            <a:ext cx="44450" cy="2703909"/>
          </a:xfrm>
          <a:prstGeom prst="rect">
            <a:avLst/>
          </a:prstGeom>
          <a:solidFill>
            <a:srgbClr val="E4671F"/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1" name="Text 8"/>
          <p:cNvSpPr/>
          <p:nvPr/>
        </p:nvSpPr>
        <p:spPr>
          <a:xfrm>
            <a:off x="10695087" y="4023320"/>
            <a:ext cx="6741518" cy="15037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6591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“El mejor resultado no siempre es sancionar. El mejor resultado es lograr que la ley se cumpla.”</a:t>
            </a:r>
            <a:endParaRPr lang="en-US" sz="2850" dirty="0"/>
          </a:p>
        </p:txBody>
      </p:sp>
      <p:sp>
        <p:nvSpPr>
          <p:cNvPr id="12" name="Text 9"/>
          <p:cNvSpPr/>
          <p:nvPr/>
        </p:nvSpPr>
        <p:spPr>
          <a:xfrm>
            <a:off x="10695087" y="5660430"/>
            <a:ext cx="6741518" cy="952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kern="0" spc="156" dirty="0">
                <a:solidFill>
                  <a:srgbClr val="F2A8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 Colombia se </a:t>
            </a:r>
            <a:r>
              <a:rPr lang="en-US" sz="1950" kern="0" spc="156" dirty="0" err="1">
                <a:solidFill>
                  <a:srgbClr val="F2A8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mueva</a:t>
            </a:r>
            <a:r>
              <a:rPr lang="en-US" sz="1950" kern="0" spc="156" dirty="0">
                <a:solidFill>
                  <a:srgbClr val="F2A8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con: seguridad, </a:t>
            </a:r>
            <a:r>
              <a:rPr lang="en-US" sz="1950" kern="0" spc="156" dirty="0" err="1">
                <a:solidFill>
                  <a:srgbClr val="F2A8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legalidad</a:t>
            </a:r>
            <a:r>
              <a:rPr lang="en-US" sz="1950" kern="0" spc="156" dirty="0">
                <a:solidFill>
                  <a:srgbClr val="F2A8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en-US" sz="1950" kern="0" spc="156" dirty="0" err="1">
                <a:solidFill>
                  <a:srgbClr val="F2A8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eficiencia</a:t>
            </a:r>
            <a:r>
              <a:rPr lang="en-US" sz="1950" kern="0" spc="156" dirty="0">
                <a:solidFill>
                  <a:srgbClr val="F2A8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950" kern="0" spc="156" dirty="0" err="1">
                <a:solidFill>
                  <a:srgbClr val="F2A8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dignidad</a:t>
            </a:r>
            <a:r>
              <a:rPr lang="en-US" sz="1950" kern="0" spc="156" dirty="0">
                <a:solidFill>
                  <a:srgbClr val="F2A8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y hacia adelante.</a:t>
            </a:r>
            <a:endParaRPr lang="en-US" sz="1950" dirty="0"/>
          </a:p>
        </p:txBody>
      </p:sp>
      <p:sp>
        <p:nvSpPr>
          <p:cNvPr id="13" name="Shape 10"/>
          <p:cNvSpPr/>
          <p:nvPr/>
        </p:nvSpPr>
        <p:spPr>
          <a:xfrm>
            <a:off x="1047750" y="8616950"/>
            <a:ext cx="16192500" cy="9525"/>
          </a:xfrm>
          <a:prstGeom prst="rect">
            <a:avLst/>
          </a:prstGeom>
          <a:solidFill>
            <a:srgbClr val="FFFFFF">
              <a:alpha val="22000"/>
            </a:srgbClr>
          </a:solidFill>
          <a:ln/>
        </p:spPr>
        <p:txBody>
          <a:bodyPr/>
          <a:lstStyle/>
          <a:p>
            <a:endParaRPr lang="es-CO"/>
          </a:p>
        </p:txBody>
      </p:sp>
      <p:sp>
        <p:nvSpPr>
          <p:cNvPr id="14" name="Text 11"/>
          <p:cNvSpPr/>
          <p:nvPr/>
        </p:nvSpPr>
        <p:spPr>
          <a:xfrm>
            <a:off x="1047750" y="8890000"/>
            <a:ext cx="1556127" cy="520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300" b="1" kern="0" spc="-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Gracias</a:t>
            </a:r>
            <a:endParaRPr lang="en-US" sz="3300" dirty="0"/>
          </a:p>
        </p:txBody>
      </p:sp>
      <p:sp>
        <p:nvSpPr>
          <p:cNvPr id="15" name="Text 12"/>
          <p:cNvSpPr/>
          <p:nvPr/>
        </p:nvSpPr>
        <p:spPr>
          <a:xfrm>
            <a:off x="8105577" y="9105900"/>
            <a:ext cx="1004814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b="1" kern="0" spc="108" dirty="0">
                <a:solidFill>
                  <a:srgbClr val="DCD2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Superintendencia de Transporte · Delegatura de Tránsito y Transporte Terrestre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946</Words>
  <Application>Microsoft Office PowerPoint</Application>
  <PresentationFormat>Personalizado</PresentationFormat>
  <Paragraphs>145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</cp:lastModifiedBy>
  <cp:revision>6</cp:revision>
  <dcterms:created xsi:type="dcterms:W3CDTF">2026-09-14T20:15:48Z</dcterms:created>
  <dcterms:modified xsi:type="dcterms:W3CDTF">2026-09-16T16:31:43Z</dcterms:modified>
</cp:coreProperties>
</file>