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tmp" ContentType="image/png"/>
  <Default Extension="jpeg" ContentType="image/jpeg"/>
  <Default Extension="org&amp;utm_campaign=index&amp;utm_content=original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  <p:sldMasterId id="2147483648" r:id="rId2"/>
    <p:sldMasterId id="2147483862" r:id="rId3"/>
    <p:sldMasterId id="2147483872" r:id="rId4"/>
  </p:sldMasterIdLst>
  <p:notesMasterIdLst>
    <p:notesMasterId r:id="rId16"/>
  </p:notesMasterIdLst>
  <p:sldIdLst>
    <p:sldId id="2145708117" r:id="rId5"/>
    <p:sldId id="2145708116" r:id="rId6"/>
    <p:sldId id="2145708105" r:id="rId7"/>
    <p:sldId id="2145708106" r:id="rId8"/>
    <p:sldId id="2145708107" r:id="rId9"/>
    <p:sldId id="2145708108" r:id="rId10"/>
    <p:sldId id="2145708109" r:id="rId11"/>
    <p:sldId id="2145708112" r:id="rId12"/>
    <p:sldId id="2145708111" r:id="rId13"/>
    <p:sldId id="2145708118" r:id="rId14"/>
    <p:sldId id="266" r:id="rId15"/>
  </p:sldIdLst>
  <p:sldSz cx="12192000" cy="6858000"/>
  <p:notesSz cx="6858000" cy="9144000"/>
  <p:defaultTextStyle>
    <a:defPPr>
      <a:defRPr lang="es-C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F01"/>
    <a:srgbClr val="00625C"/>
    <a:srgbClr val="204942"/>
    <a:srgbClr val="264653"/>
    <a:srgbClr val="2B673D"/>
    <a:srgbClr val="C5FE57"/>
    <a:srgbClr val="1B3A45"/>
    <a:srgbClr val="29623E"/>
    <a:srgbClr val="F2F2F2"/>
    <a:srgbClr val="1A37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06" autoAdjust="0"/>
    <p:restoredTop sz="95033" autoAdjust="0"/>
  </p:normalViewPr>
  <p:slideViewPr>
    <p:cSldViewPr snapToGrid="0" showGuides="1">
      <p:cViewPr varScale="1">
        <p:scale>
          <a:sx n="113" d="100"/>
          <a:sy n="113" d="100"/>
        </p:scale>
        <p:origin x="762" y="114"/>
      </p:cViewPr>
      <p:guideLst>
        <p:guide orient="horz" pos="2160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FCC9BD54-9260-9DD7-457B-7DEEA95AEF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BC344C-8045-8149-5B1C-631B4FD4928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60DEF45-3647-4D84-B68A-1D15E23AE4CC}" type="datetimeFigureOut">
              <a:rPr lang="es-CO"/>
              <a:pPr>
                <a:defRPr/>
              </a:pPr>
              <a:t>17/09/2026</a:t>
            </a:fld>
            <a:endParaRPr lang="es-CO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EBFC2F55-FEB8-C127-F0E3-1D128D547D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CO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8EDB7EEE-2269-7ABE-5113-F8CDEB95B3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CO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D0232E-2BAF-C45C-1E96-BC7164712A5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6A914B-40CA-08A7-11BB-B2F17779E2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D11D8B9-B810-4D41-918F-007B1798B31B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11D8B9-B810-4D41-918F-007B1798B31B}" type="slidenum">
              <a:rPr lang="es-CO" smtClean="0"/>
              <a:pPr>
                <a:defRPr/>
              </a:pPr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4724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Marcador de imagen de diapositiva 1">
            <a:extLst>
              <a:ext uri="{FF2B5EF4-FFF2-40B4-BE49-F238E27FC236}">
                <a16:creationId xmlns:a16="http://schemas.microsoft.com/office/drawing/2014/main" id="{6B7004AD-3110-428C-A3B5-8CD7F20C8B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CO"/>
          </a:p>
        </p:txBody>
      </p:sp>
      <p:sp>
        <p:nvSpPr>
          <p:cNvPr id="12291" name="Marcador de notas 2">
            <a:extLst>
              <a:ext uri="{FF2B5EF4-FFF2-40B4-BE49-F238E27FC236}">
                <a16:creationId xmlns:a16="http://schemas.microsoft.com/office/drawing/2014/main" id="{88F5A36A-FBA9-488B-A183-4E294F136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O" altLang="es-CO"/>
          </a:p>
        </p:txBody>
      </p:sp>
      <p:sp>
        <p:nvSpPr>
          <p:cNvPr id="12292" name="Marcador de número de diapositiva 3">
            <a:extLst>
              <a:ext uri="{FF2B5EF4-FFF2-40B4-BE49-F238E27FC236}">
                <a16:creationId xmlns:a16="http://schemas.microsoft.com/office/drawing/2014/main" id="{505BDBF9-2A2E-4488-8F6E-E13F13D6F7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9C2161-6D6E-4EE9-851F-913711B8F02B}" type="slidenum">
              <a:rPr kumimoji="0" lang="es-CO" altLang="es-C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CO" alt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e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9195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2768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4871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7699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er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510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302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9560-54F0-441A-8A5A-224E51EA379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18B3-3854-4FAA-A53E-3B328532D8F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2585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181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2462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er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435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397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7824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er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203C1FA6-3D47-4909-BB67-D959D43C14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7">
            <a:extLst>
              <a:ext uri="{FF2B5EF4-FFF2-40B4-BE49-F238E27FC236}">
                <a16:creationId xmlns:a16="http://schemas.microsoft.com/office/drawing/2014/main" id="{6F175FB3-B299-4153-B997-990B51BA4F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8">
            <a:extLst>
              <a:ext uri="{FF2B5EF4-FFF2-40B4-BE49-F238E27FC236}">
                <a16:creationId xmlns:a16="http://schemas.microsoft.com/office/drawing/2014/main" id="{A2A00599-9C8F-4363-88A3-B9E968CFF2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336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EE4E9F46-41E0-4A61-883D-3593ADC7CE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7">
            <a:extLst>
              <a:ext uri="{FF2B5EF4-FFF2-40B4-BE49-F238E27FC236}">
                <a16:creationId xmlns:a16="http://schemas.microsoft.com/office/drawing/2014/main" id="{3C121EBA-CCCA-4902-A359-35D569D3C8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EB0587A-01B1-4AFF-8E76-D06E25143B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6658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0BFD2EB8-6BE1-4447-BAA1-692E8DE381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7">
            <a:extLst>
              <a:ext uri="{FF2B5EF4-FFF2-40B4-BE49-F238E27FC236}">
                <a16:creationId xmlns:a16="http://schemas.microsoft.com/office/drawing/2014/main" id="{2B1018E3-10EC-4E78-A142-AFD8E125EF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D621FF5-B664-41F1-B79B-22E5B05122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1644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7D30E346-A756-5F45-974E-8CE5F7C096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2F51390-BC00-4A7F-92DE-DA60CC275B9F}"/>
              </a:ext>
            </a:extLst>
          </p:cNvPr>
          <p:cNvSpPr/>
          <p:nvPr userDrawn="1"/>
        </p:nvSpPr>
        <p:spPr>
          <a:xfrm>
            <a:off x="1078824" y="46552"/>
            <a:ext cx="1085548" cy="1242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769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7D30E346-A756-5F45-974E-8CE5F7C096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2E888CF-1803-C197-9B49-D278D85D0745}"/>
              </a:ext>
            </a:extLst>
          </p:cNvPr>
          <p:cNvSpPr/>
          <p:nvPr userDrawn="1"/>
        </p:nvSpPr>
        <p:spPr>
          <a:xfrm>
            <a:off x="1131038" y="15240"/>
            <a:ext cx="1085548" cy="1242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67B688B-FB37-4B3C-AFEC-2610F78A64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55" y="148840"/>
            <a:ext cx="1015883" cy="97891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89F177D-E14E-4861-9528-960132E1A46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55" y="151374"/>
            <a:ext cx="996696" cy="96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73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6">
            <a:extLst>
              <a:ext uri="{FF2B5EF4-FFF2-40B4-BE49-F238E27FC236}">
                <a16:creationId xmlns:a16="http://schemas.microsoft.com/office/drawing/2014/main" id="{DE7D354A-EB9B-30E8-D007-97B268CDC6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9525"/>
            <a:ext cx="12169775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n 4">
            <a:extLst>
              <a:ext uri="{FF2B5EF4-FFF2-40B4-BE49-F238E27FC236}">
                <a16:creationId xmlns:a16="http://schemas.microsoft.com/office/drawing/2014/main" id="{4417CE87-58DF-ED94-A931-CE730615ED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5" y="7475"/>
            <a:ext cx="12169775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71" r:id="rId4"/>
    <p:sldLayoutId id="2147483880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4">
            <a:extLst>
              <a:ext uri="{FF2B5EF4-FFF2-40B4-BE49-F238E27FC236}">
                <a16:creationId xmlns:a16="http://schemas.microsoft.com/office/drawing/2014/main" id="{40B62B9C-BBE4-5295-1A9B-4EAD48C692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9525"/>
            <a:ext cx="12169775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6">
            <a:extLst>
              <a:ext uri="{FF2B5EF4-FFF2-40B4-BE49-F238E27FC236}">
                <a16:creationId xmlns:a16="http://schemas.microsoft.com/office/drawing/2014/main" id="{CDFB1EB1-9857-3A2C-9E93-D639D96EF2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12191999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524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0.sv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10" Type="http://schemas.openxmlformats.org/officeDocument/2006/relationships/image" Target="../media/image25.jpe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6.png"/><Relationship Id="rId7" Type="http://schemas.openxmlformats.org/officeDocument/2006/relationships/image" Target="../media/image1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Relationship Id="rId9" Type="http://schemas.openxmlformats.org/officeDocument/2006/relationships/image" Target="../media/image40.org&amp;utm_campaign=index&amp;utm_content=origi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11" Type="http://schemas.microsoft.com/office/2007/relationships/hdphoto" Target="../media/hdphoto5.wdp"/><Relationship Id="rId5" Type="http://schemas.microsoft.com/office/2007/relationships/hdphoto" Target="../media/hdphoto4.wdp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mp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EF2EB95-E4E4-460E-9344-B59CB27F3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1612" y="2840928"/>
            <a:ext cx="586891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CO" altLang="es-CO" sz="5400" b="1" dirty="0">
                <a:solidFill>
                  <a:srgbClr val="016660"/>
                </a:solidFill>
                <a:latin typeface="Century Gothic" panose="020B0502020202020204" pitchFamily="34" charset="0"/>
              </a:rPr>
              <a:t>Policía Nacional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35F37AF-D0E0-4ECC-82D3-54A70883E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4932" y="4631891"/>
            <a:ext cx="860213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ES" altLang="es-CO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Dirección de Tránsito y Transporte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67C8932-02BB-49FD-85C6-56956CB53F35}"/>
              </a:ext>
            </a:extLst>
          </p:cNvPr>
          <p:cNvSpPr txBox="1"/>
          <p:nvPr/>
        </p:nvSpPr>
        <p:spPr>
          <a:xfrm>
            <a:off x="8940800" y="6290995"/>
            <a:ext cx="3191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latin typeface="Century Gothic" panose="020B0502020202020204" pitchFamily="34" charset="0"/>
              </a:rPr>
              <a:t>Coronel JAIR ALONSO PARRA ARCHILA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Director de Tránsito y Transporte</a:t>
            </a:r>
          </a:p>
        </p:txBody>
      </p:sp>
    </p:spTree>
    <p:extLst>
      <p:ext uri="{BB962C8B-B14F-4D97-AF65-F5344CB8AC3E}">
        <p14:creationId xmlns:p14="http://schemas.microsoft.com/office/powerpoint/2010/main" val="3265262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a libre: forma 1">
            <a:extLst>
              <a:ext uri="{FF2B5EF4-FFF2-40B4-BE49-F238E27FC236}">
                <a16:creationId xmlns:a16="http://schemas.microsoft.com/office/drawing/2014/main" id="{0264F914-AE58-E774-D41F-141A1D506815}"/>
              </a:ext>
            </a:extLst>
          </p:cNvPr>
          <p:cNvSpPr/>
          <p:nvPr/>
        </p:nvSpPr>
        <p:spPr>
          <a:xfrm>
            <a:off x="3652521" y="0"/>
            <a:ext cx="6371642" cy="6858000"/>
          </a:xfrm>
          <a:custGeom>
            <a:avLst/>
            <a:gdLst>
              <a:gd name="csX0" fmla="*/ 2398128 w 5841251"/>
              <a:gd name="csY0" fmla="*/ 0 h 6858000"/>
              <a:gd name="csX1" fmla="*/ 5841251 w 5841251"/>
              <a:gd name="csY1" fmla="*/ 0 h 6858000"/>
              <a:gd name="csX2" fmla="*/ 3443123 w 5841251"/>
              <a:gd name="csY2" fmla="*/ 6858000 h 6858000"/>
              <a:gd name="csX3" fmla="*/ 0 w 5841251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841251" h="6858000">
                <a:moveTo>
                  <a:pt x="2398128" y="0"/>
                </a:moveTo>
                <a:lnTo>
                  <a:pt x="5841251" y="0"/>
                </a:lnTo>
                <a:lnTo>
                  <a:pt x="344312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166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/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id="{1BC5B01F-7052-5203-C99C-0ADFBAB27C8E}"/>
              </a:ext>
            </a:extLst>
          </p:cNvPr>
          <p:cNvSpPr/>
          <p:nvPr/>
        </p:nvSpPr>
        <p:spPr>
          <a:xfrm>
            <a:off x="3261360" y="153557"/>
            <a:ext cx="3947160" cy="1329307"/>
          </a:xfrm>
          <a:custGeom>
            <a:avLst/>
            <a:gdLst>
              <a:gd name="csX0" fmla="*/ 507044 w 3477202"/>
              <a:gd name="csY0" fmla="*/ 0 h 1329307"/>
              <a:gd name="csX1" fmla="*/ 3477202 w 3477202"/>
              <a:gd name="csY1" fmla="*/ 0 h 1329307"/>
              <a:gd name="csX2" fmla="*/ 2970158 w 3477202"/>
              <a:gd name="csY2" fmla="*/ 1329307 h 1329307"/>
              <a:gd name="csX3" fmla="*/ 0 w 3477202"/>
              <a:gd name="csY3" fmla="*/ 1329307 h 13293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477202" h="1329307">
                <a:moveTo>
                  <a:pt x="507044" y="0"/>
                </a:moveTo>
                <a:lnTo>
                  <a:pt x="3477202" y="0"/>
                </a:lnTo>
                <a:lnTo>
                  <a:pt x="2970158" y="1329307"/>
                </a:lnTo>
                <a:lnTo>
                  <a:pt x="0" y="1329307"/>
                </a:lnTo>
                <a:close/>
              </a:path>
            </a:pathLst>
          </a:custGeom>
          <a:solidFill>
            <a:srgbClr val="0145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0C3B42-17A5-AE5A-A7CC-59E1B16FD0A9}"/>
              </a:ext>
            </a:extLst>
          </p:cNvPr>
          <p:cNvSpPr txBox="1"/>
          <p:nvPr/>
        </p:nvSpPr>
        <p:spPr>
          <a:xfrm>
            <a:off x="3851540" y="176707"/>
            <a:ext cx="28235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r">
              <a:defRPr sz="8800" b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tyle Script" panose="030804020302050B0404" pitchFamily="66" charset="0"/>
              </a:defRPr>
            </a:lvl1pPr>
          </a:lstStyle>
          <a:p>
            <a:pPr algn="l"/>
            <a:r>
              <a:rPr lang="es-CO" sz="9600" spc="-150" dirty="0">
                <a:solidFill>
                  <a:schemeClr val="bg1"/>
                </a:solidFill>
              </a:rPr>
              <a:t>Gestión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1208FD-3581-FDA6-F03B-F7DDDAF4BD30}"/>
              </a:ext>
            </a:extLst>
          </p:cNvPr>
          <p:cNvSpPr txBox="1"/>
          <p:nvPr/>
        </p:nvSpPr>
        <p:spPr>
          <a:xfrm>
            <a:off x="2912833" y="172969"/>
            <a:ext cx="3236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Compromisos de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947B6F0-E08E-4370-69E2-CCAAD7DE4464}"/>
              </a:ext>
            </a:extLst>
          </p:cNvPr>
          <p:cNvSpPr txBox="1"/>
          <p:nvPr/>
        </p:nvSpPr>
        <p:spPr>
          <a:xfrm>
            <a:off x="183459" y="1762679"/>
            <a:ext cx="5293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buNone/>
            </a:pPr>
            <a:r>
              <a:rPr lang="es-CO" sz="3600" b="1" i="1" dirty="0">
                <a:solidFill>
                  <a:srgbClr val="0166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Gremios + Comunidad</a:t>
            </a:r>
            <a:endParaRPr lang="es-CO" sz="3200" b="1" i="1" dirty="0">
              <a:solidFill>
                <a:srgbClr val="01666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2A6134A-B608-3A5F-4839-ABDF4D871D57}"/>
              </a:ext>
            </a:extLst>
          </p:cNvPr>
          <p:cNvSpPr txBox="1"/>
          <p:nvPr/>
        </p:nvSpPr>
        <p:spPr>
          <a:xfrm>
            <a:off x="5476240" y="2143849"/>
            <a:ext cx="33938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indent="180340">
              <a:spcBef>
                <a:spcPts val="200"/>
              </a:spcBef>
              <a:buNone/>
              <a:defRPr sz="24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CO" sz="3600" i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Criminalidad</a:t>
            </a:r>
          </a:p>
        </p:txBody>
      </p:sp>
      <p:sp>
        <p:nvSpPr>
          <p:cNvPr id="8" name="Triángulo isósceles 7">
            <a:extLst>
              <a:ext uri="{FF2B5EF4-FFF2-40B4-BE49-F238E27FC236}">
                <a16:creationId xmlns:a16="http://schemas.microsoft.com/office/drawing/2014/main" id="{3A4EBFC0-8C2E-7ABC-964C-6A3767A115D1}"/>
              </a:ext>
            </a:extLst>
          </p:cNvPr>
          <p:cNvSpPr/>
          <p:nvPr/>
        </p:nvSpPr>
        <p:spPr>
          <a:xfrm flipV="1">
            <a:off x="5319448" y="1366146"/>
            <a:ext cx="619124" cy="310254"/>
          </a:xfrm>
          <a:prstGeom prst="triangle">
            <a:avLst/>
          </a:prstGeom>
          <a:solidFill>
            <a:srgbClr val="0145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CE33A09-F424-B5AE-DB70-1537375B9270}"/>
              </a:ext>
            </a:extLst>
          </p:cNvPr>
          <p:cNvCxnSpPr>
            <a:cxnSpLocks/>
          </p:cNvCxnSpPr>
          <p:nvPr/>
        </p:nvCxnSpPr>
        <p:spPr>
          <a:xfrm>
            <a:off x="3884335" y="327415"/>
            <a:ext cx="618603" cy="0"/>
          </a:xfrm>
          <a:prstGeom prst="line">
            <a:avLst/>
          </a:prstGeom>
          <a:ln>
            <a:solidFill>
              <a:srgbClr val="F9FF0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mbo 9">
            <a:extLst>
              <a:ext uri="{FF2B5EF4-FFF2-40B4-BE49-F238E27FC236}">
                <a16:creationId xmlns:a16="http://schemas.microsoft.com/office/drawing/2014/main" id="{9FC55A82-5C03-0232-543E-EFFC167C312E}"/>
              </a:ext>
            </a:extLst>
          </p:cNvPr>
          <p:cNvSpPr/>
          <p:nvPr/>
        </p:nvSpPr>
        <p:spPr>
          <a:xfrm>
            <a:off x="4280721" y="3429000"/>
            <a:ext cx="834390" cy="834390"/>
          </a:xfrm>
          <a:prstGeom prst="diamond">
            <a:avLst/>
          </a:prstGeom>
          <a:solidFill>
            <a:srgbClr val="014542"/>
          </a:solidFill>
          <a:ln w="69850" cap="rnd">
            <a:solidFill>
              <a:schemeClr val="bg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3F22AAE5-39D9-47EB-F122-5E9056748E5E}"/>
              </a:ext>
            </a:extLst>
          </p:cNvPr>
          <p:cNvSpPr/>
          <p:nvPr/>
        </p:nvSpPr>
        <p:spPr>
          <a:xfrm>
            <a:off x="4581124" y="3690425"/>
            <a:ext cx="257908" cy="351692"/>
          </a:xfrm>
          <a:prstGeom prst="chevr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238D002-4C24-50CC-8A44-0AAB1BE1AD13}"/>
              </a:ext>
            </a:extLst>
          </p:cNvPr>
          <p:cNvSpPr txBox="1"/>
          <p:nvPr/>
        </p:nvSpPr>
        <p:spPr>
          <a:xfrm>
            <a:off x="9962835" y="2782669"/>
            <a:ext cx="12877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indent="180340">
              <a:spcBef>
                <a:spcPts val="200"/>
              </a:spcBef>
              <a:buNone/>
              <a:defRPr sz="24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indent="0"/>
            <a:r>
              <a:rPr lang="es-CO" sz="3600" i="1" dirty="0">
                <a:solidFill>
                  <a:srgbClr val="016660"/>
                </a:solidFill>
              </a:rPr>
              <a:t>Vida</a:t>
            </a:r>
            <a:endParaRPr lang="es-CO" i="1" dirty="0">
              <a:solidFill>
                <a:srgbClr val="016660"/>
              </a:solidFill>
            </a:endParaRPr>
          </a:p>
        </p:txBody>
      </p:sp>
      <p:sp>
        <p:nvSpPr>
          <p:cNvPr id="13" name="Rombo 12">
            <a:extLst>
              <a:ext uri="{FF2B5EF4-FFF2-40B4-BE49-F238E27FC236}">
                <a16:creationId xmlns:a16="http://schemas.microsoft.com/office/drawing/2014/main" id="{9700ED3E-633C-81A5-267D-DFFD7E185A70}"/>
              </a:ext>
            </a:extLst>
          </p:cNvPr>
          <p:cNvSpPr/>
          <p:nvPr/>
        </p:nvSpPr>
        <p:spPr>
          <a:xfrm>
            <a:off x="7736875" y="3989070"/>
            <a:ext cx="834390" cy="834390"/>
          </a:xfrm>
          <a:prstGeom prst="diamond">
            <a:avLst/>
          </a:prstGeom>
          <a:solidFill>
            <a:srgbClr val="014542"/>
          </a:solidFill>
          <a:ln w="69850" cap="rnd">
            <a:solidFill>
              <a:schemeClr val="bg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9FE04925-F41C-C01D-E3B9-8018C2042D6C}"/>
              </a:ext>
            </a:extLst>
          </p:cNvPr>
          <p:cNvSpPr/>
          <p:nvPr/>
        </p:nvSpPr>
        <p:spPr>
          <a:xfrm>
            <a:off x="8054804" y="4245161"/>
            <a:ext cx="257908" cy="351692"/>
          </a:xfrm>
          <a:prstGeom prst="chevron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EA5524BB-5B7C-A6A9-AD7B-453A95F5E2D9}"/>
              </a:ext>
            </a:extLst>
          </p:cNvPr>
          <p:cNvCxnSpPr>
            <a:cxnSpLocks/>
          </p:cNvCxnSpPr>
          <p:nvPr/>
        </p:nvCxnSpPr>
        <p:spPr>
          <a:xfrm>
            <a:off x="3431124" y="2341450"/>
            <a:ext cx="1711569" cy="0"/>
          </a:xfrm>
          <a:prstGeom prst="line">
            <a:avLst/>
          </a:prstGeom>
          <a:ln w="38100">
            <a:solidFill>
              <a:srgbClr val="CCED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Imagen 15">
            <a:extLst>
              <a:ext uri="{FF2B5EF4-FFF2-40B4-BE49-F238E27FC236}">
                <a16:creationId xmlns:a16="http://schemas.microsoft.com/office/drawing/2014/main" id="{83FDE82D-875E-929A-8097-CC0B4D31D8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95" r="15596" b="7304"/>
          <a:stretch>
            <a:fillRect/>
          </a:stretch>
        </p:blipFill>
        <p:spPr>
          <a:xfrm>
            <a:off x="0" y="2997358"/>
            <a:ext cx="4114800" cy="386064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E8F9CAE-E3B9-A62E-7595-A1AFD26AD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91" b="98717" l="5313" r="90833">
                        <a14:foregroundMark x1="34896" y1="55179" x2="26563" y2="63153"/>
                        <a14:foregroundMark x1="21250" y1="64986" x2="7708" y2="77544"/>
                        <a14:foregroundMark x1="12188" y1="80843" x2="28021" y2="83960"/>
                        <a14:foregroundMark x1="19583" y1="84326" x2="13229" y2="83318"/>
                        <a14:foregroundMark x1="14271" y1="83043" x2="5313" y2="82860"/>
                        <a14:foregroundMark x1="79896" y1="87168" x2="86458" y2="98258"/>
                        <a14:foregroundMark x1="88646" y1="89276" x2="90833" y2="98717"/>
                        <a14:backgroundMark x1="40521" y1="66728" x2="31354" y2="66911"/>
                        <a14:backgroundMark x1="29688" y1="69294" x2="24479" y2="69111"/>
                        <a14:backgroundMark x1="38854" y1="56370" x2="39271" y2="5847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4025056" y="1423686"/>
            <a:ext cx="4620959" cy="5434314"/>
          </a:xfrm>
          <a:custGeom>
            <a:avLst/>
            <a:gdLst>
              <a:gd name="csX0" fmla="*/ 0 w 8354482"/>
              <a:gd name="csY0" fmla="*/ 0 h 9494520"/>
              <a:gd name="csX1" fmla="*/ 8354482 w 8354482"/>
              <a:gd name="csY1" fmla="*/ 0 h 9494520"/>
              <a:gd name="csX2" fmla="*/ 8354482 w 8354482"/>
              <a:gd name="csY2" fmla="*/ 9494520 h 9494520"/>
              <a:gd name="csX3" fmla="*/ 7964090 w 8354482"/>
              <a:gd name="csY3" fmla="*/ 9494520 h 9494520"/>
              <a:gd name="csX4" fmla="*/ 7957147 w 8354482"/>
              <a:gd name="csY4" fmla="*/ 9182100 h 9494520"/>
              <a:gd name="csX5" fmla="*/ 7919047 w 8354482"/>
              <a:gd name="csY5" fmla="*/ 8961120 h 9494520"/>
              <a:gd name="csX6" fmla="*/ 7797127 w 8354482"/>
              <a:gd name="csY6" fmla="*/ 8930640 h 9494520"/>
              <a:gd name="csX7" fmla="*/ 7644727 w 8354482"/>
              <a:gd name="csY7" fmla="*/ 8854440 h 9494520"/>
              <a:gd name="csX8" fmla="*/ 7835227 w 8354482"/>
              <a:gd name="csY8" fmla="*/ 9273540 h 9494520"/>
              <a:gd name="csX9" fmla="*/ 7849484 w 8354482"/>
              <a:gd name="csY9" fmla="*/ 9494520 h 9494520"/>
              <a:gd name="csX10" fmla="*/ 0 w 8354482"/>
              <a:gd name="csY10" fmla="*/ 9494520 h 9494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354482" h="9494520">
                <a:moveTo>
                  <a:pt x="0" y="0"/>
                </a:moveTo>
                <a:lnTo>
                  <a:pt x="8354482" y="0"/>
                </a:lnTo>
                <a:lnTo>
                  <a:pt x="8354482" y="9494520"/>
                </a:lnTo>
                <a:lnTo>
                  <a:pt x="7964090" y="9494520"/>
                </a:lnTo>
                <a:lnTo>
                  <a:pt x="7957147" y="9182100"/>
                </a:lnTo>
                <a:lnTo>
                  <a:pt x="7919047" y="8961120"/>
                </a:lnTo>
                <a:lnTo>
                  <a:pt x="7797127" y="8930640"/>
                </a:lnTo>
                <a:lnTo>
                  <a:pt x="7644727" y="8854440"/>
                </a:lnTo>
                <a:lnTo>
                  <a:pt x="7835227" y="9273540"/>
                </a:lnTo>
                <a:lnTo>
                  <a:pt x="7849484" y="9494520"/>
                </a:lnTo>
                <a:lnTo>
                  <a:pt x="0" y="949452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FA579ABC-7C62-04C7-7E93-16E3B9D67BDD}"/>
              </a:ext>
            </a:extLst>
          </p:cNvPr>
          <p:cNvCxnSpPr>
            <a:cxnSpLocks/>
          </p:cNvCxnSpPr>
          <p:nvPr/>
        </p:nvCxnSpPr>
        <p:spPr>
          <a:xfrm>
            <a:off x="6736083" y="2768600"/>
            <a:ext cx="1711569" cy="0"/>
          </a:xfrm>
          <a:prstGeom prst="line">
            <a:avLst/>
          </a:prstGeom>
          <a:ln w="38100">
            <a:solidFill>
              <a:srgbClr val="CCED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BD4196FA-4A11-2786-DBCA-7F9A770822A2}"/>
              </a:ext>
            </a:extLst>
          </p:cNvPr>
          <p:cNvCxnSpPr>
            <a:cxnSpLocks/>
          </p:cNvCxnSpPr>
          <p:nvPr/>
        </p:nvCxnSpPr>
        <p:spPr>
          <a:xfrm>
            <a:off x="10273187" y="3394065"/>
            <a:ext cx="954770" cy="0"/>
          </a:xfrm>
          <a:prstGeom prst="line">
            <a:avLst/>
          </a:prstGeom>
          <a:ln w="38100">
            <a:solidFill>
              <a:srgbClr val="CCED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829F505-0ACB-EA01-AEC3-B9F7A58FD012}"/>
              </a:ext>
            </a:extLst>
          </p:cNvPr>
          <p:cNvSpPr txBox="1"/>
          <p:nvPr/>
        </p:nvSpPr>
        <p:spPr>
          <a:xfrm>
            <a:off x="190498" y="2367024"/>
            <a:ext cx="4874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u="sng" dirty="0">
                <a:latin typeface="Century Gothic" panose="020B0502020202020204" pitchFamily="34" charset="0"/>
              </a:rPr>
              <a:t>Mayor articulación con transportadores en región</a:t>
            </a:r>
            <a:r>
              <a:rPr lang="es-CO" sz="1400" dirty="0">
                <a:latin typeface="Century Gothic" panose="020B0502020202020204" pitchFamily="34" charset="0"/>
              </a:rPr>
              <a:t>, alianzas internacionales y alcance en redes sociales </a:t>
            </a:r>
            <a:r>
              <a:rPr lang="es-CO" sz="1400" b="1" i="1" dirty="0">
                <a:latin typeface="Century Gothic" panose="020B0502020202020204" pitchFamily="34" charset="0"/>
              </a:rPr>
              <a:t>(+12 millones de visualizaciones).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22014266-535B-15C4-D085-D3C7FD32264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49" y="455849"/>
            <a:ext cx="670592" cy="6373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9D542FC1-4B9C-BBC9-FC2C-CA50FD3A0F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83"/>
          <a:stretch>
            <a:fillRect/>
          </a:stretch>
        </p:blipFill>
        <p:spPr>
          <a:xfrm>
            <a:off x="8407569" y="3959117"/>
            <a:ext cx="3957151" cy="2898883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7B72FEBD-B87A-1D1B-B845-73338E68951C}"/>
              </a:ext>
            </a:extLst>
          </p:cNvPr>
          <p:cNvSpPr txBox="1"/>
          <p:nvPr/>
        </p:nvSpPr>
        <p:spPr>
          <a:xfrm>
            <a:off x="5242612" y="2821364"/>
            <a:ext cx="36499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Sinergia operacional</a:t>
            </a:r>
            <a:r>
              <a:rPr lang="es-CO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s-CO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que permite impactar el crimen organizado que afecta a usuarios viales.</a:t>
            </a:r>
            <a:endParaRPr lang="es-CO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E6808E3-B83A-69F5-1F11-D4D06C506B89}"/>
              </a:ext>
            </a:extLst>
          </p:cNvPr>
          <p:cNvSpPr txBox="1"/>
          <p:nvPr/>
        </p:nvSpPr>
        <p:spPr>
          <a:xfrm>
            <a:off x="187636" y="1532469"/>
            <a:ext cx="23320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buNone/>
            </a:pPr>
            <a:r>
              <a:rPr lang="es-CO" sz="20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Relacionamiento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AFEC7DCF-375C-2554-D937-27E55EA30B1E}"/>
              </a:ext>
            </a:extLst>
          </p:cNvPr>
          <p:cNvSpPr txBox="1"/>
          <p:nvPr/>
        </p:nvSpPr>
        <p:spPr>
          <a:xfrm>
            <a:off x="9450142" y="2532773"/>
            <a:ext cx="16384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indent="180340">
              <a:spcBef>
                <a:spcPts val="200"/>
              </a:spcBef>
              <a:buNone/>
              <a:defRPr sz="24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indent="0"/>
            <a:r>
              <a:rPr lang="es-CO" sz="2000" dirty="0"/>
              <a:t>Protección a la</a:t>
            </a:r>
            <a:endParaRPr lang="es-CO" sz="2000" i="1" dirty="0">
              <a:solidFill>
                <a:srgbClr val="016660"/>
              </a:solidFill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8F19AC5-286F-515C-2E74-43E7A83A1C3F}"/>
              </a:ext>
            </a:extLst>
          </p:cNvPr>
          <p:cNvSpPr txBox="1"/>
          <p:nvPr/>
        </p:nvSpPr>
        <p:spPr>
          <a:xfrm>
            <a:off x="5567681" y="1930489"/>
            <a:ext cx="2438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indent="180340">
              <a:spcBef>
                <a:spcPts val="200"/>
              </a:spcBef>
              <a:buNone/>
              <a:defRPr sz="24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CO" sz="2000" i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Lucha contra la 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7078ED09-A35A-5A95-B421-E4F9A364A4D2}"/>
              </a:ext>
            </a:extLst>
          </p:cNvPr>
          <p:cNvSpPr txBox="1"/>
          <p:nvPr/>
        </p:nvSpPr>
        <p:spPr>
          <a:xfrm>
            <a:off x="8938261" y="3510023"/>
            <a:ext cx="32537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latin typeface="Century Gothic" panose="020B0502020202020204" pitchFamily="34" charset="0"/>
              </a:rPr>
              <a:t>Preservamos la vida e integridad en las vías </a:t>
            </a:r>
            <a:r>
              <a:rPr lang="es-CO" sz="1400" b="1" i="1" dirty="0">
                <a:latin typeface="Century Gothic" panose="020B0502020202020204" pitchFamily="34" charset="0"/>
              </a:rPr>
              <a:t>(campaña “No Más Excusas en la Vía”). </a:t>
            </a:r>
          </a:p>
        </p:txBody>
      </p:sp>
    </p:spTree>
    <p:extLst>
      <p:ext uri="{BB962C8B-B14F-4D97-AF65-F5344CB8AC3E}">
        <p14:creationId xmlns:p14="http://schemas.microsoft.com/office/powerpoint/2010/main" val="3724832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BA7BCEF-8F3B-1538-168B-F64A46BBF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0"/>
          <a:stretch>
            <a:fillRect/>
          </a:stretch>
        </p:blipFill>
        <p:spPr>
          <a:xfrm>
            <a:off x="3169920" y="-14889"/>
            <a:ext cx="9022080" cy="6858000"/>
          </a:xfrm>
          <a:custGeom>
            <a:avLst/>
            <a:gdLst>
              <a:gd name="csX0" fmla="*/ 3808 w 9022080"/>
              <a:gd name="csY0" fmla="*/ 0 h 6858000"/>
              <a:gd name="csX1" fmla="*/ 4433197 w 9022080"/>
              <a:gd name="csY1" fmla="*/ 0 h 6858000"/>
              <a:gd name="csX2" fmla="*/ 4635334 w 9022080"/>
              <a:gd name="csY2" fmla="*/ 357925 h 6858000"/>
              <a:gd name="csX3" fmla="*/ 8933821 w 9022080"/>
              <a:gd name="csY3" fmla="*/ 3958928 h 6858000"/>
              <a:gd name="csX4" fmla="*/ 9022080 w 9022080"/>
              <a:gd name="csY4" fmla="*/ 3989334 h 6858000"/>
              <a:gd name="csX5" fmla="*/ 9022080 w 9022080"/>
              <a:gd name="csY5" fmla="*/ 6858000 h 6858000"/>
              <a:gd name="csX6" fmla="*/ 754678 w 9022080"/>
              <a:gd name="csY6" fmla="*/ 6858000 h 6858000"/>
              <a:gd name="csX7" fmla="*/ 700806 w 9022080"/>
              <a:gd name="csY7" fmla="*/ 6644671 h 6858000"/>
              <a:gd name="csX8" fmla="*/ 0 w 9022080"/>
              <a:gd name="csY8" fmla="*/ 3429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022080" h="6858000">
                <a:moveTo>
                  <a:pt x="3808" y="0"/>
                </a:moveTo>
                <a:lnTo>
                  <a:pt x="4433197" y="0"/>
                </a:lnTo>
                <a:lnTo>
                  <a:pt x="4635334" y="357925"/>
                </a:lnTo>
                <a:cubicBezTo>
                  <a:pt x="5618139" y="2004732"/>
                  <a:pt x="7131478" y="3287037"/>
                  <a:pt x="8933821" y="3958928"/>
                </a:cubicBezTo>
                <a:lnTo>
                  <a:pt x="9022080" y="3989334"/>
                </a:lnTo>
                <a:lnTo>
                  <a:pt x="9022080" y="6858000"/>
                </a:lnTo>
                <a:lnTo>
                  <a:pt x="754678" y="6858000"/>
                </a:lnTo>
                <a:lnTo>
                  <a:pt x="700806" y="6644671"/>
                </a:lnTo>
                <a:cubicBezTo>
                  <a:pt x="253871" y="4771387"/>
                  <a:pt x="0" y="2624648"/>
                  <a:pt x="0" y="342900"/>
                </a:cubicBezTo>
                <a:close/>
              </a:path>
            </a:pathLst>
          </a:cu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EAC5C3C-8E5D-01B8-5E53-8AF85F082013}"/>
              </a:ext>
            </a:extLst>
          </p:cNvPr>
          <p:cNvSpPr/>
          <p:nvPr/>
        </p:nvSpPr>
        <p:spPr>
          <a:xfrm rot="16200000">
            <a:off x="5526288" y="193034"/>
            <a:ext cx="1143000" cy="12192000"/>
          </a:xfrm>
          <a:prstGeom prst="rect">
            <a:avLst/>
          </a:prstGeom>
          <a:gradFill flip="none" rotWithShape="1">
            <a:gsLst>
              <a:gs pos="0">
                <a:srgbClr val="264653">
                  <a:shade val="30000"/>
                  <a:satMod val="115000"/>
                </a:srgbClr>
              </a:gs>
              <a:gs pos="50000">
                <a:srgbClr val="264653">
                  <a:shade val="67500"/>
                  <a:satMod val="115000"/>
                </a:srgbClr>
              </a:gs>
              <a:gs pos="100000">
                <a:srgbClr val="264653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4DB4FAF-0953-3BC4-C49E-7448FD40BE5F}"/>
              </a:ext>
            </a:extLst>
          </p:cNvPr>
          <p:cNvSpPr txBox="1"/>
          <p:nvPr/>
        </p:nvSpPr>
        <p:spPr>
          <a:xfrm>
            <a:off x="415806" y="1328402"/>
            <a:ext cx="2491370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s-CO" sz="3600" b="1" dirty="0">
                <a:solidFill>
                  <a:srgbClr val="264653"/>
                </a:solidFill>
                <a:latin typeface="Century Gothic"/>
              </a:rPr>
              <a:t>5.108 </a:t>
            </a:r>
            <a:r>
              <a:rPr lang="es-CO" sz="2400" b="1" dirty="0">
                <a:solidFill>
                  <a:srgbClr val="264653"/>
                </a:solidFill>
                <a:latin typeface="Century Gothic"/>
              </a:rPr>
              <a:t>Funcionarios</a:t>
            </a:r>
            <a:endParaRPr lang="es-CO" sz="3600" b="1" dirty="0">
              <a:solidFill>
                <a:srgbClr val="264653"/>
              </a:solidFill>
              <a:latin typeface="Century Gothic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02AE9C4-F8AF-E94E-062C-5EF94D7EC399}"/>
              </a:ext>
            </a:extLst>
          </p:cNvPr>
          <p:cNvSpPr txBox="1"/>
          <p:nvPr/>
        </p:nvSpPr>
        <p:spPr>
          <a:xfrm>
            <a:off x="399582" y="2603958"/>
            <a:ext cx="2526215" cy="523220"/>
          </a:xfrm>
          <a:prstGeom prst="rect">
            <a:avLst/>
          </a:prstGeom>
          <a:gradFill flip="none" rotWithShape="1">
            <a:gsLst>
              <a:gs pos="0">
                <a:srgbClr val="264653">
                  <a:shade val="30000"/>
                  <a:satMod val="115000"/>
                </a:srgbClr>
              </a:gs>
              <a:gs pos="50000">
                <a:srgbClr val="264653">
                  <a:shade val="67500"/>
                  <a:satMod val="115000"/>
                </a:srgbClr>
              </a:gs>
              <a:gs pos="100000">
                <a:srgbClr val="264653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s-CO" sz="14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918 mujeres </a:t>
            </a:r>
          </a:p>
          <a:p>
            <a:pPr algn="ctr"/>
            <a:r>
              <a:rPr lang="es-CO" sz="14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 4.190 hombres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489FA8B-B435-043B-12E0-0D58DDD96A77}"/>
              </a:ext>
            </a:extLst>
          </p:cNvPr>
          <p:cNvSpPr txBox="1"/>
          <p:nvPr/>
        </p:nvSpPr>
        <p:spPr>
          <a:xfrm>
            <a:off x="-85764" y="4696960"/>
            <a:ext cx="1764467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s-CO" sz="3600" b="1" dirty="0">
                <a:solidFill>
                  <a:srgbClr val="264653"/>
                </a:solidFill>
                <a:latin typeface="Century Gothic"/>
              </a:rPr>
              <a:t>936</a:t>
            </a:r>
            <a:endParaRPr lang="es-CO" sz="3600" b="1" dirty="0">
              <a:solidFill>
                <a:srgbClr val="264653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22FA5DE-2093-B9EB-B5CC-A7D173AA1264}"/>
              </a:ext>
            </a:extLst>
          </p:cNvPr>
          <p:cNvSpPr txBox="1"/>
          <p:nvPr/>
        </p:nvSpPr>
        <p:spPr>
          <a:xfrm>
            <a:off x="1343617" y="4748678"/>
            <a:ext cx="1662230" cy="584775"/>
          </a:xfrm>
          <a:prstGeom prst="rect">
            <a:avLst/>
          </a:prstGeom>
          <a:solidFill>
            <a:srgbClr val="26465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Automóviles y camionetas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342DE7F-91A4-77DC-C6AA-42A8A0F1E7D8}"/>
              </a:ext>
            </a:extLst>
          </p:cNvPr>
          <p:cNvSpPr txBox="1"/>
          <p:nvPr/>
        </p:nvSpPr>
        <p:spPr>
          <a:xfrm>
            <a:off x="385872" y="5308112"/>
            <a:ext cx="266537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s-CO" b="1" i="1" dirty="0">
                <a:solidFill>
                  <a:srgbClr val="264653"/>
                </a:solidFill>
                <a:latin typeface="Century Gothic"/>
              </a:rPr>
              <a:t>2.652 motocicletas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6E716F80-E962-E0EA-D994-753A473653C8}"/>
              </a:ext>
            </a:extLst>
          </p:cNvPr>
          <p:cNvSpPr txBox="1"/>
          <p:nvPr/>
        </p:nvSpPr>
        <p:spPr>
          <a:xfrm>
            <a:off x="365749" y="3293991"/>
            <a:ext cx="850963" cy="70788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s-CO" sz="4000" b="1">
                <a:solidFill>
                  <a:srgbClr val="264653"/>
                </a:solidFill>
                <a:latin typeface="Century Gothic"/>
              </a:rPr>
              <a:t>35</a:t>
            </a:r>
            <a:endParaRPr lang="es-CO" sz="4000" b="1">
              <a:solidFill>
                <a:srgbClr val="264653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B671185D-D086-86F0-76C5-B1C59B95DB6C}"/>
              </a:ext>
            </a:extLst>
          </p:cNvPr>
          <p:cNvSpPr txBox="1"/>
          <p:nvPr/>
        </p:nvSpPr>
        <p:spPr>
          <a:xfrm>
            <a:off x="1185803" y="3207014"/>
            <a:ext cx="1976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>
                <a:solidFill>
                  <a:srgbClr val="264653"/>
                </a:solidFill>
                <a:latin typeface="Century Gothic" panose="020B0502020202020204" pitchFamily="34" charset="0"/>
              </a:rPr>
              <a:t>Seccionales</a:t>
            </a:r>
          </a:p>
          <a:p>
            <a:r>
              <a:rPr lang="es-CO" sz="1400" i="1">
                <a:solidFill>
                  <a:srgbClr val="264653"/>
                </a:solidFill>
                <a:latin typeface="Century Gothic" panose="020B0502020202020204" pitchFamily="34" charset="0"/>
              </a:rPr>
              <a:t>30 departamentales</a:t>
            </a:r>
          </a:p>
          <a:p>
            <a:r>
              <a:rPr lang="es-CO" sz="1400" i="1">
                <a:solidFill>
                  <a:srgbClr val="264653"/>
                </a:solidFill>
                <a:latin typeface="Century Gothic" panose="020B0502020202020204" pitchFamily="34" charset="0"/>
              </a:rPr>
              <a:t>5 metropolitanas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BB90997-6D5D-AE28-EA1B-8B9A54CE7D91}"/>
              </a:ext>
            </a:extLst>
          </p:cNvPr>
          <p:cNvSpPr txBox="1"/>
          <p:nvPr/>
        </p:nvSpPr>
        <p:spPr>
          <a:xfrm>
            <a:off x="152401" y="4184011"/>
            <a:ext cx="3002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rgbClr val="264653"/>
                </a:solidFill>
                <a:latin typeface="Century Gothic" panose="020B0502020202020204" pitchFamily="34" charset="0"/>
              </a:rPr>
              <a:t>185 GUTAT | 39 GUNIR</a:t>
            </a:r>
          </a:p>
        </p:txBody>
      </p: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D89A8385-89B9-0054-F872-E79FDF4A577C}"/>
              </a:ext>
            </a:extLst>
          </p:cNvPr>
          <p:cNvCxnSpPr/>
          <p:nvPr/>
        </p:nvCxnSpPr>
        <p:spPr>
          <a:xfrm>
            <a:off x="476492" y="4074168"/>
            <a:ext cx="2349661" cy="0"/>
          </a:xfrm>
          <a:prstGeom prst="line">
            <a:avLst/>
          </a:prstGeom>
          <a:ln>
            <a:solidFill>
              <a:srgbClr val="2646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D4F38BCC-9B59-092E-6FE3-6CFA91369AE6}"/>
              </a:ext>
            </a:extLst>
          </p:cNvPr>
          <p:cNvCxnSpPr/>
          <p:nvPr/>
        </p:nvCxnSpPr>
        <p:spPr>
          <a:xfrm>
            <a:off x="476492" y="4658450"/>
            <a:ext cx="2349661" cy="0"/>
          </a:xfrm>
          <a:prstGeom prst="line">
            <a:avLst/>
          </a:prstGeom>
          <a:ln>
            <a:solidFill>
              <a:srgbClr val="2646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n 40">
            <a:extLst>
              <a:ext uri="{FF2B5EF4-FFF2-40B4-BE49-F238E27FC236}">
                <a16:creationId xmlns:a16="http://schemas.microsoft.com/office/drawing/2014/main" id="{FC785846-CA24-271C-DFE0-6E9D56E51E2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8751" y="458157"/>
            <a:ext cx="602671" cy="5710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2" name="Grupo 26">
            <a:extLst>
              <a:ext uri="{FF2B5EF4-FFF2-40B4-BE49-F238E27FC236}">
                <a16:creationId xmlns:a16="http://schemas.microsoft.com/office/drawing/2014/main" id="{7ABB7DBC-0414-A32F-3D6C-001D91ACCE79}"/>
              </a:ext>
            </a:extLst>
          </p:cNvPr>
          <p:cNvGrpSpPr>
            <a:grpSpLocks/>
          </p:cNvGrpSpPr>
          <p:nvPr/>
        </p:nvGrpSpPr>
        <p:grpSpPr bwMode="auto">
          <a:xfrm>
            <a:off x="476777" y="5748145"/>
            <a:ext cx="2578100" cy="980439"/>
            <a:chOff x="9525769" y="3222313"/>
            <a:chExt cx="2832178" cy="978791"/>
          </a:xfrm>
        </p:grpSpPr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FCE2938B-E12A-C1DE-3D1C-1505F2C87E2F}"/>
                </a:ext>
              </a:extLst>
            </p:cNvPr>
            <p:cNvSpPr txBox="1"/>
            <p:nvPr/>
          </p:nvSpPr>
          <p:spPr>
            <a:xfrm>
              <a:off x="9815265" y="3222313"/>
              <a:ext cx="2253186" cy="768643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s-ES" sz="4400" b="1">
                  <a:solidFill>
                    <a:srgbClr val="F9FF0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12.401</a:t>
              </a:r>
            </a:p>
          </p:txBody>
        </p:sp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14C69875-B506-976D-5C84-2B1C63F1E230}"/>
                </a:ext>
              </a:extLst>
            </p:cNvPr>
            <p:cNvSpPr txBox="1"/>
            <p:nvPr/>
          </p:nvSpPr>
          <p:spPr>
            <a:xfrm>
              <a:off x="9525769" y="3831839"/>
              <a:ext cx="2832178" cy="369265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s-ES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Km de cobertura</a:t>
              </a:r>
              <a:endParaRPr lang="es-CO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</p:grpSp>
      <p:sp>
        <p:nvSpPr>
          <p:cNvPr id="45" name="Rectángulo 44">
            <a:extLst>
              <a:ext uri="{FF2B5EF4-FFF2-40B4-BE49-F238E27FC236}">
                <a16:creationId xmlns:a16="http://schemas.microsoft.com/office/drawing/2014/main" id="{DFF3EBF0-E795-2DC1-5CFE-45384491422E}"/>
              </a:ext>
            </a:extLst>
          </p:cNvPr>
          <p:cNvSpPr/>
          <p:nvPr/>
        </p:nvSpPr>
        <p:spPr>
          <a:xfrm>
            <a:off x="3420179" y="6118894"/>
            <a:ext cx="1970088" cy="328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MOVILIDAD</a:t>
            </a:r>
            <a:endParaRPr lang="es-CO" sz="2000" b="1">
              <a:solidFill>
                <a:srgbClr val="F9FF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8B331D48-56BD-9DA3-D3C0-4BD45B203A95}"/>
              </a:ext>
            </a:extLst>
          </p:cNvPr>
          <p:cNvSpPr txBox="1"/>
          <p:nvPr/>
        </p:nvSpPr>
        <p:spPr>
          <a:xfrm>
            <a:off x="5100467" y="5893470"/>
            <a:ext cx="2861881" cy="738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  <a:defRPr/>
            </a:pPr>
            <a:r>
              <a:rPr lang="es-CO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Planes de manejo de tráfico</a:t>
            </a:r>
          </a:p>
          <a:p>
            <a:pPr marL="174625" indent="-174625">
              <a:buFont typeface="Wingdings" panose="05000000000000000000" pitchFamily="2" charset="2"/>
              <a:buChar char="§"/>
              <a:defRPr/>
            </a:pPr>
            <a:r>
              <a:rPr lang="es-CO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Afectación a la movilidad</a:t>
            </a:r>
          </a:p>
          <a:p>
            <a:pPr marL="174625" indent="-174625">
              <a:buFont typeface="Wingdings" panose="05000000000000000000" pitchFamily="2" charset="2"/>
              <a:buChar char="§"/>
              <a:defRPr/>
            </a:pPr>
            <a:r>
              <a:rPr lang="es-CO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Temporadas especiales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2F281ECE-8303-1735-BB70-43FFD01E44EA}"/>
              </a:ext>
            </a:extLst>
          </p:cNvPr>
          <p:cNvSpPr/>
          <p:nvPr/>
        </p:nvSpPr>
        <p:spPr>
          <a:xfrm>
            <a:off x="7870147" y="6118894"/>
            <a:ext cx="1478963" cy="328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CONTROL</a:t>
            </a:r>
            <a:endParaRPr lang="es-CO" sz="2000" b="1">
              <a:solidFill>
                <a:srgbClr val="F9FF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A4302639-1DBD-9807-7321-53BE2FE2F281}"/>
              </a:ext>
            </a:extLst>
          </p:cNvPr>
          <p:cNvSpPr txBox="1"/>
          <p:nvPr/>
        </p:nvSpPr>
        <p:spPr>
          <a:xfrm>
            <a:off x="9263475" y="5893470"/>
            <a:ext cx="3138488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  <a:defRPr/>
            </a:pPr>
            <a:r>
              <a:rPr lang="es-CO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Criminalidad en las vías</a:t>
            </a:r>
          </a:p>
          <a:p>
            <a:pPr marL="174625" indent="-174625">
              <a:buFont typeface="Wingdings" panose="05000000000000000000" pitchFamily="2" charset="2"/>
              <a:buChar char="§"/>
              <a:defRPr/>
            </a:pPr>
            <a:r>
              <a:rPr lang="es-CO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Seguridad a la infraestructura</a:t>
            </a:r>
          </a:p>
          <a:p>
            <a:pPr marL="174625" indent="-174625">
              <a:buFont typeface="Wingdings" panose="05000000000000000000" pitchFamily="2" charset="2"/>
              <a:buChar char="§"/>
              <a:defRPr/>
            </a:pPr>
            <a:r>
              <a:rPr lang="es-CO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Aplicación de la norma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6AAEE734-1C51-52C8-EE34-0769E5C5AB87}"/>
              </a:ext>
            </a:extLst>
          </p:cNvPr>
          <p:cNvSpPr/>
          <p:nvPr/>
        </p:nvSpPr>
        <p:spPr>
          <a:xfrm rot="16200000">
            <a:off x="2766723" y="6128067"/>
            <a:ext cx="1142101" cy="322285"/>
          </a:xfrm>
          <a:prstGeom prst="rect">
            <a:avLst/>
          </a:prstGeom>
          <a:solidFill>
            <a:srgbClr val="F9FF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600" b="1">
                <a:solidFill>
                  <a:srgbClr val="264653"/>
                </a:solidFill>
                <a:latin typeface="Century Gothic" panose="020B0502020202020204" pitchFamily="34" charset="0"/>
              </a:rPr>
              <a:t>SERVICIOS</a:t>
            </a:r>
          </a:p>
        </p:txBody>
      </p: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E9884045-84AD-3EF0-478C-A313DC5D6360}"/>
              </a:ext>
            </a:extLst>
          </p:cNvPr>
          <p:cNvCxnSpPr/>
          <p:nvPr/>
        </p:nvCxnSpPr>
        <p:spPr>
          <a:xfrm>
            <a:off x="7897626" y="5899529"/>
            <a:ext cx="0" cy="74903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uadroTexto 50">
            <a:extLst>
              <a:ext uri="{FF2B5EF4-FFF2-40B4-BE49-F238E27FC236}">
                <a16:creationId xmlns:a16="http://schemas.microsoft.com/office/drawing/2014/main" id="{B51BE9BB-50DA-5A0C-DCCB-FD7317968BE7}"/>
              </a:ext>
            </a:extLst>
          </p:cNvPr>
          <p:cNvSpPr txBox="1"/>
          <p:nvPr/>
        </p:nvSpPr>
        <p:spPr>
          <a:xfrm>
            <a:off x="8771343" y="357514"/>
            <a:ext cx="3501683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1500" b="1">
                <a:solidFill>
                  <a:srgbClr val="264653"/>
                </a:solidFill>
                <a:latin typeface="Freestyle Script" panose="030804020302050B0404" pitchFamily="66" charset="0"/>
              </a:rPr>
              <a:t>C</a:t>
            </a:r>
            <a:r>
              <a:rPr lang="es-CO" sz="9600" b="1">
                <a:solidFill>
                  <a:srgbClr val="264653"/>
                </a:solidFill>
                <a:latin typeface="Freestyle Script" panose="030804020302050B0404" pitchFamily="66" charset="0"/>
              </a:rPr>
              <a:t>obertura</a:t>
            </a:r>
            <a:endParaRPr lang="es-CO" sz="9600" b="1">
              <a:solidFill>
                <a:srgbClr val="264653"/>
              </a:solidFill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C05E4FB1-FF5C-317F-75FB-F5FAC95D707D}"/>
              </a:ext>
            </a:extLst>
          </p:cNvPr>
          <p:cNvSpPr txBox="1"/>
          <p:nvPr/>
        </p:nvSpPr>
        <p:spPr>
          <a:xfrm>
            <a:off x="10429524" y="1813155"/>
            <a:ext cx="1615156" cy="461665"/>
          </a:xfrm>
          <a:prstGeom prst="rect">
            <a:avLst/>
          </a:prstGeom>
          <a:solidFill>
            <a:srgbClr val="F9FF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2400" b="1">
                <a:solidFill>
                  <a:srgbClr val="264653"/>
                </a:solidFill>
                <a:latin typeface="Century Gothic" panose="020B0502020202020204" pitchFamily="34" charset="0"/>
              </a:rPr>
              <a:t>DITRA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C8DF4E46-3FC3-DB07-B4B0-AA28DE3ED157}"/>
              </a:ext>
            </a:extLst>
          </p:cNvPr>
          <p:cNvSpPr txBox="1"/>
          <p:nvPr/>
        </p:nvSpPr>
        <p:spPr>
          <a:xfrm>
            <a:off x="9564025" y="536803"/>
            <a:ext cx="198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>
                <a:solidFill>
                  <a:srgbClr val="264653"/>
                </a:solidFill>
                <a:latin typeface="Century Gothic" panose="020B0502020202020204" pitchFamily="34" charset="0"/>
              </a:rPr>
              <a:t>Capacidades y 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32441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Arco de bloque 57">
            <a:extLst>
              <a:ext uri="{FF2B5EF4-FFF2-40B4-BE49-F238E27FC236}">
                <a16:creationId xmlns:a16="http://schemas.microsoft.com/office/drawing/2014/main" id="{A03377B1-A0C4-87C9-B71C-4BF8A7ACBB1F}"/>
              </a:ext>
            </a:extLst>
          </p:cNvPr>
          <p:cNvSpPr/>
          <p:nvPr/>
        </p:nvSpPr>
        <p:spPr>
          <a:xfrm flipH="1">
            <a:off x="2533971" y="-449359"/>
            <a:ext cx="7912175" cy="7892070"/>
          </a:xfrm>
          <a:prstGeom prst="blockArc">
            <a:avLst>
              <a:gd name="adj1" fmla="val 8791269"/>
              <a:gd name="adj2" fmla="val 12919719"/>
              <a:gd name="adj3" fmla="val 20343"/>
            </a:avLst>
          </a:prstGeom>
          <a:solidFill>
            <a:schemeClr val="accent6">
              <a:lumMod val="5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57" name="Arco de bloque 56">
            <a:extLst>
              <a:ext uri="{FF2B5EF4-FFF2-40B4-BE49-F238E27FC236}">
                <a16:creationId xmlns:a16="http://schemas.microsoft.com/office/drawing/2014/main" id="{EC713A7E-07EC-8DB1-FB3E-17E938047F87}"/>
              </a:ext>
            </a:extLst>
          </p:cNvPr>
          <p:cNvSpPr/>
          <p:nvPr/>
        </p:nvSpPr>
        <p:spPr>
          <a:xfrm flipH="1">
            <a:off x="3191771" y="506885"/>
            <a:ext cx="5944534" cy="5929429"/>
          </a:xfrm>
          <a:prstGeom prst="blockArc">
            <a:avLst>
              <a:gd name="adj1" fmla="val 8791269"/>
              <a:gd name="adj2" fmla="val 12919719"/>
              <a:gd name="adj3" fmla="val 20343"/>
            </a:avLst>
          </a:prstGeom>
          <a:solidFill>
            <a:schemeClr val="accent6">
              <a:lumMod val="7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56" name="Arco de bloque 55">
            <a:extLst>
              <a:ext uri="{FF2B5EF4-FFF2-40B4-BE49-F238E27FC236}">
                <a16:creationId xmlns:a16="http://schemas.microsoft.com/office/drawing/2014/main" id="{A0B042FF-D923-D12F-97DE-D4AAF153425E}"/>
              </a:ext>
            </a:extLst>
          </p:cNvPr>
          <p:cNvSpPr/>
          <p:nvPr/>
        </p:nvSpPr>
        <p:spPr>
          <a:xfrm>
            <a:off x="1837560" y="-451289"/>
            <a:ext cx="7912175" cy="7892070"/>
          </a:xfrm>
          <a:prstGeom prst="blockArc">
            <a:avLst>
              <a:gd name="adj1" fmla="val 8791269"/>
              <a:gd name="adj2" fmla="val 12919719"/>
              <a:gd name="adj3" fmla="val 20343"/>
            </a:avLst>
          </a:prstGeom>
          <a:solidFill>
            <a:srgbClr val="11221D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E62E21B0-5A08-35C1-39BD-6554A320270F}"/>
              </a:ext>
            </a:extLst>
          </p:cNvPr>
          <p:cNvSpPr/>
          <p:nvPr/>
        </p:nvSpPr>
        <p:spPr>
          <a:xfrm>
            <a:off x="9953073" y="302419"/>
            <a:ext cx="1764348" cy="646113"/>
          </a:xfrm>
          <a:prstGeom prst="roundRect">
            <a:avLst/>
          </a:prstGeom>
          <a:gradFill flip="none" rotWithShape="1">
            <a:gsLst>
              <a:gs pos="100000">
                <a:srgbClr val="1A3846"/>
              </a:gs>
              <a:gs pos="52000">
                <a:srgbClr val="224E41"/>
              </a:gs>
              <a:gs pos="0">
                <a:srgbClr val="2B673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DITRA</a:t>
            </a:r>
            <a:endParaRPr lang="es-CO" sz="3200" b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CuadroTexto 34">
            <a:extLst>
              <a:ext uri="{FF2B5EF4-FFF2-40B4-BE49-F238E27FC236}">
                <a16:creationId xmlns:a16="http://schemas.microsoft.com/office/drawing/2014/main" id="{2BA88756-769D-FF62-17C0-A77EBE2FA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7042" y="302419"/>
            <a:ext cx="47985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s-MX" altLang="es-CO" sz="3600" b="1">
                <a:solidFill>
                  <a:srgbClr val="000000"/>
                </a:solidFill>
                <a:latin typeface="Century Gothic" panose="020B0502020202020204" pitchFamily="34" charset="0"/>
              </a:rPr>
              <a:t>Prevención</a:t>
            </a:r>
            <a:endParaRPr lang="es-CO" altLang="es-CO" sz="3600" b="1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5FFF871F-E6A7-80DA-A795-C43AD21BB0E4}"/>
              </a:ext>
            </a:extLst>
          </p:cNvPr>
          <p:cNvSpPr txBox="1"/>
          <p:nvPr/>
        </p:nvSpPr>
        <p:spPr>
          <a:xfrm rot="5400000">
            <a:off x="2020366" y="1786266"/>
            <a:ext cx="1912907" cy="3373707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marL="0" marR="0" lvl="0" indent="0" algn="ctr" defTabSz="609630" rtl="0" eaLnBrk="1" fontAlgn="auto" latinLnBrk="0" hangingPunct="1">
              <a:lnSpc>
                <a:spcPts val="16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A834D0C3-35E6-F056-1CAB-99B32DCFB7F4}"/>
              </a:ext>
            </a:extLst>
          </p:cNvPr>
          <p:cNvSpPr txBox="1"/>
          <p:nvPr/>
        </p:nvSpPr>
        <p:spPr>
          <a:xfrm rot="5400000">
            <a:off x="3474093" y="2208640"/>
            <a:ext cx="1686648" cy="252895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marL="0" marR="0" lvl="0" indent="0" algn="ctr" defTabSz="609630" rtl="0" eaLnBrk="1" fontAlgn="auto" latinLnBrk="0" hangingPunct="1">
              <a:lnSpc>
                <a:spcPts val="16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21B78FB2-F73D-1F48-5FFB-ED91BC38D62C}"/>
              </a:ext>
            </a:extLst>
          </p:cNvPr>
          <p:cNvSpPr/>
          <p:nvPr/>
        </p:nvSpPr>
        <p:spPr>
          <a:xfrm>
            <a:off x="4207670" y="1581962"/>
            <a:ext cx="3903454" cy="3903454"/>
          </a:xfrm>
          <a:custGeom>
            <a:avLst/>
            <a:gdLst/>
            <a:ahLst/>
            <a:cxnLst/>
            <a:rect l="l" t="t" r="r" b="b"/>
            <a:pathLst>
              <a:path w="5855181" h="5855181">
                <a:moveTo>
                  <a:pt x="0" y="0"/>
                </a:moveTo>
                <a:lnTo>
                  <a:pt x="5855182" y="0"/>
                </a:lnTo>
                <a:lnTo>
                  <a:pt x="5855182" y="5855181"/>
                </a:lnTo>
                <a:lnTo>
                  <a:pt x="0" y="58551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7" name="Group 15">
            <a:extLst>
              <a:ext uri="{FF2B5EF4-FFF2-40B4-BE49-F238E27FC236}">
                <a16:creationId xmlns:a16="http://schemas.microsoft.com/office/drawing/2014/main" id="{101941F6-489F-246E-2449-010D1CF5424A}"/>
              </a:ext>
            </a:extLst>
          </p:cNvPr>
          <p:cNvGrpSpPr/>
          <p:nvPr/>
        </p:nvGrpSpPr>
        <p:grpSpPr>
          <a:xfrm>
            <a:off x="4609767" y="1923490"/>
            <a:ext cx="3099259" cy="3099259"/>
            <a:chOff x="0" y="0"/>
            <a:chExt cx="812800" cy="8128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7844A743-AB8A-46DE-9640-2807907867F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/>
            <a:lstStyle/>
            <a:p>
              <a:endParaRPr lang="es-CO"/>
            </a:p>
          </p:txBody>
        </p: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AF7B9506-2E19-6829-0971-DEE60BB22CF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lIns="53269" tIns="53269" rIns="53269" bIns="53269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9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9" name="TextBox 39">
            <a:extLst>
              <a:ext uri="{FF2B5EF4-FFF2-40B4-BE49-F238E27FC236}">
                <a16:creationId xmlns:a16="http://schemas.microsoft.com/office/drawing/2014/main" id="{1D6B091E-388D-2F9D-4868-D93A68FDC5B6}"/>
              </a:ext>
            </a:extLst>
          </p:cNvPr>
          <p:cNvSpPr txBox="1"/>
          <p:nvPr/>
        </p:nvSpPr>
        <p:spPr>
          <a:xfrm>
            <a:off x="4835450" y="2572318"/>
            <a:ext cx="2658131" cy="1200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Proxima Nova Bold"/>
                <a:cs typeface="Proxima Nova Bold"/>
                <a:sym typeface="Proxima Nova Bold"/>
              </a:rPr>
              <a:t>COMPROMISO </a:t>
            </a:r>
          </a:p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Proxima Nova Bold"/>
                <a:cs typeface="Proxima Nova Bold"/>
                <a:sym typeface="Proxima Nova Bold"/>
              </a:rPr>
              <a:t>DE GESTIÓN</a:t>
            </a:r>
          </a:p>
          <a:p>
            <a:pPr marL="0" marR="0" lvl="0" indent="0" algn="ctr" defTabSz="60963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Proxima Nova Bold"/>
              </a:rPr>
              <a:t>“Reducción de la siniestralidad en las vías nacionales”</a:t>
            </a: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Proxima Nova Bold"/>
            </a:endParaRPr>
          </a:p>
        </p:txBody>
      </p:sp>
      <p:sp>
        <p:nvSpPr>
          <p:cNvPr id="30" name="TextBox 43">
            <a:extLst>
              <a:ext uri="{FF2B5EF4-FFF2-40B4-BE49-F238E27FC236}">
                <a16:creationId xmlns:a16="http://schemas.microsoft.com/office/drawing/2014/main" id="{F19108DE-E038-86D8-473C-2E7696F1CB87}"/>
              </a:ext>
            </a:extLst>
          </p:cNvPr>
          <p:cNvSpPr txBox="1"/>
          <p:nvPr/>
        </p:nvSpPr>
        <p:spPr>
          <a:xfrm>
            <a:off x="1930509" y="3030598"/>
            <a:ext cx="106680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Proxima Nova"/>
                <a:cs typeface="Proxima Nova"/>
                <a:sym typeface="Proxima Nova"/>
              </a:rPr>
              <a:t>Controles y pedagogía en vías con pendientes para prevenir siniestros viales a conductores del transporte de carga.</a:t>
            </a:r>
            <a:endParaRPr kumimoji="0" lang="en-US" sz="1000" b="0" i="0" u="non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Proxima Nova"/>
              <a:cs typeface="Proxima Nova"/>
              <a:sym typeface="Proxima Nova"/>
            </a:endParaRPr>
          </a:p>
        </p:txBody>
      </p:sp>
      <p:sp>
        <p:nvSpPr>
          <p:cNvPr id="34" name="TextBox 43">
            <a:extLst>
              <a:ext uri="{FF2B5EF4-FFF2-40B4-BE49-F238E27FC236}">
                <a16:creationId xmlns:a16="http://schemas.microsoft.com/office/drawing/2014/main" id="{B424C691-8D23-B85F-8FC5-523337BF2853}"/>
              </a:ext>
            </a:extLst>
          </p:cNvPr>
          <p:cNvSpPr txBox="1"/>
          <p:nvPr/>
        </p:nvSpPr>
        <p:spPr>
          <a:xfrm>
            <a:off x="9209649" y="3201295"/>
            <a:ext cx="105111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CO"/>
            </a:defPPr>
            <a:lvl1pPr marL="0" marR="0" lvl="0" indent="0" algn="ctr" defTabSz="60963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Proxima Nova"/>
                <a:cs typeface="Proxima Nova"/>
              </a:defRPr>
            </a:lvl1pPr>
          </a:lstStyle>
          <a:p>
            <a:r>
              <a:rPr lang="es-ES">
                <a:sym typeface="Proxima Nova"/>
              </a:rPr>
              <a:t>Controles para el correcto uso del carril derecho por el transporte de carga, para mejorar la convivencia vial, optimizar la movilidad y reducir los riesgos viales. </a:t>
            </a:r>
            <a:endParaRPr lang="en-US">
              <a:sym typeface="Proxima Nova"/>
            </a:endParaRPr>
          </a:p>
        </p:txBody>
      </p:sp>
      <p:sp>
        <p:nvSpPr>
          <p:cNvPr id="36" name="TextBox 43">
            <a:extLst>
              <a:ext uri="{FF2B5EF4-FFF2-40B4-BE49-F238E27FC236}">
                <a16:creationId xmlns:a16="http://schemas.microsoft.com/office/drawing/2014/main" id="{F1E63195-2DBC-8A56-81E0-24AACCBB4FCA}"/>
              </a:ext>
            </a:extLst>
          </p:cNvPr>
          <p:cNvSpPr txBox="1"/>
          <p:nvPr/>
        </p:nvSpPr>
        <p:spPr>
          <a:xfrm>
            <a:off x="7950200" y="3253936"/>
            <a:ext cx="106172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Proxima Nova"/>
                <a:cs typeface="Proxima Nova"/>
                <a:sym typeface="Proxima Nova"/>
              </a:rPr>
              <a:t>Acciones de control y prevención en puntos de mayor movilidad y de consumo del alcohol, en fechas especiales.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Proxima Nova"/>
              <a:cs typeface="Proxima Nova"/>
              <a:sym typeface="Proxima Nova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D50D857F-257B-C922-61DE-0A8889477435}"/>
              </a:ext>
            </a:extLst>
          </p:cNvPr>
          <p:cNvSpPr txBox="1"/>
          <p:nvPr/>
        </p:nvSpPr>
        <p:spPr>
          <a:xfrm>
            <a:off x="1663694" y="2669881"/>
            <a:ext cx="1840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Plan Freno</a:t>
            </a:r>
            <a:endParaRPr kumimoji="0" lang="es-CO" sz="1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A71E075-5FB2-E3A6-D765-41D4C39EDD2C}"/>
              </a:ext>
            </a:extLst>
          </p:cNvPr>
          <p:cNvSpPr txBox="1"/>
          <p:nvPr/>
        </p:nvSpPr>
        <p:spPr>
          <a:xfrm>
            <a:off x="7882808" y="2935278"/>
            <a:ext cx="1251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Embriaguez</a:t>
            </a:r>
            <a:endParaRPr lang="es-CO" sz="14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21D5B9F7-943F-0E55-FCC8-6F9EFBC272F9}"/>
              </a:ext>
            </a:extLst>
          </p:cNvPr>
          <p:cNvSpPr txBox="1"/>
          <p:nvPr/>
        </p:nvSpPr>
        <p:spPr>
          <a:xfrm>
            <a:off x="9048653" y="2439090"/>
            <a:ext cx="1315905" cy="798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lvl="0" algn="ctr" eaLnBrk="1" fontAlgn="auto" hangingPunct="1">
              <a:spcBef>
                <a:spcPts val="0"/>
              </a:spcBef>
              <a:spcAft>
                <a:spcPts val="0"/>
              </a:spcAft>
              <a:defRPr sz="14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s-ES"/>
              <a:t>Uso adecuado del carril </a:t>
            </a: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DA023C49-A6DB-9720-3851-C81826CFAEA5}"/>
              </a:ext>
            </a:extLst>
          </p:cNvPr>
          <p:cNvSpPr/>
          <p:nvPr/>
        </p:nvSpPr>
        <p:spPr>
          <a:xfrm>
            <a:off x="2373088" y="1748315"/>
            <a:ext cx="767575" cy="74621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E4E6B2A5-3AE5-A32B-B2B4-631912A7CB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8002" y="1792004"/>
            <a:ext cx="647750" cy="629724"/>
          </a:xfrm>
          <a:prstGeom prst="rect">
            <a:avLst/>
          </a:prstGeom>
        </p:spPr>
      </p:pic>
      <p:sp>
        <p:nvSpPr>
          <p:cNvPr id="45" name="Elipse 44">
            <a:extLst>
              <a:ext uri="{FF2B5EF4-FFF2-40B4-BE49-F238E27FC236}">
                <a16:creationId xmlns:a16="http://schemas.microsoft.com/office/drawing/2014/main" id="{F6EC5853-EE62-C76D-ACA3-0DC1DAD06EA1}"/>
              </a:ext>
            </a:extLst>
          </p:cNvPr>
          <p:cNvSpPr/>
          <p:nvPr/>
        </p:nvSpPr>
        <p:spPr>
          <a:xfrm>
            <a:off x="8044361" y="2194005"/>
            <a:ext cx="697795" cy="67837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5E2E9B60-BA37-778F-11D7-A78EFC046D7F}"/>
              </a:ext>
            </a:extLst>
          </p:cNvPr>
          <p:cNvSpPr/>
          <p:nvPr/>
        </p:nvSpPr>
        <p:spPr>
          <a:xfrm>
            <a:off x="9189923" y="1647429"/>
            <a:ext cx="697795" cy="67837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Picture 6" descr="Conducir en estado de ebriedad - Escolar - ABC Color">
            <a:extLst>
              <a:ext uri="{FF2B5EF4-FFF2-40B4-BE49-F238E27FC236}">
                <a16:creationId xmlns:a16="http://schemas.microsoft.com/office/drawing/2014/main" id="{391D39D6-322D-7DD0-ABB3-CA08C565B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06" b="92941" l="7813" r="90625">
                        <a14:foregroundMark x1="82292" y1="22941" x2="83854" y2="25294"/>
                        <a14:foregroundMark x1="48438" y1="5882" x2="56250" y2="7647"/>
                        <a14:foregroundMark x1="89063" y1="45882" x2="90625" y2="52941"/>
                        <a14:foregroundMark x1="45833" y1="91765" x2="50000" y2="93529"/>
                        <a14:foregroundMark x1="7813" y1="50000" x2="11979" y2="488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020" y="2308117"/>
            <a:ext cx="523302" cy="46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Grupo 47">
            <a:extLst>
              <a:ext uri="{FF2B5EF4-FFF2-40B4-BE49-F238E27FC236}">
                <a16:creationId xmlns:a16="http://schemas.microsoft.com/office/drawing/2014/main" id="{6FE6CD89-8B60-307B-3E2C-0E5B6E9C56DB}"/>
              </a:ext>
            </a:extLst>
          </p:cNvPr>
          <p:cNvGrpSpPr/>
          <p:nvPr/>
        </p:nvGrpSpPr>
        <p:grpSpPr>
          <a:xfrm>
            <a:off x="9190776" y="1663179"/>
            <a:ext cx="686612" cy="681494"/>
            <a:chOff x="3428687" y="658405"/>
            <a:chExt cx="2133600" cy="2143125"/>
          </a:xfrm>
        </p:grpSpPr>
        <p:pic>
          <p:nvPicPr>
            <p:cNvPr id="49" name="Picture 8" descr="Vector De Icono De Signo De Carril Derecho Estrecho Aislado Sobre Fondo  Blanco Para Su Diseño Web Y Aplicaciones Móviles, Concepto De Logotipo De  Signo De Carril Derecho Estrecho Ilustraciones svg, vectoriales,">
              <a:extLst>
                <a:ext uri="{FF2B5EF4-FFF2-40B4-BE49-F238E27FC236}">
                  <a16:creationId xmlns:a16="http://schemas.microsoft.com/office/drawing/2014/main" id="{97FD2B11-1A42-AE02-4552-7D2A73CAC2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42411" y1="34667" x2="42411" y2="34667"/>
                          <a14:foregroundMark x1="54911" y1="32889" x2="54911" y2="32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8687" y="658405"/>
              <a:ext cx="2133600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10" descr="4.200+ Truck Scale Fotografías de stock, fotos e imágenes libres de  derechos - iStock | Bascula">
              <a:extLst>
                <a:ext uri="{FF2B5EF4-FFF2-40B4-BE49-F238E27FC236}">
                  <a16:creationId xmlns:a16="http://schemas.microsoft.com/office/drawing/2014/main" id="{9EF0AC99-E044-B553-1776-F6B0C02ED4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28" t="30134" r="12809" b="39715"/>
            <a:stretch/>
          </p:blipFill>
          <p:spPr bwMode="auto">
            <a:xfrm>
              <a:off x="3723887" y="1860669"/>
              <a:ext cx="1538629" cy="628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7DD9BDE-58F9-07EC-CDE3-C099C4FA825C}"/>
              </a:ext>
            </a:extLst>
          </p:cNvPr>
          <p:cNvSpPr txBox="1"/>
          <p:nvPr/>
        </p:nvSpPr>
        <p:spPr>
          <a:xfrm>
            <a:off x="4799654" y="3773889"/>
            <a:ext cx="2739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1" u="none" strike="noStrike" kern="0" cap="none" spc="0" normalizeH="0" baseline="0" noProof="0">
                <a:ln>
                  <a:noFill/>
                </a:ln>
                <a:solidFill>
                  <a:srgbClr val="00665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“No más Excusas en la Vía”</a:t>
            </a:r>
            <a:endParaRPr kumimoji="0" lang="es-CO" sz="2400" b="1" i="1" u="none" strike="noStrike" kern="0" cap="none" spc="0" normalizeH="0" baseline="0" noProof="0">
              <a:ln>
                <a:noFill/>
              </a:ln>
              <a:solidFill>
                <a:srgbClr val="00665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2" name="Arco de bloque 51">
            <a:extLst>
              <a:ext uri="{FF2B5EF4-FFF2-40B4-BE49-F238E27FC236}">
                <a16:creationId xmlns:a16="http://schemas.microsoft.com/office/drawing/2014/main" id="{3FF96180-B73C-38AB-9E9C-C8621BBB809B}"/>
              </a:ext>
            </a:extLst>
          </p:cNvPr>
          <p:cNvSpPr/>
          <p:nvPr/>
        </p:nvSpPr>
        <p:spPr>
          <a:xfrm>
            <a:off x="3047924" y="628369"/>
            <a:ext cx="5944534" cy="5929429"/>
          </a:xfrm>
          <a:prstGeom prst="blockArc">
            <a:avLst>
              <a:gd name="adj1" fmla="val 8791269"/>
              <a:gd name="adj2" fmla="val 12919719"/>
              <a:gd name="adj3" fmla="val 20343"/>
            </a:avLst>
          </a:prstGeom>
          <a:solidFill>
            <a:srgbClr val="3D6C54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918BC0CE-39D3-F203-7838-E5436B9EF028}"/>
              </a:ext>
            </a:extLst>
          </p:cNvPr>
          <p:cNvSpPr/>
          <p:nvPr/>
        </p:nvSpPr>
        <p:spPr>
          <a:xfrm>
            <a:off x="3607708" y="2166080"/>
            <a:ext cx="697795" cy="67837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5" name="Picture 4" descr="cinturón de seguridad, placa, ilustración vectorial: vector de stock (libre  de regalías) 553505623 | Shutterstock">
            <a:extLst>
              <a:ext uri="{FF2B5EF4-FFF2-40B4-BE49-F238E27FC236}">
                <a16:creationId xmlns:a16="http://schemas.microsoft.com/office/drawing/2014/main" id="{ECF15222-8CF3-0E5E-DF80-D8DC0FC4CE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8" t="10183" r="8257" b="18755"/>
          <a:stretch/>
        </p:blipFill>
        <p:spPr bwMode="auto">
          <a:xfrm>
            <a:off x="3736197" y="2274272"/>
            <a:ext cx="478568" cy="45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CuadroTexto 77">
            <a:extLst>
              <a:ext uri="{FF2B5EF4-FFF2-40B4-BE49-F238E27FC236}">
                <a16:creationId xmlns:a16="http://schemas.microsoft.com/office/drawing/2014/main" id="{64520C65-1A2D-1C36-E4CA-CEEC3254A6C7}"/>
              </a:ext>
            </a:extLst>
          </p:cNvPr>
          <p:cNvSpPr txBox="1"/>
          <p:nvPr/>
        </p:nvSpPr>
        <p:spPr>
          <a:xfrm>
            <a:off x="2907976" y="2917970"/>
            <a:ext cx="155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</a:defRPr>
            </a:lvl1pPr>
          </a:lstStyle>
          <a:p>
            <a:r>
              <a:rPr lang="es-ES" sz="1400" dirty="0"/>
              <a:t>Plan Cinturón </a:t>
            </a:r>
          </a:p>
        </p:txBody>
      </p:sp>
      <p:sp>
        <p:nvSpPr>
          <p:cNvPr id="79" name="TextBox 43">
            <a:extLst>
              <a:ext uri="{FF2B5EF4-FFF2-40B4-BE49-F238E27FC236}">
                <a16:creationId xmlns:a16="http://schemas.microsoft.com/office/drawing/2014/main" id="{1D9391F4-CB03-6BAF-A66C-6151CE538FC3}"/>
              </a:ext>
            </a:extLst>
          </p:cNvPr>
          <p:cNvSpPr txBox="1"/>
          <p:nvPr/>
        </p:nvSpPr>
        <p:spPr>
          <a:xfrm>
            <a:off x="3155432" y="3253250"/>
            <a:ext cx="1102581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Proxima Nova"/>
                <a:cs typeface="Proxima Nova"/>
                <a:sym typeface="Proxima Nova"/>
              </a:rPr>
              <a:t>Controles preventivos en vías verificando el uso en conductores y pasajeros, incluyendo transporte público de pasajeros.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Proxima Nova"/>
              <a:cs typeface="Proxima Nova"/>
              <a:sym typeface="Proxima Nova"/>
            </a:endParaRPr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E6362473-81AA-AE91-30D6-9F6E8F7F1AF8}"/>
              </a:ext>
            </a:extLst>
          </p:cNvPr>
          <p:cNvSpPr/>
          <p:nvPr/>
        </p:nvSpPr>
        <p:spPr>
          <a:xfrm>
            <a:off x="3866214" y="5128461"/>
            <a:ext cx="1715219" cy="646331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600" b="1" kern="0" dirty="0">
                <a:solidFill>
                  <a:srgbClr val="264653"/>
                </a:solidFill>
                <a:latin typeface="Century Gothic"/>
              </a:rPr>
              <a:t>41.407</a:t>
            </a:r>
            <a:endParaRPr lang="es-CO" sz="2000" b="1" kern="0" dirty="0">
              <a:solidFill>
                <a:srgbClr val="264653"/>
              </a:solidFill>
              <a:latin typeface="Century Gothic" panose="020B05020202020202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6B1A1917-78EA-D8FD-87FF-F45475205697}"/>
              </a:ext>
            </a:extLst>
          </p:cNvPr>
          <p:cNvSpPr/>
          <p:nvPr/>
        </p:nvSpPr>
        <p:spPr>
          <a:xfrm>
            <a:off x="3531777" y="5860898"/>
            <a:ext cx="2260178" cy="646331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600" b="1" kern="0" dirty="0">
                <a:solidFill>
                  <a:srgbClr val="264653"/>
                </a:solidFill>
                <a:latin typeface="Century Gothic"/>
              </a:rPr>
              <a:t>1.889.212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A9A525FD-633B-BF85-C5E5-7F99070C1AE0}"/>
              </a:ext>
            </a:extLst>
          </p:cNvPr>
          <p:cNvSpPr txBox="1"/>
          <p:nvPr/>
        </p:nvSpPr>
        <p:spPr>
          <a:xfrm>
            <a:off x="7668405" y="5359712"/>
            <a:ext cx="1290826" cy="923645"/>
          </a:xfrm>
          <a:prstGeom prst="rect">
            <a:avLst/>
          </a:prstGeom>
          <a:solidFill>
            <a:srgbClr val="00625C"/>
          </a:solidFill>
        </p:spPr>
        <p:txBody>
          <a:bodyPr wrap="none" lIns="0" tIns="0" rIns="0" bIns="0" rtlCol="0" anchor="ctr">
            <a:noAutofit/>
          </a:bodyPr>
          <a:lstStyle>
            <a:defPPr>
              <a:defRPr lang="es-CO"/>
            </a:defPPr>
            <a:lvl1pPr algn="r">
              <a:defRPr sz="2800" kern="0">
                <a:solidFill>
                  <a:srgbClr val="016660"/>
                </a:solidFill>
                <a:latin typeface="Franklin Gothic Heavy" panose="020B09030201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2026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3C7131CE-B685-1EDD-053F-6F9DA34C7216}"/>
              </a:ext>
            </a:extLst>
          </p:cNvPr>
          <p:cNvSpPr txBox="1"/>
          <p:nvPr/>
        </p:nvSpPr>
        <p:spPr>
          <a:xfrm>
            <a:off x="5535541" y="5794302"/>
            <a:ext cx="1953176" cy="666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CO" b="1" kern="0">
                <a:solidFill>
                  <a:prstClr val="black"/>
                </a:solidFill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U</a:t>
            </a:r>
            <a:r>
              <a:rPr kumimoji="0" lang="es-CO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suarios viales sensibilizados</a:t>
            </a:r>
            <a:endParaRPr lang="es-CO"/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B516AC6F-D559-D41C-33A8-0DE71192D2A0}"/>
              </a:ext>
            </a:extLst>
          </p:cNvPr>
          <p:cNvSpPr txBox="1"/>
          <p:nvPr/>
        </p:nvSpPr>
        <p:spPr>
          <a:xfrm>
            <a:off x="5789594" y="5291973"/>
            <a:ext cx="1639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>
              <a:defRPr b="1" kern="0">
                <a:solidFill>
                  <a:prstClr val="black"/>
                </a:solidFill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defRPr>
            </a:lvl1pPr>
          </a:lstStyle>
          <a:p>
            <a:pPr algn="r"/>
            <a:r>
              <a:rPr lang="es-CO"/>
              <a:t>Actividades</a:t>
            </a:r>
          </a:p>
        </p:txBody>
      </p:sp>
    </p:spTree>
    <p:extLst>
      <p:ext uri="{BB962C8B-B14F-4D97-AF65-F5344CB8AC3E}">
        <p14:creationId xmlns:p14="http://schemas.microsoft.com/office/powerpoint/2010/main" val="775486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n 68">
            <a:extLst>
              <a:ext uri="{FF2B5EF4-FFF2-40B4-BE49-F238E27FC236}">
                <a16:creationId xmlns:a16="http://schemas.microsoft.com/office/drawing/2014/main" id="{6C3DFAF4-16A6-6619-3148-6A8A76DE3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6" t="12420" b="60"/>
          <a:stretch>
            <a:fillRect/>
          </a:stretch>
        </p:blipFill>
        <p:spPr bwMode="auto">
          <a:xfrm>
            <a:off x="6353593" y="1555227"/>
            <a:ext cx="3104833" cy="4672146"/>
          </a:xfrm>
          <a:custGeom>
            <a:avLst/>
            <a:gdLst>
              <a:gd name="csX0" fmla="*/ 781291 w 3104833"/>
              <a:gd name="csY0" fmla="*/ 0 h 4653023"/>
              <a:gd name="csX1" fmla="*/ 3104833 w 3104833"/>
              <a:gd name="csY1" fmla="*/ 0 h 4653023"/>
              <a:gd name="csX2" fmla="*/ 3104833 w 3104833"/>
              <a:gd name="csY2" fmla="*/ 121082 h 4653023"/>
              <a:gd name="csX3" fmla="*/ 2343873 w 3104833"/>
              <a:gd name="csY3" fmla="*/ 4653023 h 4653023"/>
              <a:gd name="csX4" fmla="*/ 0 w 3104833"/>
              <a:gd name="csY4" fmla="*/ 4653023 h 4653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104833" h="4653023">
                <a:moveTo>
                  <a:pt x="781291" y="0"/>
                </a:moveTo>
                <a:lnTo>
                  <a:pt x="3104833" y="0"/>
                </a:lnTo>
                <a:lnTo>
                  <a:pt x="3104833" y="121082"/>
                </a:lnTo>
                <a:lnTo>
                  <a:pt x="2343873" y="4653023"/>
                </a:lnTo>
                <a:lnTo>
                  <a:pt x="0" y="4653023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Forma libre: forma 95">
            <a:extLst>
              <a:ext uri="{FF2B5EF4-FFF2-40B4-BE49-F238E27FC236}">
                <a16:creationId xmlns:a16="http://schemas.microsoft.com/office/drawing/2014/main" id="{FB6FAAE0-1AA8-9034-2DD4-3ACAB8C5E3F8}"/>
              </a:ext>
            </a:extLst>
          </p:cNvPr>
          <p:cNvSpPr/>
          <p:nvPr/>
        </p:nvSpPr>
        <p:spPr>
          <a:xfrm rot="16200000">
            <a:off x="9233636" y="4188156"/>
            <a:ext cx="924128" cy="4293638"/>
          </a:xfrm>
          <a:custGeom>
            <a:avLst/>
            <a:gdLst>
              <a:gd name="csX0" fmla="*/ 924128 w 924128"/>
              <a:gd name="csY0" fmla="*/ 332640 h 4293638"/>
              <a:gd name="csX1" fmla="*/ 924128 w 924128"/>
              <a:gd name="csY1" fmla="*/ 4293638 h 4293638"/>
              <a:gd name="csX2" fmla="*/ 0 w 924128"/>
              <a:gd name="csY2" fmla="*/ 4139103 h 4293638"/>
              <a:gd name="csX3" fmla="*/ 0 w 924128"/>
              <a:gd name="csY3" fmla="*/ 0 h 4293638"/>
              <a:gd name="csX4" fmla="*/ 1 w 924128"/>
              <a:gd name="csY4" fmla="*/ 0 h 4293638"/>
              <a:gd name="csX5" fmla="*/ 1 w 924128"/>
              <a:gd name="csY5" fmla="*/ 175475 h 42936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924128" h="4293638">
                <a:moveTo>
                  <a:pt x="924128" y="332640"/>
                </a:moveTo>
                <a:lnTo>
                  <a:pt x="924128" y="4293638"/>
                </a:lnTo>
                <a:lnTo>
                  <a:pt x="0" y="4139103"/>
                </a:lnTo>
                <a:lnTo>
                  <a:pt x="0" y="0"/>
                </a:lnTo>
                <a:lnTo>
                  <a:pt x="1" y="0"/>
                </a:lnTo>
                <a:lnTo>
                  <a:pt x="1" y="175475"/>
                </a:lnTo>
                <a:close/>
              </a:path>
            </a:pathLst>
          </a:custGeom>
          <a:gradFill flip="none" rotWithShape="1">
            <a:gsLst>
              <a:gs pos="0">
                <a:srgbClr val="2B673D">
                  <a:shade val="30000"/>
                  <a:satMod val="115000"/>
                </a:srgbClr>
              </a:gs>
              <a:gs pos="50000">
                <a:srgbClr val="2B673D">
                  <a:shade val="67500"/>
                  <a:satMod val="115000"/>
                </a:srgbClr>
              </a:gs>
              <a:gs pos="100000">
                <a:srgbClr val="2B673D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049CD167-FA8F-A5F0-A6EB-531F88429840}"/>
              </a:ext>
            </a:extLst>
          </p:cNvPr>
          <p:cNvSpPr/>
          <p:nvPr/>
        </p:nvSpPr>
        <p:spPr>
          <a:xfrm>
            <a:off x="9953073" y="302419"/>
            <a:ext cx="1764348" cy="646113"/>
          </a:xfrm>
          <a:prstGeom prst="roundRect">
            <a:avLst/>
          </a:prstGeom>
          <a:gradFill flip="none" rotWithShape="1">
            <a:gsLst>
              <a:gs pos="100000">
                <a:srgbClr val="1A3846"/>
              </a:gs>
              <a:gs pos="52000">
                <a:srgbClr val="224E41"/>
              </a:gs>
              <a:gs pos="0">
                <a:srgbClr val="2B673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DITRA</a:t>
            </a:r>
            <a:endParaRPr lang="es-CO" sz="3200" b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CuadroTexto 34">
            <a:extLst>
              <a:ext uri="{FF2B5EF4-FFF2-40B4-BE49-F238E27FC236}">
                <a16:creationId xmlns:a16="http://schemas.microsoft.com/office/drawing/2014/main" id="{2BCE4B86-F02E-EF38-393C-34658F582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6886" y="127000"/>
            <a:ext cx="56782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s-MX" altLang="es-CO" sz="2800" b="1">
                <a:solidFill>
                  <a:srgbClr val="000000"/>
                </a:solidFill>
                <a:latin typeface="Century Gothic" panose="020B0502020202020204" pitchFamily="34" charset="0"/>
              </a:rPr>
              <a:t>Equipo Élite de Reconstrucción de Accidentes</a:t>
            </a:r>
            <a:endParaRPr lang="es-CO" altLang="es-CO" sz="2800" b="1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DBCC1FD-748E-406C-B712-133627DDCD04}"/>
              </a:ext>
            </a:extLst>
          </p:cNvPr>
          <p:cNvSpPr/>
          <p:nvPr/>
        </p:nvSpPr>
        <p:spPr>
          <a:xfrm>
            <a:off x="9546909" y="2431278"/>
            <a:ext cx="2436812" cy="54573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s-MX" sz="1400" b="1">
                <a:solidFill>
                  <a:schemeClr val="tx1"/>
                </a:solidFill>
                <a:latin typeface="Century Gothic" panose="020B0502020202020204" pitchFamily="34" charset="0"/>
              </a:rPr>
              <a:t>Patologías en la infraestructura vial.</a:t>
            </a:r>
          </a:p>
          <a:p>
            <a:pPr>
              <a:defRPr/>
            </a:pPr>
            <a:endParaRPr lang="es-CO" sz="1050" i="1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EFCC8283-9EF5-EACF-0445-EAB3A74E610C}"/>
              </a:ext>
            </a:extLst>
          </p:cNvPr>
          <p:cNvSpPr/>
          <p:nvPr/>
        </p:nvSpPr>
        <p:spPr>
          <a:xfrm>
            <a:off x="9447530" y="3115157"/>
            <a:ext cx="2084070" cy="54133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MX" sz="1400" b="1">
                <a:solidFill>
                  <a:schemeClr val="tx1"/>
                </a:solidFill>
                <a:latin typeface="Century Gothic" panose="020B0502020202020204" pitchFamily="34" charset="0"/>
              </a:rPr>
              <a:t>Valoración de daños en vehículos.</a:t>
            </a:r>
          </a:p>
          <a:p>
            <a:endParaRPr lang="es-CO" sz="1400" b="1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EEC696D3-27DA-6AE8-63AD-2A5F9E7AA711}"/>
              </a:ext>
            </a:extLst>
          </p:cNvPr>
          <p:cNvSpPr/>
          <p:nvPr/>
        </p:nvSpPr>
        <p:spPr>
          <a:xfrm>
            <a:off x="9095420" y="5244996"/>
            <a:ext cx="2896870" cy="51479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MX" sz="1400" b="1">
                <a:solidFill>
                  <a:schemeClr val="tx1"/>
                </a:solidFill>
                <a:latin typeface="Century Gothic" panose="020B0502020202020204" pitchFamily="34" charset="0"/>
              </a:rPr>
              <a:t>Aplicación modelos físicos y animación 3D.</a:t>
            </a:r>
          </a:p>
        </p:txBody>
      </p:sp>
      <p:sp>
        <p:nvSpPr>
          <p:cNvPr id="28" name="CuadroTexto 75">
            <a:extLst>
              <a:ext uri="{FF2B5EF4-FFF2-40B4-BE49-F238E27FC236}">
                <a16:creationId xmlns:a16="http://schemas.microsoft.com/office/drawing/2014/main" id="{42D29616-1AF4-26EE-EF3E-4B4530D18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115" y="1374775"/>
            <a:ext cx="28035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es-CO" sz="2000">
                <a:solidFill>
                  <a:srgbClr val="00625C"/>
                </a:solidFill>
                <a:latin typeface="Century Gothic" panose="020B0502020202020204" pitchFamily="34" charset="0"/>
              </a:rPr>
              <a:t>Actuaciones</a:t>
            </a:r>
            <a:r>
              <a:rPr lang="es-ES" altLang="es-CO" sz="2400" b="1">
                <a:solidFill>
                  <a:srgbClr val="00625C"/>
                </a:solidFill>
                <a:latin typeface="Century Gothic" panose="020B0502020202020204" pitchFamily="34" charset="0"/>
              </a:rPr>
              <a:t> </a:t>
            </a:r>
            <a:r>
              <a:rPr lang="es-ES" altLang="es-CO" sz="3200" b="1">
                <a:solidFill>
                  <a:srgbClr val="00625C"/>
                </a:solidFill>
                <a:latin typeface="Century Gothic" panose="020B0502020202020204" pitchFamily="34" charset="0"/>
              </a:rPr>
              <a:t>PERICIALES </a:t>
            </a:r>
            <a:endParaRPr lang="en-US" altLang="es-CO" sz="2400" b="1">
              <a:solidFill>
                <a:srgbClr val="00625C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5727FACA-571C-F644-1C04-0CF5D72C2EF6}"/>
              </a:ext>
            </a:extLst>
          </p:cNvPr>
          <p:cNvSpPr/>
          <p:nvPr/>
        </p:nvSpPr>
        <p:spPr>
          <a:xfrm>
            <a:off x="9209212" y="4519127"/>
            <a:ext cx="2947670" cy="557911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MX" sz="1400" b="1">
                <a:solidFill>
                  <a:schemeClr val="tx1"/>
                </a:solidFill>
                <a:latin typeface="Century Gothic" panose="020B0502020202020204" pitchFamily="34" charset="0"/>
              </a:rPr>
              <a:t>Factor determinante y contribuyente.</a:t>
            </a:r>
          </a:p>
          <a:p>
            <a:endParaRPr lang="es-MX" sz="1400" b="1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5432E749-C383-5A03-40C0-F6CD45F82E0D}"/>
              </a:ext>
            </a:extLst>
          </p:cNvPr>
          <p:cNvSpPr/>
          <p:nvPr/>
        </p:nvSpPr>
        <p:spPr>
          <a:xfrm>
            <a:off x="9328176" y="3800023"/>
            <a:ext cx="2619984" cy="53840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MX" sz="1400" b="1">
                <a:solidFill>
                  <a:schemeClr val="tx1"/>
                </a:solidFill>
                <a:latin typeface="Century Gothic" panose="020B0502020202020204" pitchFamily="34" charset="0"/>
              </a:rPr>
              <a:t>Escaneo laser 3D al lugar del hecho </a:t>
            </a:r>
            <a:r>
              <a:rPr lang="es-MX" sz="1400" b="1" i="1">
                <a:solidFill>
                  <a:schemeClr val="tx1"/>
                </a:solidFill>
                <a:latin typeface="Century Gothic" panose="020B0502020202020204" pitchFamily="34" charset="0"/>
              </a:rPr>
              <a:t>(uso de drones).</a:t>
            </a:r>
          </a:p>
        </p:txBody>
      </p:sp>
      <p:pic>
        <p:nvPicPr>
          <p:cNvPr id="71" name="Imagen 70">
            <a:extLst>
              <a:ext uri="{FF2B5EF4-FFF2-40B4-BE49-F238E27FC236}">
                <a16:creationId xmlns:a16="http://schemas.microsoft.com/office/drawing/2014/main" id="{609EED43-551A-EB19-6E7E-8E877F8DFF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0" t="21330" r="20767" b="28595"/>
          <a:stretch/>
        </p:blipFill>
        <p:spPr bwMode="auto">
          <a:xfrm>
            <a:off x="0" y="1555227"/>
            <a:ext cx="2281809" cy="4662694"/>
          </a:xfrm>
          <a:custGeom>
            <a:avLst/>
            <a:gdLst>
              <a:gd name="csX0" fmla="*/ 0 w 2281809"/>
              <a:gd name="csY0" fmla="*/ 0 h 4662694"/>
              <a:gd name="csX1" fmla="*/ 2281809 w 2281809"/>
              <a:gd name="csY1" fmla="*/ 0 h 4662694"/>
              <a:gd name="csX2" fmla="*/ 1505167 w 2281809"/>
              <a:gd name="csY2" fmla="*/ 4662694 h 4662694"/>
              <a:gd name="csX3" fmla="*/ 0 w 2281809"/>
              <a:gd name="csY3" fmla="*/ 4662694 h 46626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81809" h="4662694">
                <a:moveTo>
                  <a:pt x="0" y="0"/>
                </a:moveTo>
                <a:lnTo>
                  <a:pt x="2281809" y="0"/>
                </a:lnTo>
                <a:lnTo>
                  <a:pt x="1505167" y="4662694"/>
                </a:lnTo>
                <a:lnTo>
                  <a:pt x="0" y="4662694"/>
                </a:lnTo>
                <a:close/>
              </a:path>
            </a:pathLst>
          </a:cu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A109728A-F1F7-D8E3-8944-9BBB22190B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0" t="10956" r="48123" b="11887"/>
          <a:stretch>
            <a:fillRect/>
          </a:stretch>
        </p:blipFill>
        <p:spPr bwMode="auto">
          <a:xfrm>
            <a:off x="1566499" y="1558530"/>
            <a:ext cx="3125164" cy="4653023"/>
          </a:xfrm>
          <a:custGeom>
            <a:avLst/>
            <a:gdLst>
              <a:gd name="csX0" fmla="*/ 781291 w 3125164"/>
              <a:gd name="csY0" fmla="*/ 0 h 4653023"/>
              <a:gd name="csX1" fmla="*/ 3125164 w 3125164"/>
              <a:gd name="csY1" fmla="*/ 0 h 4653023"/>
              <a:gd name="csX2" fmla="*/ 2343873 w 3125164"/>
              <a:gd name="csY2" fmla="*/ 4653023 h 4653023"/>
              <a:gd name="csX3" fmla="*/ 0 w 3125164"/>
              <a:gd name="csY3" fmla="*/ 4653023 h 4653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125164" h="4653023">
                <a:moveTo>
                  <a:pt x="781291" y="0"/>
                </a:moveTo>
                <a:lnTo>
                  <a:pt x="3125164" y="0"/>
                </a:lnTo>
                <a:lnTo>
                  <a:pt x="2343873" y="4653023"/>
                </a:lnTo>
                <a:lnTo>
                  <a:pt x="0" y="4653023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12349DE6-374A-1378-6291-C2C6D8D43E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533" r="11453" b="660"/>
          <a:stretch>
            <a:fillRect/>
          </a:stretch>
        </p:blipFill>
        <p:spPr>
          <a:xfrm>
            <a:off x="3959179" y="1555226"/>
            <a:ext cx="3125164" cy="4671567"/>
          </a:xfrm>
          <a:custGeom>
            <a:avLst/>
            <a:gdLst>
              <a:gd name="csX0" fmla="*/ 781291 w 3125164"/>
              <a:gd name="csY0" fmla="*/ 0 h 4653023"/>
              <a:gd name="csX1" fmla="*/ 3125164 w 3125164"/>
              <a:gd name="csY1" fmla="*/ 0 h 4653023"/>
              <a:gd name="csX2" fmla="*/ 2343873 w 3125164"/>
              <a:gd name="csY2" fmla="*/ 4653023 h 4653023"/>
              <a:gd name="csX3" fmla="*/ 0 w 3125164"/>
              <a:gd name="csY3" fmla="*/ 4653023 h 4653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125164" h="4653023">
                <a:moveTo>
                  <a:pt x="781291" y="0"/>
                </a:moveTo>
                <a:lnTo>
                  <a:pt x="3125164" y="0"/>
                </a:lnTo>
                <a:lnTo>
                  <a:pt x="2343873" y="4653023"/>
                </a:lnTo>
                <a:lnTo>
                  <a:pt x="0" y="4653023"/>
                </a:lnTo>
                <a:close/>
              </a:path>
            </a:pathLst>
          </a:custGeom>
        </p:spPr>
      </p:pic>
      <p:sp>
        <p:nvSpPr>
          <p:cNvPr id="72" name="Elipse 71">
            <a:extLst>
              <a:ext uri="{FF2B5EF4-FFF2-40B4-BE49-F238E27FC236}">
                <a16:creationId xmlns:a16="http://schemas.microsoft.com/office/drawing/2014/main" id="{31DE1EB5-F582-6258-7572-D95788FB32FD}"/>
              </a:ext>
            </a:extLst>
          </p:cNvPr>
          <p:cNvSpPr/>
          <p:nvPr/>
        </p:nvSpPr>
        <p:spPr>
          <a:xfrm>
            <a:off x="9054384" y="2449368"/>
            <a:ext cx="435600" cy="43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b="1">
                <a:solidFill>
                  <a:srgbClr val="00625C"/>
                </a:solidFill>
                <a:latin typeface="Century Gothic" panose="020B0502020202020204" pitchFamily="34" charset="0"/>
              </a:rPr>
              <a:t>01</a:t>
            </a:r>
          </a:p>
        </p:txBody>
      </p:sp>
      <p:sp>
        <p:nvSpPr>
          <p:cNvPr id="75" name="Elipse 74">
            <a:extLst>
              <a:ext uri="{FF2B5EF4-FFF2-40B4-BE49-F238E27FC236}">
                <a16:creationId xmlns:a16="http://schemas.microsoft.com/office/drawing/2014/main" id="{3DB84CFD-CDEE-D8BD-8E18-55001ADA1832}"/>
              </a:ext>
            </a:extLst>
          </p:cNvPr>
          <p:cNvSpPr/>
          <p:nvPr/>
        </p:nvSpPr>
        <p:spPr>
          <a:xfrm>
            <a:off x="8939576" y="3161495"/>
            <a:ext cx="435600" cy="43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b="1">
                <a:solidFill>
                  <a:srgbClr val="00625C"/>
                </a:solidFill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76" name="Elipse 75">
            <a:extLst>
              <a:ext uri="{FF2B5EF4-FFF2-40B4-BE49-F238E27FC236}">
                <a16:creationId xmlns:a16="http://schemas.microsoft.com/office/drawing/2014/main" id="{11D0C9EE-D504-8A08-85D9-A680A87FE386}"/>
              </a:ext>
            </a:extLst>
          </p:cNvPr>
          <p:cNvSpPr/>
          <p:nvPr/>
        </p:nvSpPr>
        <p:spPr>
          <a:xfrm>
            <a:off x="8807717" y="3853589"/>
            <a:ext cx="435600" cy="43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b="1">
                <a:solidFill>
                  <a:srgbClr val="00625C"/>
                </a:solidFill>
                <a:latin typeface="Century Gothic" panose="020B0502020202020204" pitchFamily="34" charset="0"/>
              </a:rPr>
              <a:t>03</a:t>
            </a:r>
          </a:p>
        </p:txBody>
      </p:sp>
      <p:sp>
        <p:nvSpPr>
          <p:cNvPr id="77" name="Elipse 76">
            <a:extLst>
              <a:ext uri="{FF2B5EF4-FFF2-40B4-BE49-F238E27FC236}">
                <a16:creationId xmlns:a16="http://schemas.microsoft.com/office/drawing/2014/main" id="{2484C028-6885-05AC-4F68-F2861B28C67C}"/>
              </a:ext>
            </a:extLst>
          </p:cNvPr>
          <p:cNvSpPr/>
          <p:nvPr/>
        </p:nvSpPr>
        <p:spPr>
          <a:xfrm>
            <a:off x="8691098" y="4569338"/>
            <a:ext cx="435600" cy="43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b="1">
                <a:solidFill>
                  <a:srgbClr val="00625C"/>
                </a:solidFill>
                <a:latin typeface="Century Gothic" panose="020B0502020202020204" pitchFamily="34" charset="0"/>
              </a:rPr>
              <a:t>04</a:t>
            </a:r>
          </a:p>
        </p:txBody>
      </p:sp>
      <p:sp>
        <p:nvSpPr>
          <p:cNvPr id="79" name="Elipse 78">
            <a:extLst>
              <a:ext uri="{FF2B5EF4-FFF2-40B4-BE49-F238E27FC236}">
                <a16:creationId xmlns:a16="http://schemas.microsoft.com/office/drawing/2014/main" id="{DB571554-26CB-01EE-376F-EABA0A744E4F}"/>
              </a:ext>
            </a:extLst>
          </p:cNvPr>
          <p:cNvSpPr/>
          <p:nvPr/>
        </p:nvSpPr>
        <p:spPr>
          <a:xfrm>
            <a:off x="8595594" y="5260218"/>
            <a:ext cx="435600" cy="43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b="1">
                <a:solidFill>
                  <a:srgbClr val="00625C"/>
                </a:solidFill>
                <a:latin typeface="Century Gothic" panose="020B0502020202020204" pitchFamily="34" charset="0"/>
              </a:rPr>
              <a:t>05</a:t>
            </a:r>
          </a:p>
        </p:txBody>
      </p:sp>
      <p:sp>
        <p:nvSpPr>
          <p:cNvPr id="94" name="Forma libre: forma 93">
            <a:extLst>
              <a:ext uri="{FF2B5EF4-FFF2-40B4-BE49-F238E27FC236}">
                <a16:creationId xmlns:a16="http://schemas.microsoft.com/office/drawing/2014/main" id="{6E85B818-09A2-C7CB-B391-390168A458A5}"/>
              </a:ext>
            </a:extLst>
          </p:cNvPr>
          <p:cNvSpPr/>
          <p:nvPr/>
        </p:nvSpPr>
        <p:spPr>
          <a:xfrm rot="16200000">
            <a:off x="3483304" y="2463187"/>
            <a:ext cx="924128" cy="7743574"/>
          </a:xfrm>
          <a:custGeom>
            <a:avLst/>
            <a:gdLst>
              <a:gd name="csX0" fmla="*/ 924128 w 924128"/>
              <a:gd name="csY0" fmla="*/ 154535 h 7743574"/>
              <a:gd name="csX1" fmla="*/ 924128 w 924128"/>
              <a:gd name="csY1" fmla="*/ 7743574 h 7743574"/>
              <a:gd name="csX2" fmla="*/ 0 w 924128"/>
              <a:gd name="csY2" fmla="*/ 7581892 h 7743574"/>
              <a:gd name="csX3" fmla="*/ 0 w 924128"/>
              <a:gd name="csY3" fmla="*/ 0 h 77435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24128" h="7743574">
                <a:moveTo>
                  <a:pt x="924128" y="154535"/>
                </a:moveTo>
                <a:lnTo>
                  <a:pt x="924128" y="7743574"/>
                </a:lnTo>
                <a:lnTo>
                  <a:pt x="0" y="758189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264653">
                  <a:shade val="30000"/>
                  <a:satMod val="115000"/>
                </a:srgbClr>
              </a:gs>
              <a:gs pos="50000">
                <a:srgbClr val="264653">
                  <a:shade val="67500"/>
                  <a:satMod val="115000"/>
                </a:srgbClr>
              </a:gs>
              <a:gs pos="100000">
                <a:srgbClr val="264653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/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18FCF792-0CBC-21CA-7340-77F6EB8FAED5}"/>
              </a:ext>
            </a:extLst>
          </p:cNvPr>
          <p:cNvSpPr txBox="1"/>
          <p:nvPr/>
        </p:nvSpPr>
        <p:spPr>
          <a:xfrm>
            <a:off x="671458" y="5883573"/>
            <a:ext cx="734986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CO" sz="2800" b="1" i="1" dirty="0">
                <a:solidFill>
                  <a:srgbClr val="C5FE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320 </a:t>
            </a:r>
            <a:r>
              <a:rPr lang="es-CO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reconstrucciones analíticas de accidentes de tránsito año en 2026.</a:t>
            </a:r>
          </a:p>
        </p:txBody>
      </p:sp>
      <p:sp>
        <p:nvSpPr>
          <p:cNvPr id="82" name="CuadroTexto 57">
            <a:extLst>
              <a:ext uri="{FF2B5EF4-FFF2-40B4-BE49-F238E27FC236}">
                <a16:creationId xmlns:a16="http://schemas.microsoft.com/office/drawing/2014/main" id="{73960B13-AA17-C022-6485-8F6F683C7A8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508733" y="5947494"/>
            <a:ext cx="2149866" cy="15635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altLang="es-CO" sz="11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Calibri" panose="020F0502020204030204" pitchFamily="34" charset="0"/>
              </a:rPr>
              <a:t>Perito Reconstrucción A/T.</a:t>
            </a:r>
          </a:p>
        </p:txBody>
      </p:sp>
      <p:sp>
        <p:nvSpPr>
          <p:cNvPr id="83" name="CuadroTexto 50">
            <a:extLst>
              <a:ext uri="{FF2B5EF4-FFF2-40B4-BE49-F238E27FC236}">
                <a16:creationId xmlns:a16="http://schemas.microsoft.com/office/drawing/2014/main" id="{D710E77B-EFF4-0CD8-8941-C3F1F73E813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507304" y="6127421"/>
            <a:ext cx="2156375" cy="17199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defPPr>
              <a:defRPr lang="es-CO"/>
            </a:defPPr>
            <a:lvl1pPr>
              <a:defRPr sz="1200" b="1" i="1">
                <a:solidFill>
                  <a:srgbClr val="3F3F3F"/>
                </a:solidFill>
                <a:latin typeface="Century Gothic" panose="020B0502020202020204" pitchFamily="34" charset="0"/>
                <a:cs typeface="Calibri" panose="020F050202020403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altLang="es-CO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Perito Topógrafo Forense.</a:t>
            </a:r>
          </a:p>
        </p:txBody>
      </p:sp>
      <p:sp>
        <p:nvSpPr>
          <p:cNvPr id="84" name="CuadroTexto 51">
            <a:extLst>
              <a:ext uri="{FF2B5EF4-FFF2-40B4-BE49-F238E27FC236}">
                <a16:creationId xmlns:a16="http://schemas.microsoft.com/office/drawing/2014/main" id="{272D6BF1-4A22-0D4B-F086-B4B025A5F37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99250" y="6504260"/>
            <a:ext cx="2164429" cy="17199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defPPr>
              <a:defRPr lang="es-CO"/>
            </a:defPPr>
            <a:lvl1pPr>
              <a:defRPr sz="1200" b="1" i="1">
                <a:solidFill>
                  <a:srgbClr val="3F3F3F"/>
                </a:solidFill>
                <a:latin typeface="Century Gothic" panose="020B0502020202020204" pitchFamily="34" charset="0"/>
                <a:cs typeface="Calibri" panose="020F050202020403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altLang="es-CO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Perito Fotografía Forense.</a:t>
            </a:r>
          </a:p>
        </p:txBody>
      </p:sp>
      <p:sp>
        <p:nvSpPr>
          <p:cNvPr id="85" name="CuadroTexto 52">
            <a:extLst>
              <a:ext uri="{FF2B5EF4-FFF2-40B4-BE49-F238E27FC236}">
                <a16:creationId xmlns:a16="http://schemas.microsoft.com/office/drawing/2014/main" id="{35771385-DB24-14DC-9BD7-6D56E3EDB63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502316" y="6320407"/>
            <a:ext cx="2158824" cy="17199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defPPr>
              <a:defRPr lang="es-CO"/>
            </a:defPPr>
            <a:lvl1pPr>
              <a:defRPr sz="1200" b="1" i="1">
                <a:solidFill>
                  <a:srgbClr val="3F3F3F"/>
                </a:solidFill>
                <a:latin typeface="Century Gothic" panose="020B0502020202020204" pitchFamily="34" charset="0"/>
                <a:cs typeface="Calibri" panose="020F050202020403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altLang="es-CO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Perito Automotores.</a:t>
            </a:r>
          </a:p>
        </p:txBody>
      </p:sp>
      <p:sp>
        <p:nvSpPr>
          <p:cNvPr id="86" name="CuadroTexto 74">
            <a:extLst>
              <a:ext uri="{FF2B5EF4-FFF2-40B4-BE49-F238E27FC236}">
                <a16:creationId xmlns:a16="http://schemas.microsoft.com/office/drawing/2014/main" id="{1E1792FD-18F1-0D48-D7BD-5BF1C1F45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7520" y="5836378"/>
            <a:ext cx="25114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es-CO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Componente</a:t>
            </a:r>
            <a:r>
              <a:rPr lang="es-ES" altLang="es-CO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PERICIAL </a:t>
            </a:r>
            <a:endParaRPr lang="en-US" altLang="es-CO" sz="2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494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B72B138A-C138-027B-E2D5-C0702E01F3CA}"/>
              </a:ext>
            </a:extLst>
          </p:cNvPr>
          <p:cNvSpPr/>
          <p:nvPr/>
        </p:nvSpPr>
        <p:spPr>
          <a:xfrm>
            <a:off x="10529888" y="484730"/>
            <a:ext cx="1612900" cy="646113"/>
          </a:xfrm>
          <a:prstGeom prst="roundRect">
            <a:avLst/>
          </a:prstGeom>
          <a:gradFill flip="none" rotWithShape="1">
            <a:gsLst>
              <a:gs pos="100000">
                <a:srgbClr val="1A3846"/>
              </a:gs>
              <a:gs pos="52000">
                <a:srgbClr val="224E41"/>
              </a:gs>
              <a:gs pos="0">
                <a:srgbClr val="2B673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RISTRA</a:t>
            </a:r>
            <a:endParaRPr lang="es-CO" sz="3200" b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4" name="CuadroTexto 34">
            <a:extLst>
              <a:ext uri="{FF2B5EF4-FFF2-40B4-BE49-F238E27FC236}">
                <a16:creationId xmlns:a16="http://schemas.microsoft.com/office/drawing/2014/main" id="{278B2958-0180-301B-127B-980B2B883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8446" y="484512"/>
            <a:ext cx="47891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s-ES" altLang="es-CO" sz="3600" b="1">
                <a:solidFill>
                  <a:srgbClr val="000000"/>
                </a:solidFill>
                <a:latin typeface="Century Gothic" panose="020B0502020202020204" pitchFamily="34" charset="0"/>
              </a:rPr>
              <a:t>Articulación gremial</a:t>
            </a:r>
          </a:p>
        </p:txBody>
      </p:sp>
      <p:pic>
        <p:nvPicPr>
          <p:cNvPr id="1049" name="Imagen 1048" descr="Imagen">
            <a:extLst>
              <a:ext uri="{FF2B5EF4-FFF2-40B4-BE49-F238E27FC236}">
                <a16:creationId xmlns:a16="http://schemas.microsoft.com/office/drawing/2014/main" id="{21752FCA-618B-F383-C9AB-CC078D349A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2124" t="12928" r="16738" b="29800"/>
          <a:stretch>
            <a:fillRect/>
          </a:stretch>
        </p:blipFill>
        <p:spPr bwMode="auto">
          <a:xfrm>
            <a:off x="2301250" y="1454190"/>
            <a:ext cx="9899421" cy="4645743"/>
          </a:xfrm>
          <a:custGeom>
            <a:avLst/>
            <a:gdLst>
              <a:gd name="csX0" fmla="*/ 440024 w 9899421"/>
              <a:gd name="csY0" fmla="*/ 0 h 4645743"/>
              <a:gd name="csX1" fmla="*/ 9899421 w 9899421"/>
              <a:gd name="csY1" fmla="*/ 0 h 4645743"/>
              <a:gd name="csX2" fmla="*/ 9899421 w 9899421"/>
              <a:gd name="csY2" fmla="*/ 4645743 h 4645743"/>
              <a:gd name="csX3" fmla="*/ 0 w 9899421"/>
              <a:gd name="csY3" fmla="*/ 4645743 h 46457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899421" h="4645743">
                <a:moveTo>
                  <a:pt x="440024" y="0"/>
                </a:moveTo>
                <a:lnTo>
                  <a:pt x="9899421" y="0"/>
                </a:lnTo>
                <a:lnTo>
                  <a:pt x="9899421" y="4645743"/>
                </a:lnTo>
                <a:lnTo>
                  <a:pt x="0" y="4645743"/>
                </a:lnTo>
                <a:close/>
              </a:path>
            </a:pathLst>
          </a:custGeom>
          <a:noFill/>
        </p:spPr>
      </p:pic>
      <p:sp>
        <p:nvSpPr>
          <p:cNvPr id="50" name="Rectángulo 49">
            <a:extLst>
              <a:ext uri="{FF2B5EF4-FFF2-40B4-BE49-F238E27FC236}">
                <a16:creationId xmlns:a16="http://schemas.microsoft.com/office/drawing/2014/main" id="{F87265ED-C089-5249-1310-5BC08F247BEF}"/>
              </a:ext>
            </a:extLst>
          </p:cNvPr>
          <p:cNvSpPr/>
          <p:nvPr/>
        </p:nvSpPr>
        <p:spPr>
          <a:xfrm>
            <a:off x="4236720" y="1449150"/>
            <a:ext cx="7966856" cy="4658425"/>
          </a:xfrm>
          <a:prstGeom prst="rect">
            <a:avLst/>
          </a:prstGeom>
          <a:gradFill flip="none" rotWithShape="1">
            <a:gsLst>
              <a:gs pos="50000">
                <a:schemeClr val="bg1">
                  <a:alpha val="76000"/>
                </a:schemeClr>
              </a:gs>
              <a:gs pos="2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878E2D8B-DE4F-A9F9-6F71-D48B76B7B809}"/>
              </a:ext>
            </a:extLst>
          </p:cNvPr>
          <p:cNvSpPr txBox="1"/>
          <p:nvPr/>
        </p:nvSpPr>
        <p:spPr>
          <a:xfrm>
            <a:off x="8238782" y="2116505"/>
            <a:ext cx="3402613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600" b="1" dirty="0">
                <a:solidFill>
                  <a:prstClr val="black"/>
                </a:solidFill>
                <a:latin typeface="Century Gothic"/>
              </a:rPr>
              <a:t>2.495</a:t>
            </a:r>
            <a:r>
              <a:rPr kumimoji="0" lang="es-C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 </a:t>
            </a:r>
            <a:r>
              <a:rPr kumimoji="0" lang="es-C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Alertas de hurto atendidas.</a:t>
            </a: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446D808E-A5A7-0EB8-34FC-3EBD77D1C2C8}"/>
              </a:ext>
            </a:extLst>
          </p:cNvPr>
          <p:cNvSpPr/>
          <p:nvPr/>
        </p:nvSpPr>
        <p:spPr>
          <a:xfrm>
            <a:off x="7989476" y="2175919"/>
            <a:ext cx="197236" cy="197236"/>
          </a:xfrm>
          <a:prstGeom prst="ellipse">
            <a:avLst/>
          </a:prstGeom>
          <a:noFill/>
          <a:ln w="38100">
            <a:solidFill>
              <a:srgbClr val="0062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AutoShape 2" descr="https://usc-powerpoint.officeapps.live.com/pods/GetClipboardImage.ashx?Id=ec4ca508-b3bf-4022-985b-f28653bad009&amp;DC=PUS9&amp;pkey=445ac509-d38c-4bb3-8daf-8124547973e1&amp;wdwaccluster=PUS9">
            <a:extLst>
              <a:ext uri="{FF2B5EF4-FFF2-40B4-BE49-F238E27FC236}">
                <a16:creationId xmlns:a16="http://schemas.microsoft.com/office/drawing/2014/main" id="{B815FFC0-F6B3-CB94-4FBE-3B8FA30A69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447065" y="206814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ángulo redondeado 12">
            <a:extLst>
              <a:ext uri="{FF2B5EF4-FFF2-40B4-BE49-F238E27FC236}">
                <a16:creationId xmlns:a16="http://schemas.microsoft.com/office/drawing/2014/main" id="{A071B7C4-0BF4-E319-840D-98CFC2A9D959}"/>
              </a:ext>
            </a:extLst>
          </p:cNvPr>
          <p:cNvSpPr/>
          <p:nvPr/>
        </p:nvSpPr>
        <p:spPr>
          <a:xfrm>
            <a:off x="8205161" y="1682289"/>
            <a:ext cx="3807418" cy="33819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1A3846"/>
              </a:gs>
              <a:gs pos="52000">
                <a:srgbClr val="224E41"/>
              </a:gs>
              <a:gs pos="0">
                <a:srgbClr val="2B673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CO" sz="3200" b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57" name="60 Rectángulo">
            <a:extLst>
              <a:ext uri="{FF2B5EF4-FFF2-40B4-BE49-F238E27FC236}">
                <a16:creationId xmlns:a16="http://schemas.microsoft.com/office/drawing/2014/main" id="{6EF4C0E9-7153-AA0E-056D-2C605DB3A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5321" y="1678323"/>
            <a:ext cx="3807418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altLang="es-ES" sz="16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Resultados 2026</a:t>
            </a:r>
            <a:endParaRPr kumimoji="0" lang="es-ES" altLang="es-ES" sz="16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C60BDB4A-3024-EC0E-EED1-4830ED58DFC1}"/>
              </a:ext>
            </a:extLst>
          </p:cNvPr>
          <p:cNvSpPr txBox="1"/>
          <p:nvPr/>
        </p:nvSpPr>
        <p:spPr>
          <a:xfrm>
            <a:off x="8238782" y="2366285"/>
            <a:ext cx="346128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600" b="1" dirty="0">
                <a:solidFill>
                  <a:prstClr val="black"/>
                </a:solidFill>
                <a:latin typeface="Century Gothic"/>
              </a:rPr>
              <a:t>35</a:t>
            </a:r>
            <a:r>
              <a:rPr kumimoji="0" lang="es-C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Recuperaciones vehículos / mercancía.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EFC6AD14-D75B-9DB6-1845-B4B8C4D9355E}"/>
              </a:ext>
            </a:extLst>
          </p:cNvPr>
          <p:cNvSpPr txBox="1"/>
          <p:nvPr/>
        </p:nvSpPr>
        <p:spPr>
          <a:xfrm>
            <a:off x="8238782" y="2634245"/>
            <a:ext cx="3399573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600" b="1" dirty="0">
                <a:solidFill>
                  <a:prstClr val="black"/>
                </a:solidFill>
                <a:latin typeface="Century Gothic"/>
              </a:rPr>
              <a:t>24</a:t>
            </a:r>
            <a:r>
              <a:rPr kumimoji="0" lang="es-C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</a:rPr>
              <a:t> Capturados.</a:t>
            </a:r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3DA5025F-9E8D-EC7D-22B3-1380B1A20A92}"/>
              </a:ext>
            </a:extLst>
          </p:cNvPr>
          <p:cNvSpPr/>
          <p:nvPr/>
        </p:nvSpPr>
        <p:spPr>
          <a:xfrm>
            <a:off x="7989476" y="2435676"/>
            <a:ext cx="197236" cy="197236"/>
          </a:xfrm>
          <a:prstGeom prst="ellipse">
            <a:avLst/>
          </a:prstGeom>
          <a:noFill/>
          <a:ln w="38100">
            <a:solidFill>
              <a:srgbClr val="0062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2D9DD490-5619-379D-B3ED-499660DD2E1F}"/>
              </a:ext>
            </a:extLst>
          </p:cNvPr>
          <p:cNvSpPr/>
          <p:nvPr/>
        </p:nvSpPr>
        <p:spPr>
          <a:xfrm>
            <a:off x="7989476" y="2710730"/>
            <a:ext cx="197236" cy="197236"/>
          </a:xfrm>
          <a:prstGeom prst="ellipse">
            <a:avLst/>
          </a:prstGeom>
          <a:noFill/>
          <a:ln w="38100">
            <a:solidFill>
              <a:srgbClr val="0062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B27C4DD6-EEDF-D840-97C2-9CAC2D1238D4}"/>
              </a:ext>
            </a:extLst>
          </p:cNvPr>
          <p:cNvSpPr txBox="1"/>
          <p:nvPr/>
        </p:nvSpPr>
        <p:spPr>
          <a:xfrm>
            <a:off x="8216556" y="3794742"/>
            <a:ext cx="4013350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600" b="1" dirty="0">
                <a:solidFill>
                  <a:prstClr val="black"/>
                </a:solidFill>
                <a:latin typeface="Century Gothic"/>
              </a:rPr>
              <a:t>989 </a:t>
            </a:r>
            <a:r>
              <a:rPr kumimoji="0" lang="es-CO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Reuniones y entrenamientos empresariales.</a:t>
            </a:r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9205CF53-78F4-04D7-4AFF-A31479141E39}"/>
              </a:ext>
            </a:extLst>
          </p:cNvPr>
          <p:cNvSpPr/>
          <p:nvPr/>
        </p:nvSpPr>
        <p:spPr>
          <a:xfrm>
            <a:off x="7989476" y="3855285"/>
            <a:ext cx="197236" cy="197236"/>
          </a:xfrm>
          <a:prstGeom prst="ellipse">
            <a:avLst/>
          </a:prstGeom>
          <a:noFill/>
          <a:ln w="38100">
            <a:solidFill>
              <a:srgbClr val="0062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CO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4" name="CuadroTexto 1023">
            <a:extLst>
              <a:ext uri="{FF2B5EF4-FFF2-40B4-BE49-F238E27FC236}">
                <a16:creationId xmlns:a16="http://schemas.microsoft.com/office/drawing/2014/main" id="{49F06245-B7AC-A960-FE94-3F07A45C94A2}"/>
              </a:ext>
            </a:extLst>
          </p:cNvPr>
          <p:cNvSpPr txBox="1"/>
          <p:nvPr/>
        </p:nvSpPr>
        <p:spPr>
          <a:xfrm>
            <a:off x="8238782" y="4093234"/>
            <a:ext cx="346128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457200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1600" b="1" dirty="0">
                <a:solidFill>
                  <a:prstClr val="black"/>
                </a:solidFill>
                <a:latin typeface="Century Gothic"/>
              </a:rPr>
              <a:t>34.433</a:t>
            </a:r>
            <a:r>
              <a:rPr lang="es-CO" sz="1200" dirty="0">
                <a:solidFill>
                  <a:prstClr val="black"/>
                </a:solidFill>
                <a:latin typeface="Century Gothic"/>
              </a:rPr>
              <a:t> Personas Sensibilizadas.</a:t>
            </a:r>
            <a:endParaRPr lang="es-ES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025" name="Elipse 1024">
            <a:extLst>
              <a:ext uri="{FF2B5EF4-FFF2-40B4-BE49-F238E27FC236}">
                <a16:creationId xmlns:a16="http://schemas.microsoft.com/office/drawing/2014/main" id="{350AF806-4014-EFBB-C880-2C37D3437095}"/>
              </a:ext>
            </a:extLst>
          </p:cNvPr>
          <p:cNvSpPr/>
          <p:nvPr/>
        </p:nvSpPr>
        <p:spPr>
          <a:xfrm>
            <a:off x="7989476" y="4162625"/>
            <a:ext cx="197236" cy="197236"/>
          </a:xfrm>
          <a:prstGeom prst="ellipse">
            <a:avLst/>
          </a:prstGeom>
          <a:noFill/>
          <a:ln w="38100">
            <a:solidFill>
              <a:srgbClr val="0062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s-CO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7" name="Elipse 1026">
            <a:extLst>
              <a:ext uri="{FF2B5EF4-FFF2-40B4-BE49-F238E27FC236}">
                <a16:creationId xmlns:a16="http://schemas.microsoft.com/office/drawing/2014/main" id="{3D533409-3B2C-53DD-081F-B17341839DBB}"/>
              </a:ext>
            </a:extLst>
          </p:cNvPr>
          <p:cNvSpPr/>
          <p:nvPr/>
        </p:nvSpPr>
        <p:spPr>
          <a:xfrm>
            <a:off x="7992816" y="3005189"/>
            <a:ext cx="197236" cy="197236"/>
          </a:xfrm>
          <a:prstGeom prst="ellipse">
            <a:avLst/>
          </a:prstGeom>
          <a:noFill/>
          <a:ln w="38100">
            <a:solidFill>
              <a:srgbClr val="0062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8" name="CuadroTexto 1027">
            <a:extLst>
              <a:ext uri="{FF2B5EF4-FFF2-40B4-BE49-F238E27FC236}">
                <a16:creationId xmlns:a16="http://schemas.microsoft.com/office/drawing/2014/main" id="{E7C0D62D-CA4C-F03D-EB5D-00A1751A0A26}"/>
              </a:ext>
            </a:extLst>
          </p:cNvPr>
          <p:cNvSpPr txBox="1"/>
          <p:nvPr/>
        </p:nvSpPr>
        <p:spPr>
          <a:xfrm>
            <a:off x="8196402" y="2943944"/>
            <a:ext cx="37393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1600" b="1" dirty="0">
                <a:solidFill>
                  <a:prstClr val="black"/>
                </a:solidFill>
                <a:latin typeface="Century Gothic"/>
              </a:rPr>
              <a:t>$12.796.420.000</a:t>
            </a:r>
            <a:r>
              <a:rPr lang="es-CO" sz="1600" b="1">
                <a:solidFill>
                  <a:prstClr val="black"/>
                </a:solidFill>
                <a:latin typeface="Century Gothic"/>
              </a:rPr>
              <a:t> </a:t>
            </a:r>
            <a:r>
              <a:rPr lang="es-CO" sz="1000" kern="1200">
                <a:solidFill>
                  <a:prstClr val="black"/>
                </a:solidFill>
                <a:latin typeface="Century Gothic"/>
              </a:rPr>
              <a:t>pesos </a:t>
            </a:r>
            <a:r>
              <a:rPr lang="es-CO" sz="1000" kern="1200" dirty="0">
                <a:solidFill>
                  <a:prstClr val="black"/>
                </a:solidFill>
                <a:latin typeface="Century Gothic"/>
              </a:rPr>
              <a:t>recuperados</a:t>
            </a:r>
            <a:r>
              <a:rPr kumimoji="0" lang="es-C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</a:rPr>
              <a:t>.</a:t>
            </a:r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1029" name="Rectángulo redondeado 12">
            <a:extLst>
              <a:ext uri="{FF2B5EF4-FFF2-40B4-BE49-F238E27FC236}">
                <a16:creationId xmlns:a16="http://schemas.microsoft.com/office/drawing/2014/main" id="{1C2B6F9A-5A35-508C-BC2E-CAE0496CA9F6}"/>
              </a:ext>
            </a:extLst>
          </p:cNvPr>
          <p:cNvSpPr/>
          <p:nvPr/>
        </p:nvSpPr>
        <p:spPr>
          <a:xfrm>
            <a:off x="8205161" y="3419649"/>
            <a:ext cx="3807418" cy="33819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1A3846"/>
              </a:gs>
              <a:gs pos="52000">
                <a:srgbClr val="224E41"/>
              </a:gs>
              <a:gs pos="0">
                <a:srgbClr val="2B673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CO" sz="3200" b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030" name="60 Rectángulo">
            <a:extLst>
              <a:ext uri="{FF2B5EF4-FFF2-40B4-BE49-F238E27FC236}">
                <a16:creationId xmlns:a16="http://schemas.microsoft.com/office/drawing/2014/main" id="{4D93DD27-A052-5AFC-28CF-DB7CC2358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5321" y="3415683"/>
            <a:ext cx="3807418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altLang="es-ES" sz="16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Actividades de prevención</a:t>
            </a:r>
            <a:endParaRPr kumimoji="0" lang="es-ES" altLang="es-ES" sz="16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031" name="28 Rectángulo">
            <a:extLst>
              <a:ext uri="{FF2B5EF4-FFF2-40B4-BE49-F238E27FC236}">
                <a16:creationId xmlns:a16="http://schemas.microsoft.com/office/drawing/2014/main" id="{BE01CDC9-7C09-7B03-CEFD-107F022E413F}"/>
              </a:ext>
            </a:extLst>
          </p:cNvPr>
          <p:cNvSpPr/>
          <p:nvPr/>
        </p:nvSpPr>
        <p:spPr bwMode="auto">
          <a:xfrm>
            <a:off x="9724471" y="4620878"/>
            <a:ext cx="2688027" cy="697721"/>
          </a:xfrm>
          <a:prstGeom prst="rect">
            <a:avLst/>
          </a:prstGeom>
          <a:noFill/>
          <a:ln w="3175" cap="flat" cmpd="sng" algn="ctr">
            <a:noFill/>
            <a:prstDash val="sysDash"/>
            <a:miter lim="800000"/>
          </a:ln>
          <a:effectLst/>
        </p:spPr>
        <p:txBody>
          <a:bodyPr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Empresas y 20 gremios vinculados</a:t>
            </a:r>
            <a:endParaRPr kumimoji="0" lang="es-CO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32" name="28 Rectángulo">
            <a:extLst>
              <a:ext uri="{FF2B5EF4-FFF2-40B4-BE49-F238E27FC236}">
                <a16:creationId xmlns:a16="http://schemas.microsoft.com/office/drawing/2014/main" id="{725E862D-C60D-64A0-F124-769E230D15C2}"/>
              </a:ext>
            </a:extLst>
          </p:cNvPr>
          <p:cNvSpPr/>
          <p:nvPr/>
        </p:nvSpPr>
        <p:spPr bwMode="auto">
          <a:xfrm>
            <a:off x="8531954" y="4585992"/>
            <a:ext cx="1314369" cy="767493"/>
          </a:xfrm>
          <a:prstGeom prst="rect">
            <a:avLst/>
          </a:prstGeom>
          <a:noFill/>
          <a:ln w="3175" cap="flat" cmpd="sng" algn="ctr">
            <a:noFill/>
            <a:prstDash val="sysDash"/>
            <a:miter lim="800000"/>
          </a:ln>
          <a:effectLst/>
        </p:spPr>
        <p:txBody>
          <a:bodyPr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1" i="1" u="none" strike="noStrike" kern="1200" cap="none" spc="0" normalizeH="0" baseline="0" noProof="0" dirty="0">
                <a:ln>
                  <a:noFill/>
                </a:ln>
                <a:solidFill>
                  <a:srgbClr val="204942"/>
                </a:solidFill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7</a:t>
            </a:r>
            <a:r>
              <a:rPr lang="es-MX" sz="4800" b="1" i="1" dirty="0">
                <a:solidFill>
                  <a:srgbClr val="204942"/>
                </a:solidFill>
                <a:latin typeface="Century Gothic" panose="020B0502020202020204" pitchFamily="34" charset="0"/>
              </a:rPr>
              <a:t>82</a:t>
            </a:r>
            <a:endParaRPr kumimoji="0" lang="es-MX" sz="4800" b="1" i="1" u="none" strike="noStrike" kern="1200" cap="none" spc="0" normalizeH="0" baseline="0" noProof="0" dirty="0">
              <a:ln>
                <a:noFill/>
              </a:ln>
              <a:solidFill>
                <a:srgbClr val="204942"/>
              </a:solidFill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74" name="Forma libre: forma 1073">
            <a:extLst>
              <a:ext uri="{FF2B5EF4-FFF2-40B4-BE49-F238E27FC236}">
                <a16:creationId xmlns:a16="http://schemas.microsoft.com/office/drawing/2014/main" id="{5162DE71-D8F7-9C14-353F-EB84EB706B3F}"/>
              </a:ext>
            </a:extLst>
          </p:cNvPr>
          <p:cNvSpPr/>
          <p:nvPr/>
        </p:nvSpPr>
        <p:spPr>
          <a:xfrm>
            <a:off x="3138506" y="5467643"/>
            <a:ext cx="9053495" cy="890954"/>
          </a:xfrm>
          <a:custGeom>
            <a:avLst/>
            <a:gdLst>
              <a:gd name="csX0" fmla="*/ 94695 w 9053495"/>
              <a:gd name="csY0" fmla="*/ 0 h 890954"/>
              <a:gd name="csX1" fmla="*/ 9053495 w 9053495"/>
              <a:gd name="csY1" fmla="*/ 0 h 890954"/>
              <a:gd name="csX2" fmla="*/ 9053495 w 9053495"/>
              <a:gd name="csY2" fmla="*/ 890954 h 890954"/>
              <a:gd name="csX3" fmla="*/ 0 w 9053495"/>
              <a:gd name="csY3" fmla="*/ 890954 h 8909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053495" h="890954">
                <a:moveTo>
                  <a:pt x="94695" y="0"/>
                </a:moveTo>
                <a:lnTo>
                  <a:pt x="9053495" y="0"/>
                </a:lnTo>
                <a:lnTo>
                  <a:pt x="9053495" y="890954"/>
                </a:lnTo>
                <a:lnTo>
                  <a:pt x="0" y="890954"/>
                </a:lnTo>
                <a:close/>
              </a:path>
            </a:pathLst>
          </a:custGeom>
          <a:gradFill flip="none" rotWithShape="1">
            <a:gsLst>
              <a:gs pos="100000">
                <a:srgbClr val="1A3846"/>
              </a:gs>
              <a:gs pos="52000">
                <a:srgbClr val="224E41"/>
              </a:gs>
              <a:gs pos="0">
                <a:srgbClr val="2B673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s-CO" sz="3200" b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038" name="28 Rectángulo">
            <a:extLst>
              <a:ext uri="{FF2B5EF4-FFF2-40B4-BE49-F238E27FC236}">
                <a16:creationId xmlns:a16="http://schemas.microsoft.com/office/drawing/2014/main" id="{A054FFEA-B02B-553A-44BF-1A6CA8F79429}"/>
              </a:ext>
            </a:extLst>
          </p:cNvPr>
          <p:cNvSpPr/>
          <p:nvPr/>
        </p:nvSpPr>
        <p:spPr bwMode="auto">
          <a:xfrm>
            <a:off x="4749568" y="5672942"/>
            <a:ext cx="3161060" cy="545540"/>
          </a:xfrm>
          <a:prstGeom prst="rect">
            <a:avLst/>
          </a:prstGeom>
          <a:noFill/>
          <a:ln w="3175" cap="flat" cmpd="sng" algn="ctr">
            <a:noFill/>
            <a:prstDash val="sysDash"/>
            <a:miter lim="800000"/>
          </a:ln>
          <a:effectLst/>
        </p:spPr>
        <p:txBody>
          <a:bodyPr lIns="91440" tIns="45720" rIns="91440" bIns="4572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1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Implementación tecnológica para la atención de casos que afectan el transporte de carga y pasajeros.</a:t>
            </a:r>
            <a:endParaRPr lang="es-ES" sz="1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40" name="Conector recto 1039">
            <a:extLst>
              <a:ext uri="{FF2B5EF4-FFF2-40B4-BE49-F238E27FC236}">
                <a16:creationId xmlns:a16="http://schemas.microsoft.com/office/drawing/2014/main" id="{348F9F8C-119F-FAF0-9B57-B6F2CEB967CB}"/>
              </a:ext>
            </a:extLst>
          </p:cNvPr>
          <p:cNvCxnSpPr/>
          <p:nvPr/>
        </p:nvCxnSpPr>
        <p:spPr>
          <a:xfrm>
            <a:off x="7599244" y="5717588"/>
            <a:ext cx="0" cy="4591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1" name="28 Rectángulo">
            <a:extLst>
              <a:ext uri="{FF2B5EF4-FFF2-40B4-BE49-F238E27FC236}">
                <a16:creationId xmlns:a16="http://schemas.microsoft.com/office/drawing/2014/main" id="{4699B06A-0F5E-B90E-B490-870321567174}"/>
              </a:ext>
            </a:extLst>
          </p:cNvPr>
          <p:cNvSpPr/>
          <p:nvPr/>
        </p:nvSpPr>
        <p:spPr bwMode="auto">
          <a:xfrm>
            <a:off x="7676710" y="5687270"/>
            <a:ext cx="1878769" cy="538055"/>
          </a:xfrm>
          <a:prstGeom prst="rect">
            <a:avLst/>
          </a:prstGeom>
          <a:noFill/>
          <a:ln w="3175" cap="flat" cmpd="sng" algn="ctr">
            <a:noFill/>
            <a:prstDash val="sysDash"/>
            <a:miter lim="800000"/>
          </a:ln>
          <a:effectLst/>
        </p:spPr>
        <p:txBody>
          <a:bodyPr lIns="91440" tIns="45720" rIns="91440" bIns="4572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Encuentros Regionales de Transporte 2026</a:t>
            </a:r>
            <a:endParaRPr lang="es-MX" sz="11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</a:endParaRPr>
          </a:p>
        </p:txBody>
      </p:sp>
      <p:cxnSp>
        <p:nvCxnSpPr>
          <p:cNvPr id="1044" name="Conector recto 1043">
            <a:extLst>
              <a:ext uri="{FF2B5EF4-FFF2-40B4-BE49-F238E27FC236}">
                <a16:creationId xmlns:a16="http://schemas.microsoft.com/office/drawing/2014/main" id="{B622AAAF-E795-163D-2FBF-CC83C170B40C}"/>
              </a:ext>
            </a:extLst>
          </p:cNvPr>
          <p:cNvCxnSpPr/>
          <p:nvPr/>
        </p:nvCxnSpPr>
        <p:spPr>
          <a:xfrm>
            <a:off x="9557409" y="5732828"/>
            <a:ext cx="0" cy="4591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5" name="28 Rectángulo">
            <a:extLst>
              <a:ext uri="{FF2B5EF4-FFF2-40B4-BE49-F238E27FC236}">
                <a16:creationId xmlns:a16="http://schemas.microsoft.com/office/drawing/2014/main" id="{723A1B28-44C8-BA63-6A43-11C4E3DAFB2E}"/>
              </a:ext>
            </a:extLst>
          </p:cNvPr>
          <p:cNvSpPr/>
          <p:nvPr/>
        </p:nvSpPr>
        <p:spPr bwMode="auto">
          <a:xfrm>
            <a:off x="9588638" y="5703328"/>
            <a:ext cx="2511922" cy="494069"/>
          </a:xfrm>
          <a:prstGeom prst="rect">
            <a:avLst/>
          </a:prstGeom>
          <a:noFill/>
          <a:ln w="3175" cap="flat" cmpd="sng" algn="ctr">
            <a:noFill/>
            <a:prstDash val="sysDash"/>
            <a:miter lim="800000"/>
          </a:ln>
          <a:effectLst/>
        </p:spPr>
        <p:txBody>
          <a:bodyPr lIns="91440" tIns="45720" rIns="91440" bIns="4572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Vincular </a:t>
            </a:r>
          </a:p>
          <a:p>
            <a:pPr>
              <a:defRPr/>
            </a:pPr>
            <a:r>
              <a:rPr lang="es-MX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35 Empresas y 06 Gremios</a:t>
            </a:r>
            <a:endParaRPr lang="es-MX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1046" name="Rectángulo: esquinas redondeadas 1045">
            <a:extLst>
              <a:ext uri="{FF2B5EF4-FFF2-40B4-BE49-F238E27FC236}">
                <a16:creationId xmlns:a16="http://schemas.microsoft.com/office/drawing/2014/main" id="{619DA8CE-3E1F-BF1F-6D23-1262F9871D92}"/>
              </a:ext>
            </a:extLst>
          </p:cNvPr>
          <p:cNvSpPr/>
          <p:nvPr/>
        </p:nvSpPr>
        <p:spPr>
          <a:xfrm>
            <a:off x="8493759" y="4578939"/>
            <a:ext cx="3620189" cy="778602"/>
          </a:xfrm>
          <a:prstGeom prst="roundRect">
            <a:avLst/>
          </a:prstGeom>
          <a:noFill/>
          <a:ln>
            <a:solidFill>
              <a:srgbClr val="0062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0" name="CuadroTexto 1049">
            <a:extLst>
              <a:ext uri="{FF2B5EF4-FFF2-40B4-BE49-F238E27FC236}">
                <a16:creationId xmlns:a16="http://schemas.microsoft.com/office/drawing/2014/main" id="{8BA9DE3E-3B6B-01D8-3D4C-25FBA9F2E0A4}"/>
              </a:ext>
            </a:extLst>
          </p:cNvPr>
          <p:cNvSpPr txBox="1"/>
          <p:nvPr/>
        </p:nvSpPr>
        <p:spPr>
          <a:xfrm>
            <a:off x="612301" y="1942974"/>
            <a:ext cx="1844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400" b="1">
                <a:latin typeface="Century Gothic" panose="020B0502020202020204" pitchFamily="34" charset="0"/>
              </a:rPr>
              <a:t>Boletín informativo de las vías </a:t>
            </a:r>
          </a:p>
        </p:txBody>
      </p:sp>
      <p:sp>
        <p:nvSpPr>
          <p:cNvPr id="1051" name="Elipse 1050">
            <a:extLst>
              <a:ext uri="{FF2B5EF4-FFF2-40B4-BE49-F238E27FC236}">
                <a16:creationId xmlns:a16="http://schemas.microsoft.com/office/drawing/2014/main" id="{E386D2BC-7B8A-DC73-CF6F-2B6B734BBCAB}"/>
              </a:ext>
            </a:extLst>
          </p:cNvPr>
          <p:cNvSpPr/>
          <p:nvPr/>
        </p:nvSpPr>
        <p:spPr>
          <a:xfrm>
            <a:off x="2500420" y="2062611"/>
            <a:ext cx="335666" cy="324091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>
                <a:solidFill>
                  <a:srgbClr val="00625C"/>
                </a:solidFill>
                <a:latin typeface="Century Gothic" panose="020B0502020202020204" pitchFamily="34" charset="0"/>
              </a:rPr>
              <a:t>01</a:t>
            </a:r>
          </a:p>
        </p:txBody>
      </p:sp>
      <p:sp>
        <p:nvSpPr>
          <p:cNvPr id="1052" name="CuadroTexto 1051">
            <a:extLst>
              <a:ext uri="{FF2B5EF4-FFF2-40B4-BE49-F238E27FC236}">
                <a16:creationId xmlns:a16="http://schemas.microsoft.com/office/drawing/2014/main" id="{3ECBF00B-058B-2969-EAE3-371363753FE8}"/>
              </a:ext>
            </a:extLst>
          </p:cNvPr>
          <p:cNvSpPr txBox="1"/>
          <p:nvPr/>
        </p:nvSpPr>
        <p:spPr>
          <a:xfrm>
            <a:off x="37810" y="2522865"/>
            <a:ext cx="23309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400" b="1">
                <a:latin typeface="Century Gothic" panose="020B0502020202020204" pitchFamily="34" charset="0"/>
              </a:rPr>
              <a:t>Jornadas de sensibilización en prevención de delitos</a:t>
            </a:r>
          </a:p>
        </p:txBody>
      </p:sp>
      <p:sp>
        <p:nvSpPr>
          <p:cNvPr id="1055" name="Elipse 1054">
            <a:extLst>
              <a:ext uri="{FF2B5EF4-FFF2-40B4-BE49-F238E27FC236}">
                <a16:creationId xmlns:a16="http://schemas.microsoft.com/office/drawing/2014/main" id="{441CA906-BB29-F5BB-CEC9-264A88CD7F2F}"/>
              </a:ext>
            </a:extLst>
          </p:cNvPr>
          <p:cNvSpPr/>
          <p:nvPr/>
        </p:nvSpPr>
        <p:spPr>
          <a:xfrm>
            <a:off x="2419140" y="2752063"/>
            <a:ext cx="335666" cy="324091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>
                <a:solidFill>
                  <a:srgbClr val="00625C"/>
                </a:solidFill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1056" name="CuadroTexto 1055">
            <a:extLst>
              <a:ext uri="{FF2B5EF4-FFF2-40B4-BE49-F238E27FC236}">
                <a16:creationId xmlns:a16="http://schemas.microsoft.com/office/drawing/2014/main" id="{BFF3C850-5C70-CB50-C721-05F579286ACD}"/>
              </a:ext>
            </a:extLst>
          </p:cNvPr>
          <p:cNvSpPr txBox="1"/>
          <p:nvPr/>
        </p:nvSpPr>
        <p:spPr>
          <a:xfrm>
            <a:off x="-23150" y="3340199"/>
            <a:ext cx="2330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400" b="1">
                <a:latin typeface="Century Gothic" panose="020B0502020202020204" pitchFamily="34" charset="0"/>
              </a:rPr>
              <a:t>Mesas técnicas de seguridad empresarial</a:t>
            </a:r>
          </a:p>
        </p:txBody>
      </p:sp>
      <p:sp>
        <p:nvSpPr>
          <p:cNvPr id="1057" name="Elipse 1056">
            <a:extLst>
              <a:ext uri="{FF2B5EF4-FFF2-40B4-BE49-F238E27FC236}">
                <a16:creationId xmlns:a16="http://schemas.microsoft.com/office/drawing/2014/main" id="{7BA86320-1679-6AA5-935D-14C762393FDF}"/>
              </a:ext>
            </a:extLst>
          </p:cNvPr>
          <p:cNvSpPr/>
          <p:nvPr/>
        </p:nvSpPr>
        <p:spPr>
          <a:xfrm>
            <a:off x="2358180" y="3441515"/>
            <a:ext cx="335666" cy="324091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>
                <a:solidFill>
                  <a:srgbClr val="00625C"/>
                </a:solidFill>
                <a:latin typeface="Century Gothic" panose="020B0502020202020204" pitchFamily="34" charset="0"/>
              </a:rPr>
              <a:t>03</a:t>
            </a:r>
          </a:p>
        </p:txBody>
      </p:sp>
      <p:sp>
        <p:nvSpPr>
          <p:cNvPr id="1058" name="Elipse 1057">
            <a:extLst>
              <a:ext uri="{FF2B5EF4-FFF2-40B4-BE49-F238E27FC236}">
                <a16:creationId xmlns:a16="http://schemas.microsoft.com/office/drawing/2014/main" id="{417FC70B-A774-CFC0-B4BB-725671D3A2A9}"/>
              </a:ext>
            </a:extLst>
          </p:cNvPr>
          <p:cNvSpPr/>
          <p:nvPr/>
        </p:nvSpPr>
        <p:spPr>
          <a:xfrm>
            <a:off x="2317540" y="4130967"/>
            <a:ext cx="335666" cy="324091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>
                <a:solidFill>
                  <a:srgbClr val="00625C"/>
                </a:solidFill>
                <a:latin typeface="Century Gothic" panose="020B0502020202020204" pitchFamily="34" charset="0"/>
              </a:rPr>
              <a:t>04</a:t>
            </a:r>
          </a:p>
        </p:txBody>
      </p:sp>
      <p:sp>
        <p:nvSpPr>
          <p:cNvPr id="1059" name="CuadroTexto 1058">
            <a:extLst>
              <a:ext uri="{FF2B5EF4-FFF2-40B4-BE49-F238E27FC236}">
                <a16:creationId xmlns:a16="http://schemas.microsoft.com/office/drawing/2014/main" id="{01075C7F-551C-CAFB-A5EA-D4D06534B904}"/>
              </a:ext>
            </a:extLst>
          </p:cNvPr>
          <p:cNvSpPr txBox="1"/>
          <p:nvPr/>
        </p:nvSpPr>
        <p:spPr>
          <a:xfrm>
            <a:off x="-73950" y="4031079"/>
            <a:ext cx="2330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400" b="1">
                <a:latin typeface="Century Gothic" panose="020B0502020202020204" pitchFamily="34" charset="0"/>
              </a:rPr>
              <a:t>Intervenciones integrales</a:t>
            </a:r>
          </a:p>
        </p:txBody>
      </p:sp>
      <p:sp>
        <p:nvSpPr>
          <p:cNvPr id="1060" name="Elipse 1059">
            <a:extLst>
              <a:ext uri="{FF2B5EF4-FFF2-40B4-BE49-F238E27FC236}">
                <a16:creationId xmlns:a16="http://schemas.microsoft.com/office/drawing/2014/main" id="{283D6FFD-D7E2-A583-F270-A3EFFE084464}"/>
              </a:ext>
            </a:extLst>
          </p:cNvPr>
          <p:cNvSpPr/>
          <p:nvPr/>
        </p:nvSpPr>
        <p:spPr>
          <a:xfrm>
            <a:off x="2246420" y="4820419"/>
            <a:ext cx="335666" cy="324091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>
                <a:solidFill>
                  <a:srgbClr val="00625C"/>
                </a:solidFill>
                <a:latin typeface="Century Gothic" panose="020B0502020202020204" pitchFamily="34" charset="0"/>
              </a:rPr>
              <a:t>05</a:t>
            </a:r>
          </a:p>
        </p:txBody>
      </p:sp>
      <p:sp>
        <p:nvSpPr>
          <p:cNvPr id="1061" name="CuadroTexto 1060">
            <a:extLst>
              <a:ext uri="{FF2B5EF4-FFF2-40B4-BE49-F238E27FC236}">
                <a16:creationId xmlns:a16="http://schemas.microsoft.com/office/drawing/2014/main" id="{90E10A99-EAD6-8397-17B4-FB15A86440C9}"/>
              </a:ext>
            </a:extLst>
          </p:cNvPr>
          <p:cNvSpPr txBox="1"/>
          <p:nvPr/>
        </p:nvSpPr>
        <p:spPr>
          <a:xfrm>
            <a:off x="-114590" y="4721959"/>
            <a:ext cx="2330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400" b="1">
                <a:latin typeface="Century Gothic" panose="020B0502020202020204" pitchFamily="34" charset="0"/>
              </a:rPr>
              <a:t>Línea de atención empresarial RISTRA 24/7</a:t>
            </a:r>
          </a:p>
        </p:txBody>
      </p:sp>
      <p:sp>
        <p:nvSpPr>
          <p:cNvPr id="1062" name="Elipse 1061">
            <a:extLst>
              <a:ext uri="{FF2B5EF4-FFF2-40B4-BE49-F238E27FC236}">
                <a16:creationId xmlns:a16="http://schemas.microsoft.com/office/drawing/2014/main" id="{471B3CBB-1320-BE42-F755-1144AFC3578F}"/>
              </a:ext>
            </a:extLst>
          </p:cNvPr>
          <p:cNvSpPr/>
          <p:nvPr/>
        </p:nvSpPr>
        <p:spPr>
          <a:xfrm>
            <a:off x="2175300" y="5509873"/>
            <a:ext cx="335666" cy="324091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1400" b="1">
                <a:solidFill>
                  <a:srgbClr val="00625C"/>
                </a:solidFill>
                <a:latin typeface="Century Gothic" panose="020B0502020202020204" pitchFamily="34" charset="0"/>
              </a:rPr>
              <a:t>06</a:t>
            </a:r>
          </a:p>
        </p:txBody>
      </p:sp>
      <p:sp>
        <p:nvSpPr>
          <p:cNvPr id="1063" name="CuadroTexto 1062">
            <a:extLst>
              <a:ext uri="{FF2B5EF4-FFF2-40B4-BE49-F238E27FC236}">
                <a16:creationId xmlns:a16="http://schemas.microsoft.com/office/drawing/2014/main" id="{6C4BDA47-B261-BB16-91DB-EF7F529AFB10}"/>
              </a:ext>
            </a:extLst>
          </p:cNvPr>
          <p:cNvSpPr txBox="1"/>
          <p:nvPr/>
        </p:nvSpPr>
        <p:spPr>
          <a:xfrm>
            <a:off x="-23150" y="5351879"/>
            <a:ext cx="20624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400" b="1">
                <a:latin typeface="Century Gothic" panose="020B0502020202020204" pitchFamily="34" charset="0"/>
              </a:rPr>
              <a:t>Despliegue con las seccionales a nivel país</a:t>
            </a:r>
          </a:p>
        </p:txBody>
      </p:sp>
      <p:sp>
        <p:nvSpPr>
          <p:cNvPr id="1064" name="CuadroTexto 1063">
            <a:extLst>
              <a:ext uri="{FF2B5EF4-FFF2-40B4-BE49-F238E27FC236}">
                <a16:creationId xmlns:a16="http://schemas.microsoft.com/office/drawing/2014/main" id="{22E5FB24-AB0C-EBDB-7422-22BCB5E4CCCC}"/>
              </a:ext>
            </a:extLst>
          </p:cNvPr>
          <p:cNvSpPr txBox="1"/>
          <p:nvPr/>
        </p:nvSpPr>
        <p:spPr>
          <a:xfrm>
            <a:off x="625033" y="1125060"/>
            <a:ext cx="19676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>
                <a:solidFill>
                  <a:srgbClr val="00625C"/>
                </a:solidFill>
                <a:latin typeface="Century Gothic" panose="020B0502020202020204" pitchFamily="34" charset="0"/>
              </a:rPr>
              <a:t>Oferta de </a:t>
            </a:r>
          </a:p>
          <a:p>
            <a:pPr algn="r"/>
            <a:r>
              <a:rPr lang="es-CO" sz="2400" b="1">
                <a:solidFill>
                  <a:srgbClr val="00625C"/>
                </a:solidFill>
                <a:latin typeface="Century Gothic" panose="020B0502020202020204" pitchFamily="34" charset="0"/>
              </a:rPr>
              <a:t>SERVICIOS</a:t>
            </a:r>
          </a:p>
        </p:txBody>
      </p:sp>
      <p:pic>
        <p:nvPicPr>
          <p:cNvPr id="1065" name="Imagen 1064">
            <a:extLst>
              <a:ext uri="{FF2B5EF4-FFF2-40B4-BE49-F238E27FC236}">
                <a16:creationId xmlns:a16="http://schemas.microsoft.com/office/drawing/2014/main" id="{ED6572B8-C9D7-54DA-3AAD-7E4F0730A7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308" y="4632666"/>
            <a:ext cx="1000363" cy="736435"/>
          </a:xfrm>
          <a:prstGeom prst="rect">
            <a:avLst/>
          </a:prstGeom>
        </p:spPr>
      </p:pic>
      <p:sp>
        <p:nvSpPr>
          <p:cNvPr id="1070" name="Forma libre: forma 1069">
            <a:extLst>
              <a:ext uri="{FF2B5EF4-FFF2-40B4-BE49-F238E27FC236}">
                <a16:creationId xmlns:a16="http://schemas.microsoft.com/office/drawing/2014/main" id="{E1805001-8382-A0BC-78A9-ECD3A16C9FEF}"/>
              </a:ext>
            </a:extLst>
          </p:cNvPr>
          <p:cNvSpPr/>
          <p:nvPr/>
        </p:nvSpPr>
        <p:spPr>
          <a:xfrm>
            <a:off x="3128927" y="5460258"/>
            <a:ext cx="1555914" cy="894238"/>
          </a:xfrm>
          <a:custGeom>
            <a:avLst/>
            <a:gdLst>
              <a:gd name="csX0" fmla="*/ 117463 w 1540509"/>
              <a:gd name="csY0" fmla="*/ 0 h 1309254"/>
              <a:gd name="csX1" fmla="*/ 1540509 w 1540509"/>
              <a:gd name="csY1" fmla="*/ 0 h 1309254"/>
              <a:gd name="csX2" fmla="*/ 1423046 w 1540509"/>
              <a:gd name="csY2" fmla="*/ 1309254 h 1309254"/>
              <a:gd name="csX3" fmla="*/ 0 w 1540509"/>
              <a:gd name="csY3" fmla="*/ 1309254 h 13092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540509" h="1309254">
                <a:moveTo>
                  <a:pt x="117463" y="0"/>
                </a:moveTo>
                <a:lnTo>
                  <a:pt x="1540509" y="0"/>
                </a:lnTo>
                <a:lnTo>
                  <a:pt x="1423046" y="1309254"/>
                </a:lnTo>
                <a:lnTo>
                  <a:pt x="0" y="1309254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/>
          </a:p>
        </p:txBody>
      </p:sp>
      <p:sp>
        <p:nvSpPr>
          <p:cNvPr id="1071" name="CuadroTexto 1070">
            <a:extLst>
              <a:ext uri="{FF2B5EF4-FFF2-40B4-BE49-F238E27FC236}">
                <a16:creationId xmlns:a16="http://schemas.microsoft.com/office/drawing/2014/main" id="{37E1DA6C-5D9C-78C8-0D77-1A84F01A183B}"/>
              </a:ext>
            </a:extLst>
          </p:cNvPr>
          <p:cNvSpPr txBox="1"/>
          <p:nvPr/>
        </p:nvSpPr>
        <p:spPr>
          <a:xfrm>
            <a:off x="3311325" y="5707380"/>
            <a:ext cx="131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2026</a:t>
            </a:r>
          </a:p>
        </p:txBody>
      </p:sp>
      <p:sp>
        <p:nvSpPr>
          <p:cNvPr id="1072" name="CuadroTexto 1071">
            <a:extLst>
              <a:ext uri="{FF2B5EF4-FFF2-40B4-BE49-F238E27FC236}">
                <a16:creationId xmlns:a16="http://schemas.microsoft.com/office/drawing/2014/main" id="{20B8F14B-469E-EC24-3515-26C3C92E7992}"/>
              </a:ext>
            </a:extLst>
          </p:cNvPr>
          <p:cNvSpPr txBox="1"/>
          <p:nvPr/>
        </p:nvSpPr>
        <p:spPr>
          <a:xfrm>
            <a:off x="3407738" y="5503664"/>
            <a:ext cx="790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Retos</a:t>
            </a:r>
          </a:p>
        </p:txBody>
      </p:sp>
      <p:sp>
        <p:nvSpPr>
          <p:cNvPr id="1075" name="CuadroTexto 1074">
            <a:extLst>
              <a:ext uri="{FF2B5EF4-FFF2-40B4-BE49-F238E27FC236}">
                <a16:creationId xmlns:a16="http://schemas.microsoft.com/office/drawing/2014/main" id="{287AC8AF-13B5-F616-9EBC-DF2015ED5420}"/>
              </a:ext>
            </a:extLst>
          </p:cNvPr>
          <p:cNvSpPr txBox="1"/>
          <p:nvPr/>
        </p:nvSpPr>
        <p:spPr>
          <a:xfrm>
            <a:off x="157942" y="6443543"/>
            <a:ext cx="5292436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1600" b="1" i="1">
                <a:solidFill>
                  <a:prstClr val="black"/>
                </a:solidFill>
                <a:latin typeface="Century Gothic" panose="020B0502020202020204" pitchFamily="34" charset="0"/>
              </a:rPr>
              <a:t>Línea de Atención Empresarial </a:t>
            </a:r>
            <a:r>
              <a:rPr lang="es-CO" sz="1600" b="1" i="1">
                <a:solidFill>
                  <a:srgbClr val="00625C"/>
                </a:solidFill>
                <a:latin typeface="Century Gothic" panose="020B0502020202020204" pitchFamily="34" charset="0"/>
              </a:rPr>
              <a:t>RISTRA 3213941684</a:t>
            </a:r>
            <a:endParaRPr lang="es-CO" sz="2400" b="1" i="1">
              <a:solidFill>
                <a:srgbClr val="00625C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393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30">
            <a:extLst>
              <a:ext uri="{FF2B5EF4-FFF2-40B4-BE49-F238E27FC236}">
                <a16:creationId xmlns:a16="http://schemas.microsoft.com/office/drawing/2014/main" id="{018A3631-83B3-FD12-B59D-B01203F286F4}"/>
              </a:ext>
            </a:extLst>
          </p:cNvPr>
          <p:cNvSpPr/>
          <p:nvPr/>
        </p:nvSpPr>
        <p:spPr>
          <a:xfrm>
            <a:off x="2164545" y="9863754"/>
            <a:ext cx="3140292" cy="154431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S_tradnl"/>
          </a:p>
        </p:txBody>
      </p:sp>
      <p:pic>
        <p:nvPicPr>
          <p:cNvPr id="47" name="Imagen 46" descr="\\smbisilon\Contratos\PROCESOS DE CONTRATACIÓN 2025\CONVENIO MARCO 2014\4. FORPO 2014-2025\CARTA DE COMPROMISO 13-2025\2. COMISIÓN AL EXTERIOR\DITRA\PHOTO-2025-10-28-11-24-10.jpg">
            <a:extLst>
              <a:ext uri="{FF2B5EF4-FFF2-40B4-BE49-F238E27FC236}">
                <a16:creationId xmlns:a16="http://schemas.microsoft.com/office/drawing/2014/main" id="{42DA5D96-7C2C-1910-C769-EDEC7A6F3D2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703" y="1051722"/>
            <a:ext cx="2873484" cy="1870414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6CB95221-FF36-C295-E7D6-456E1BCB7F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490" y="2946520"/>
            <a:ext cx="2858601" cy="204520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FFC6BF4-1848-D1D2-EAF9-D5D91D7444E0}"/>
              </a:ext>
            </a:extLst>
          </p:cNvPr>
          <p:cNvSpPr/>
          <p:nvPr/>
        </p:nvSpPr>
        <p:spPr>
          <a:xfrm>
            <a:off x="969985" y="1054001"/>
            <a:ext cx="8009133" cy="394634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824" t="-56647" r="-1430" b="-15521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CO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A4067A0-B47A-7D45-B4B6-1DF3AE635FFF}"/>
              </a:ext>
            </a:extLst>
          </p:cNvPr>
          <p:cNvSpPr/>
          <p:nvPr/>
        </p:nvSpPr>
        <p:spPr>
          <a:xfrm>
            <a:off x="9953073" y="302419"/>
            <a:ext cx="1764348" cy="646113"/>
          </a:xfrm>
          <a:prstGeom prst="roundRect">
            <a:avLst/>
          </a:prstGeom>
          <a:gradFill flip="none" rotWithShape="1">
            <a:gsLst>
              <a:gs pos="100000">
                <a:srgbClr val="1A3846"/>
              </a:gs>
              <a:gs pos="52000">
                <a:srgbClr val="224E41"/>
              </a:gs>
              <a:gs pos="0">
                <a:srgbClr val="2B673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DITRA</a:t>
            </a:r>
            <a:endParaRPr lang="es-CO" sz="3200" b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5" name="CuadroTexto 34">
            <a:extLst>
              <a:ext uri="{FF2B5EF4-FFF2-40B4-BE49-F238E27FC236}">
                <a16:creationId xmlns:a16="http://schemas.microsoft.com/office/drawing/2014/main" id="{2C89BA50-8FC2-A431-EBDC-06FE28032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1360" y="302419"/>
            <a:ext cx="65837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s-MX" altLang="es-CO" sz="3600" b="1">
                <a:solidFill>
                  <a:srgbClr val="000000"/>
                </a:solidFill>
                <a:latin typeface="Century Gothic" panose="020B0502020202020204" pitchFamily="34" charset="0"/>
              </a:rPr>
              <a:t>Cooperación internacional </a:t>
            </a:r>
            <a:endParaRPr lang="es-CO" altLang="es-CO" sz="3600" b="1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EB52491-3E3B-6398-47ED-3B02A31D3843}"/>
              </a:ext>
            </a:extLst>
          </p:cNvPr>
          <p:cNvSpPr txBox="1"/>
          <p:nvPr/>
        </p:nvSpPr>
        <p:spPr>
          <a:xfrm>
            <a:off x="867151" y="5072434"/>
            <a:ext cx="3696985" cy="175432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s-ES_tradnl" sz="1600" b="1">
                <a:solidFill>
                  <a:srgbClr val="00625C"/>
                </a:solidFill>
                <a:latin typeface="Century Gothic"/>
              </a:rPr>
              <a:t>Fortalecimiento de las habilidades y conocimientos en el exterior</a:t>
            </a:r>
          </a:p>
          <a:p>
            <a:pPr marL="171450" indent="-171450">
              <a:buFont typeface="Wingdings"/>
              <a:buChar char="q"/>
            </a:pPr>
            <a:r>
              <a:rPr lang="es-ES_tradnl" sz="1200" b="1">
                <a:latin typeface="Century Gothic"/>
                <a:ea typeface="Calibri"/>
                <a:cs typeface="Calibri"/>
              </a:rPr>
              <a:t> Master en Seguridad Vial – Guardia Civil Española </a:t>
            </a:r>
            <a:endParaRPr lang="es-ES_tradnl" sz="1200">
              <a:ea typeface="Calibri"/>
              <a:cs typeface="Calibri"/>
            </a:endParaRPr>
          </a:p>
          <a:p>
            <a:pPr marL="171450" indent="-171450">
              <a:buFont typeface="Wingdings"/>
              <a:buChar char="q"/>
            </a:pPr>
            <a:r>
              <a:rPr lang="es-ES_tradnl" sz="1200" b="1">
                <a:latin typeface="Century Gothic"/>
                <a:ea typeface="Calibri"/>
                <a:cs typeface="Calibri"/>
              </a:rPr>
              <a:t>Referenciación en Materia de Tránsito y Transporte </a:t>
            </a:r>
            <a:endParaRPr lang="es-ES_tradnl" sz="1200">
              <a:ea typeface="Calibri"/>
              <a:cs typeface="Calibri"/>
            </a:endParaRPr>
          </a:p>
          <a:p>
            <a:pPr marL="171450" indent="-171450">
              <a:buFont typeface="Wingdings"/>
              <a:buChar char="q"/>
            </a:pPr>
            <a:r>
              <a:rPr lang="es-ES_tradnl" sz="1200" b="1">
                <a:latin typeface="Century Gothic"/>
                <a:ea typeface="Calibri"/>
                <a:cs typeface="Calibri"/>
              </a:rPr>
              <a:t>Pasantía organismos multilaterales (ONU-INL)</a:t>
            </a:r>
            <a:endParaRPr lang="es-ES_tradnl" sz="1200">
              <a:ea typeface="Calibri"/>
              <a:cs typeface="Calibri"/>
            </a:endParaRPr>
          </a:p>
          <a:p>
            <a:endParaRPr lang="es-ES_tradnl" sz="1600" b="1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294CE58-0CD5-37C3-3C3D-25F29188652C}"/>
              </a:ext>
            </a:extLst>
          </p:cNvPr>
          <p:cNvSpPr txBox="1"/>
          <p:nvPr/>
        </p:nvSpPr>
        <p:spPr>
          <a:xfrm>
            <a:off x="5631795" y="5073102"/>
            <a:ext cx="3049867" cy="153888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s-CO"/>
            </a:defPPr>
            <a:lvl1pPr algn="ctr">
              <a:defRPr sz="1600" b="1"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s-ES_tradnl" sz="1400">
                <a:solidFill>
                  <a:srgbClr val="00625C"/>
                </a:solidFill>
                <a:latin typeface="Century Gothic"/>
              </a:rPr>
              <a:t>Creación de mecanismos de relacionamiento Internacional</a:t>
            </a:r>
          </a:p>
          <a:p>
            <a:pPr marL="285750" indent="-285750" algn="l">
              <a:buFont typeface="Wingdings"/>
              <a:buChar char="q"/>
            </a:pPr>
            <a:r>
              <a:rPr lang="es-ES_tradnl" sz="1200">
                <a:latin typeface="Century Gothic"/>
              </a:rPr>
              <a:t>IBERVIAPOL – Red iberoamericana de Policías de Tránsito.</a:t>
            </a:r>
            <a:endParaRPr lang="es-ES_tradnl" sz="1200"/>
          </a:p>
          <a:p>
            <a:pPr marL="285750" indent="-285750" algn="l">
              <a:buFont typeface="Wingdings"/>
              <a:buChar char="q"/>
            </a:pPr>
            <a:r>
              <a:rPr lang="es-ES_tradnl" sz="1200">
                <a:latin typeface="Century Gothic"/>
              </a:rPr>
              <a:t>Acuerdo de entendimiento PRF – Policía Nacional, Oficial de enlace</a:t>
            </a:r>
            <a:endParaRPr lang="es-ES_tradnl" sz="1200"/>
          </a:p>
          <a:p>
            <a:pPr algn="l"/>
            <a:endParaRPr lang="es-ES_tradn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72C3D82-0B97-C290-DE9E-AFDD5B640BB9}"/>
              </a:ext>
            </a:extLst>
          </p:cNvPr>
          <p:cNvSpPr txBox="1"/>
          <p:nvPr/>
        </p:nvSpPr>
        <p:spPr>
          <a:xfrm>
            <a:off x="9576597" y="5073234"/>
            <a:ext cx="2558532" cy="12926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s-CO"/>
            </a:defPPr>
            <a:lvl1pPr algn="ctr">
              <a:defRPr sz="1600" b="1"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s-ES_tradnl" sz="1400" dirty="0">
                <a:solidFill>
                  <a:srgbClr val="00625C"/>
                </a:solidFill>
                <a:latin typeface="Century Gothic"/>
              </a:rPr>
              <a:t>Despliegue de la Innovación en la Seguridad Vial.</a:t>
            </a:r>
          </a:p>
          <a:p>
            <a:pPr marL="285750" indent="-285750" algn="l">
              <a:buFont typeface="Wingdings"/>
              <a:buChar char="q"/>
            </a:pPr>
            <a:r>
              <a:rPr lang="es-ES_tradnl" sz="1200" dirty="0" err="1">
                <a:latin typeface="Century Gothic"/>
                <a:ea typeface="Tahoma"/>
                <a:cs typeface="Tahoma"/>
              </a:rPr>
              <a:t>Dubai</a:t>
            </a:r>
            <a:r>
              <a:rPr lang="es-ES_tradnl" sz="1200" dirty="0">
                <a:latin typeface="Century Gothic"/>
                <a:ea typeface="Tahoma"/>
                <a:cs typeface="Tahoma"/>
              </a:rPr>
              <a:t> </a:t>
            </a:r>
            <a:r>
              <a:rPr lang="es-ES_tradnl" sz="1200" dirty="0" err="1">
                <a:latin typeface="Century Gothic"/>
                <a:ea typeface="Tahoma"/>
                <a:cs typeface="Tahoma"/>
              </a:rPr>
              <a:t>Awards</a:t>
            </a:r>
            <a:r>
              <a:rPr lang="es-ES_tradnl" sz="1200" dirty="0">
                <a:latin typeface="Century Gothic"/>
                <a:ea typeface="Tahoma"/>
                <a:cs typeface="Tahoma"/>
              </a:rPr>
              <a:t> 2026.</a:t>
            </a:r>
          </a:p>
          <a:p>
            <a:pPr marL="285750" indent="-285750" algn="l">
              <a:buFont typeface="Wingdings"/>
              <a:buChar char="q"/>
            </a:pPr>
            <a:r>
              <a:rPr lang="es-ES_tradnl" sz="1200" dirty="0">
                <a:latin typeface="Century Gothic"/>
                <a:ea typeface="Tahoma"/>
                <a:cs typeface="Tahoma"/>
              </a:rPr>
              <a:t>Paraguay, Ecuador, Chile, Brasil y España.</a:t>
            </a:r>
            <a:endParaRPr lang="es-ES_tradnl" sz="1200" dirty="0">
              <a:latin typeface="Century Gothic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323FA1-4683-CD14-EEAA-29A8E4A53656}"/>
              </a:ext>
            </a:extLst>
          </p:cNvPr>
          <p:cNvSpPr txBox="1"/>
          <p:nvPr/>
        </p:nvSpPr>
        <p:spPr>
          <a:xfrm>
            <a:off x="50706" y="5390917"/>
            <a:ext cx="822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>
                <a:solidFill>
                  <a:srgbClr val="00625C"/>
                </a:solidFill>
                <a:latin typeface="Century Gothic" panose="020B0502020202020204" pitchFamily="34" charset="0"/>
              </a:rPr>
              <a:t>01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0CFC9C3-7BA4-A58A-E020-347D42FF7820}"/>
              </a:ext>
            </a:extLst>
          </p:cNvPr>
          <p:cNvCxnSpPr/>
          <p:nvPr/>
        </p:nvCxnSpPr>
        <p:spPr>
          <a:xfrm>
            <a:off x="4684861" y="5434546"/>
            <a:ext cx="0" cy="7924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AF475FF-515C-9394-79A6-99BAF65A485B}"/>
              </a:ext>
            </a:extLst>
          </p:cNvPr>
          <p:cNvSpPr txBox="1"/>
          <p:nvPr/>
        </p:nvSpPr>
        <p:spPr>
          <a:xfrm>
            <a:off x="4726697" y="5462635"/>
            <a:ext cx="822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>
                <a:solidFill>
                  <a:srgbClr val="00625C"/>
                </a:solidFill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C7C6CDE-A714-D20D-EF64-C453F410B303}"/>
              </a:ext>
            </a:extLst>
          </p:cNvPr>
          <p:cNvSpPr txBox="1"/>
          <p:nvPr/>
        </p:nvSpPr>
        <p:spPr>
          <a:xfrm>
            <a:off x="8880941" y="5462635"/>
            <a:ext cx="822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>
                <a:solidFill>
                  <a:srgbClr val="00625C"/>
                </a:solidFill>
                <a:latin typeface="Century Gothic" panose="020B0502020202020204" pitchFamily="34" charset="0"/>
              </a:rPr>
              <a:t>03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56E16896-466F-20F9-6B03-D6EC920EDC27}"/>
              </a:ext>
            </a:extLst>
          </p:cNvPr>
          <p:cNvCxnSpPr/>
          <p:nvPr/>
        </p:nvCxnSpPr>
        <p:spPr>
          <a:xfrm>
            <a:off x="8837313" y="5344898"/>
            <a:ext cx="0" cy="7924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156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5A6238F7-FB95-8339-BF66-E87FEA9B08E6}"/>
              </a:ext>
            </a:extLst>
          </p:cNvPr>
          <p:cNvSpPr/>
          <p:nvPr/>
        </p:nvSpPr>
        <p:spPr>
          <a:xfrm>
            <a:off x="1634247" y="0"/>
            <a:ext cx="9494196" cy="6618961"/>
          </a:xfrm>
          <a:custGeom>
            <a:avLst/>
            <a:gdLst>
              <a:gd name="csX0" fmla="*/ 1707079 w 9825278"/>
              <a:gd name="csY0" fmla="*/ 0 h 6857999"/>
              <a:gd name="csX1" fmla="*/ 8118199 w 9825278"/>
              <a:gd name="csY1" fmla="*/ 0 h 6857999"/>
              <a:gd name="csX2" fmla="*/ 8215787 w 9825278"/>
              <a:gd name="csY2" fmla="*/ 84265 h 6857999"/>
              <a:gd name="csX3" fmla="*/ 9825278 w 9825278"/>
              <a:gd name="csY3" fmla="*/ 3709181 h 6857999"/>
              <a:gd name="csX4" fmla="*/ 9806777 w 9825278"/>
              <a:gd name="csY4" fmla="*/ 4126448 h 6857999"/>
              <a:gd name="csX5" fmla="*/ 7276356 w 9825278"/>
              <a:gd name="csY5" fmla="*/ 3851478 h 6857999"/>
              <a:gd name="csX6" fmla="*/ 7283589 w 9825278"/>
              <a:gd name="csY6" fmla="*/ 3709181 h 6857999"/>
              <a:gd name="csX7" fmla="*/ 4912640 w 9825278"/>
              <a:gd name="csY7" fmla="*/ 1353778 h 6857999"/>
              <a:gd name="csX8" fmla="*/ 2541689 w 9825278"/>
              <a:gd name="csY8" fmla="*/ 3709181 h 6857999"/>
              <a:gd name="csX9" fmla="*/ 3782504 w 9825278"/>
              <a:gd name="csY9" fmla="*/ 5780300 h 6857999"/>
              <a:gd name="csX10" fmla="*/ 3861295 w 9825278"/>
              <a:gd name="csY10" fmla="*/ 5818007 h 6857999"/>
              <a:gd name="csX11" fmla="*/ 3715645 w 9825278"/>
              <a:gd name="csY11" fmla="*/ 6857999 h 6857999"/>
              <a:gd name="csX12" fmla="*/ 1151191 w 9825278"/>
              <a:gd name="csY12" fmla="*/ 6857999 h 6857999"/>
              <a:gd name="csX13" fmla="*/ 1121808 w 9825278"/>
              <a:gd name="csY13" fmla="*/ 6824186 h 6857999"/>
              <a:gd name="csX14" fmla="*/ 0 w 9825278"/>
              <a:gd name="csY14" fmla="*/ 3709181 h 6857999"/>
              <a:gd name="csX15" fmla="*/ 1609492 w 9825278"/>
              <a:gd name="csY15" fmla="*/ 84265 h 6857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9825278" h="6857999">
                <a:moveTo>
                  <a:pt x="1707079" y="0"/>
                </a:moveTo>
                <a:lnTo>
                  <a:pt x="8118199" y="0"/>
                </a:lnTo>
                <a:lnTo>
                  <a:pt x="8215787" y="84265"/>
                </a:lnTo>
                <a:cubicBezTo>
                  <a:pt x="9204531" y="980080"/>
                  <a:pt x="9825278" y="2272368"/>
                  <a:pt x="9825278" y="3709181"/>
                </a:cubicBezTo>
                <a:lnTo>
                  <a:pt x="9806777" y="4126448"/>
                </a:lnTo>
                <a:lnTo>
                  <a:pt x="7276356" y="3851478"/>
                </a:lnTo>
                <a:lnTo>
                  <a:pt x="7283589" y="3709181"/>
                </a:lnTo>
                <a:cubicBezTo>
                  <a:pt x="7283589" y="2408328"/>
                  <a:pt x="6222079" y="1353778"/>
                  <a:pt x="4912640" y="1353778"/>
                </a:cubicBezTo>
                <a:cubicBezTo>
                  <a:pt x="3603199" y="1353778"/>
                  <a:pt x="2541689" y="2408328"/>
                  <a:pt x="2541689" y="3709181"/>
                </a:cubicBezTo>
                <a:cubicBezTo>
                  <a:pt x="2541689" y="4603518"/>
                  <a:pt x="3043419" y="5381438"/>
                  <a:pt x="3782504" y="5780300"/>
                </a:cubicBezTo>
                <a:lnTo>
                  <a:pt x="3861295" y="5818007"/>
                </a:lnTo>
                <a:lnTo>
                  <a:pt x="3715645" y="6857999"/>
                </a:lnTo>
                <a:lnTo>
                  <a:pt x="1151191" y="6857999"/>
                </a:lnTo>
                <a:lnTo>
                  <a:pt x="1121808" y="6824186"/>
                </a:lnTo>
                <a:cubicBezTo>
                  <a:pt x="420991" y="5977680"/>
                  <a:pt x="0" y="4892439"/>
                  <a:pt x="0" y="3709181"/>
                </a:cubicBezTo>
                <a:cubicBezTo>
                  <a:pt x="0" y="2272368"/>
                  <a:pt x="620747" y="980080"/>
                  <a:pt x="1609492" y="84265"/>
                </a:cubicBezTo>
                <a:close/>
              </a:path>
            </a:pathLst>
          </a:custGeom>
          <a:solidFill>
            <a:srgbClr val="05585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6039A63A-E049-AE04-5F8F-FE0A8391DBEE}"/>
              </a:ext>
            </a:extLst>
          </p:cNvPr>
          <p:cNvSpPr/>
          <p:nvPr/>
        </p:nvSpPr>
        <p:spPr>
          <a:xfrm>
            <a:off x="0" y="1"/>
            <a:ext cx="6498543" cy="6858000"/>
          </a:xfrm>
          <a:custGeom>
            <a:avLst/>
            <a:gdLst>
              <a:gd name="csX0" fmla="*/ 0 w 6532553"/>
              <a:gd name="csY0" fmla="*/ 0 h 6858000"/>
              <a:gd name="csX1" fmla="*/ 5678249 w 6532553"/>
              <a:gd name="csY1" fmla="*/ 0 h 6858000"/>
              <a:gd name="csX2" fmla="*/ 6532553 w 6532553"/>
              <a:gd name="csY2" fmla="*/ 6858000 h 6858000"/>
              <a:gd name="csX3" fmla="*/ 0 w 6532553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532553" h="6858000">
                <a:moveTo>
                  <a:pt x="0" y="0"/>
                </a:moveTo>
                <a:lnTo>
                  <a:pt x="5678249" y="0"/>
                </a:lnTo>
                <a:lnTo>
                  <a:pt x="6532553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rgbClr val="264653">
                  <a:shade val="30000"/>
                  <a:satMod val="115000"/>
                </a:srgbClr>
              </a:gs>
              <a:gs pos="50000">
                <a:srgbClr val="264653">
                  <a:shade val="67500"/>
                  <a:satMod val="115000"/>
                </a:srgbClr>
              </a:gs>
              <a:gs pos="100000">
                <a:srgbClr val="055859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5731BF16-1A11-2952-1FA4-87EF88B68710}"/>
              </a:ext>
            </a:extLst>
          </p:cNvPr>
          <p:cNvSpPr/>
          <p:nvPr/>
        </p:nvSpPr>
        <p:spPr>
          <a:xfrm>
            <a:off x="1761750" y="0"/>
            <a:ext cx="4771446" cy="6858000"/>
          </a:xfrm>
          <a:custGeom>
            <a:avLst/>
            <a:gdLst>
              <a:gd name="csX0" fmla="*/ 1782623 w 5174589"/>
              <a:gd name="csY0" fmla="*/ 0 h 6938465"/>
              <a:gd name="csX1" fmla="*/ 4806011 w 5174589"/>
              <a:gd name="csY1" fmla="*/ 0 h 6938465"/>
              <a:gd name="csX2" fmla="*/ 4890984 w 5174589"/>
              <a:gd name="csY2" fmla="*/ 1337958 h 6938465"/>
              <a:gd name="csX3" fmla="*/ 2767426 w 5174589"/>
              <a:gd name="csY3" fmla="*/ 2740857 h 6938465"/>
              <a:gd name="csX4" fmla="*/ 3029574 w 5174589"/>
              <a:gd name="csY4" fmla="*/ 5290173 h 6938465"/>
              <a:gd name="csX5" fmla="*/ 5042298 w 5174589"/>
              <a:gd name="csY5" fmla="*/ 6274962 h 6938465"/>
              <a:gd name="csX6" fmla="*/ 5096065 w 5174589"/>
              <a:gd name="csY6" fmla="*/ 6273306 h 6938465"/>
              <a:gd name="csX7" fmla="*/ 5174589 w 5174589"/>
              <a:gd name="csY7" fmla="*/ 6938465 h 6938465"/>
              <a:gd name="csX8" fmla="*/ 1122432 w 5174589"/>
              <a:gd name="csY8" fmla="*/ 6938465 h 6938465"/>
              <a:gd name="csX9" fmla="*/ 998975 w 5174589"/>
              <a:gd name="csY9" fmla="*/ 6785536 h 6938465"/>
              <a:gd name="csX10" fmla="*/ 481949 w 5174589"/>
              <a:gd name="csY10" fmla="*/ 1675181 h 6938465"/>
              <a:gd name="csX11" fmla="*/ 1687022 w 5174589"/>
              <a:gd name="csY11" fmla="*/ 78903 h 69384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5174589" h="6938465">
                <a:moveTo>
                  <a:pt x="1782623" y="0"/>
                </a:moveTo>
                <a:lnTo>
                  <a:pt x="4806011" y="0"/>
                </a:lnTo>
                <a:lnTo>
                  <a:pt x="4890984" y="1337958"/>
                </a:lnTo>
                <a:cubicBezTo>
                  <a:pt x="3975183" y="1393610"/>
                  <a:pt x="3162253" y="1930660"/>
                  <a:pt x="2767426" y="2740857"/>
                </a:cubicBezTo>
                <a:cubicBezTo>
                  <a:pt x="2362378" y="3572028"/>
                  <a:pt x="2463412" y="4554560"/>
                  <a:pt x="3029574" y="5290173"/>
                </a:cubicBezTo>
                <a:cubicBezTo>
                  <a:pt x="3509443" y="5913666"/>
                  <a:pt x="4257303" y="6273460"/>
                  <a:pt x="5042298" y="6274962"/>
                </a:cubicBezTo>
                <a:lnTo>
                  <a:pt x="5096065" y="6273306"/>
                </a:lnTo>
                <a:lnTo>
                  <a:pt x="5174589" y="6938465"/>
                </a:lnTo>
                <a:lnTo>
                  <a:pt x="1122432" y="6938465"/>
                </a:lnTo>
                <a:lnTo>
                  <a:pt x="998975" y="6785536"/>
                </a:lnTo>
                <a:cubicBezTo>
                  <a:pt x="-113949" y="5307097"/>
                  <a:pt x="-312720" y="3342422"/>
                  <a:pt x="481949" y="1675181"/>
                </a:cubicBezTo>
                <a:cubicBezTo>
                  <a:pt x="776186" y="1057862"/>
                  <a:pt x="1189044" y="518270"/>
                  <a:pt x="1687022" y="78903"/>
                </a:cubicBezTo>
                <a:close/>
              </a:path>
            </a:pathLst>
          </a:cu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30" name="Arco 29">
            <a:extLst>
              <a:ext uri="{FF2B5EF4-FFF2-40B4-BE49-F238E27FC236}">
                <a16:creationId xmlns:a16="http://schemas.microsoft.com/office/drawing/2014/main" id="{F20D09F3-84AE-98D5-14B9-B3C2FD9818BC}"/>
              </a:ext>
            </a:extLst>
          </p:cNvPr>
          <p:cNvSpPr/>
          <p:nvPr/>
        </p:nvSpPr>
        <p:spPr>
          <a:xfrm>
            <a:off x="3903918" y="1336836"/>
            <a:ext cx="4744021" cy="4792010"/>
          </a:xfrm>
          <a:prstGeom prst="arc">
            <a:avLst>
              <a:gd name="adj1" fmla="val 17086270"/>
              <a:gd name="adj2" fmla="val 5611917"/>
            </a:avLst>
          </a:prstGeom>
          <a:ln>
            <a:solidFill>
              <a:srgbClr val="1D42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Arco 32">
            <a:extLst>
              <a:ext uri="{FF2B5EF4-FFF2-40B4-BE49-F238E27FC236}">
                <a16:creationId xmlns:a16="http://schemas.microsoft.com/office/drawing/2014/main" id="{3129F28C-139B-90B8-C54F-773D02F5DD3B}"/>
              </a:ext>
            </a:extLst>
          </p:cNvPr>
          <p:cNvSpPr/>
          <p:nvPr/>
        </p:nvSpPr>
        <p:spPr>
          <a:xfrm>
            <a:off x="4072416" y="1298508"/>
            <a:ext cx="4977607" cy="4888198"/>
          </a:xfrm>
          <a:prstGeom prst="arc">
            <a:avLst>
              <a:gd name="adj1" fmla="val 6079308"/>
              <a:gd name="adj2" fmla="val 14471355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B3BECEA-C270-8250-19B2-D516090C579C}"/>
              </a:ext>
            </a:extLst>
          </p:cNvPr>
          <p:cNvSpPr txBox="1"/>
          <p:nvPr/>
        </p:nvSpPr>
        <p:spPr>
          <a:xfrm>
            <a:off x="1720099" y="2998113"/>
            <a:ext cx="1050207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CO" sz="22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13.704</a:t>
            </a:r>
            <a:endParaRPr lang="es-CO" sz="2200" b="1" dirty="0">
              <a:solidFill>
                <a:srgbClr val="F9FF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CB1F51DE-123D-5178-5421-2D2497E4F34F}"/>
              </a:ext>
            </a:extLst>
          </p:cNvPr>
          <p:cNvSpPr txBox="1"/>
          <p:nvPr/>
        </p:nvSpPr>
        <p:spPr>
          <a:xfrm>
            <a:off x="2505638" y="2967592"/>
            <a:ext cx="1489584" cy="461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99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Capturas por todos los delitos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36A7404-A0C9-A27F-F23E-5220DDB5AE2F}"/>
              </a:ext>
            </a:extLst>
          </p:cNvPr>
          <p:cNvSpPr txBox="1"/>
          <p:nvPr/>
        </p:nvSpPr>
        <p:spPr>
          <a:xfrm>
            <a:off x="1668586" y="3767849"/>
            <a:ext cx="1121035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s-CO" sz="22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1.761</a:t>
            </a:r>
            <a:endParaRPr lang="es-CO" sz="2213" b="1" dirty="0">
              <a:solidFill>
                <a:srgbClr val="F9FF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EB11CBC5-5A06-6FCD-D7AB-52169610DAB2}"/>
              </a:ext>
            </a:extLst>
          </p:cNvPr>
          <p:cNvSpPr txBox="1"/>
          <p:nvPr/>
        </p:nvSpPr>
        <p:spPr>
          <a:xfrm>
            <a:off x="2689477" y="3746676"/>
            <a:ext cx="1202366" cy="461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99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Vehículos recuperados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7EF83847-55FF-8AAC-9577-09638F78645A}"/>
              </a:ext>
            </a:extLst>
          </p:cNvPr>
          <p:cNvSpPr txBox="1"/>
          <p:nvPr/>
        </p:nvSpPr>
        <p:spPr>
          <a:xfrm>
            <a:off x="2049233" y="4419166"/>
            <a:ext cx="1067789" cy="58477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r"/>
            <a:r>
              <a:rPr lang="es-ES" sz="22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24.215</a:t>
            </a:r>
          </a:p>
          <a:p>
            <a:pPr algn="ctr"/>
            <a:r>
              <a:rPr lang="es-CO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Millones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BE50D4F4-4ABA-8666-FA20-0541DE65B80B}"/>
              </a:ext>
            </a:extLst>
          </p:cNvPr>
          <p:cNvSpPr txBox="1"/>
          <p:nvPr/>
        </p:nvSpPr>
        <p:spPr>
          <a:xfrm>
            <a:off x="1924025" y="4940165"/>
            <a:ext cx="1186594" cy="4614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s-CO" sz="1199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Mercancía recuperada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94A883A-9F5F-8135-99C7-849E53045922}"/>
              </a:ext>
            </a:extLst>
          </p:cNvPr>
          <p:cNvSpPr txBox="1"/>
          <p:nvPr/>
        </p:nvSpPr>
        <p:spPr>
          <a:xfrm>
            <a:off x="2508983" y="5903139"/>
            <a:ext cx="905250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s-CO" sz="22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1.197</a:t>
            </a:r>
            <a:endParaRPr lang="es-CO" sz="2200" b="1" dirty="0">
              <a:solidFill>
                <a:srgbClr val="F9FF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21DD097-FDAE-79D4-CC80-A0E8E107AF64}"/>
              </a:ext>
            </a:extLst>
          </p:cNvPr>
          <p:cNvSpPr txBox="1"/>
          <p:nvPr/>
        </p:nvSpPr>
        <p:spPr>
          <a:xfrm>
            <a:off x="3346860" y="5871468"/>
            <a:ext cx="1044937" cy="461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99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Armas de fuego</a:t>
            </a:r>
          </a:p>
        </p:txBody>
      </p:sp>
      <p:sp>
        <p:nvSpPr>
          <p:cNvPr id="58" name="Arco 57">
            <a:extLst>
              <a:ext uri="{FF2B5EF4-FFF2-40B4-BE49-F238E27FC236}">
                <a16:creationId xmlns:a16="http://schemas.microsoft.com/office/drawing/2014/main" id="{0DA4652E-C33D-1A42-B9BF-10AEDCAE1D6C}"/>
              </a:ext>
            </a:extLst>
          </p:cNvPr>
          <p:cNvSpPr/>
          <p:nvPr/>
        </p:nvSpPr>
        <p:spPr>
          <a:xfrm>
            <a:off x="1711242" y="-999918"/>
            <a:ext cx="9699950" cy="9525717"/>
          </a:xfrm>
          <a:prstGeom prst="arc">
            <a:avLst>
              <a:gd name="adj1" fmla="val 9155277"/>
              <a:gd name="adj2" fmla="val 11654141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21EEFB22-6C8A-F2C2-F79E-A9898CC94350}"/>
              </a:ext>
            </a:extLst>
          </p:cNvPr>
          <p:cNvSpPr/>
          <p:nvPr/>
        </p:nvSpPr>
        <p:spPr>
          <a:xfrm>
            <a:off x="1727131" y="2541519"/>
            <a:ext cx="196084" cy="196084"/>
          </a:xfrm>
          <a:prstGeom prst="ellipse">
            <a:avLst/>
          </a:prstGeom>
          <a:solidFill>
            <a:srgbClr val="16424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B21EC3A3-96B9-C6BC-017F-DDA6C0796858}"/>
              </a:ext>
            </a:extLst>
          </p:cNvPr>
          <p:cNvSpPr txBox="1"/>
          <p:nvPr/>
        </p:nvSpPr>
        <p:spPr>
          <a:xfrm>
            <a:off x="647700" y="4460370"/>
            <a:ext cx="1174911" cy="432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CO" sz="22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9.196</a:t>
            </a:r>
            <a:endParaRPr lang="es-CO" sz="2213" b="1" dirty="0">
              <a:solidFill>
                <a:srgbClr val="F9FF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EBACE837-F863-B49D-9B8E-12DB6737B368}"/>
              </a:ext>
            </a:extLst>
          </p:cNvPr>
          <p:cNvSpPr txBox="1"/>
          <p:nvPr/>
        </p:nvSpPr>
        <p:spPr>
          <a:xfrm>
            <a:off x="205741" y="4814802"/>
            <a:ext cx="1460872" cy="4613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CO" sz="110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Pastillas</a:t>
            </a:r>
          </a:p>
          <a:p>
            <a:pPr algn="r"/>
            <a:r>
              <a:rPr lang="es-CO" sz="12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Droga sintética</a:t>
            </a:r>
          </a:p>
        </p:txBody>
      </p:sp>
      <p:sp>
        <p:nvSpPr>
          <p:cNvPr id="62" name="Elipse 61">
            <a:extLst>
              <a:ext uri="{FF2B5EF4-FFF2-40B4-BE49-F238E27FC236}">
                <a16:creationId xmlns:a16="http://schemas.microsoft.com/office/drawing/2014/main" id="{566681D6-074B-4421-CAD2-409C1CBBE098}"/>
              </a:ext>
            </a:extLst>
          </p:cNvPr>
          <p:cNvSpPr/>
          <p:nvPr/>
        </p:nvSpPr>
        <p:spPr>
          <a:xfrm>
            <a:off x="1635570" y="4075208"/>
            <a:ext cx="196084" cy="196084"/>
          </a:xfrm>
          <a:prstGeom prst="ellipse">
            <a:avLst/>
          </a:prstGeom>
          <a:solidFill>
            <a:srgbClr val="19384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37A94E88-46DB-65DC-5964-07E643BBAE7F}"/>
              </a:ext>
            </a:extLst>
          </p:cNvPr>
          <p:cNvSpPr txBox="1"/>
          <p:nvPr/>
        </p:nvSpPr>
        <p:spPr>
          <a:xfrm>
            <a:off x="862719" y="5574119"/>
            <a:ext cx="1251699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CO" sz="22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816.476</a:t>
            </a:r>
            <a:endParaRPr lang="es-CO" sz="2213" b="1" dirty="0">
              <a:solidFill>
                <a:srgbClr val="F9FF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048" name="CuadroTexto 2047">
            <a:extLst>
              <a:ext uri="{FF2B5EF4-FFF2-40B4-BE49-F238E27FC236}">
                <a16:creationId xmlns:a16="http://schemas.microsoft.com/office/drawing/2014/main" id="{FBB428C6-125D-6BB7-5FB6-A6B2785D4F94}"/>
              </a:ext>
            </a:extLst>
          </p:cNvPr>
          <p:cNvSpPr txBox="1"/>
          <p:nvPr/>
        </p:nvSpPr>
        <p:spPr>
          <a:xfrm>
            <a:off x="907573" y="5904831"/>
            <a:ext cx="1153713" cy="461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Mililitros</a:t>
            </a:r>
          </a:p>
          <a:p>
            <a:pPr algn="r"/>
            <a:r>
              <a:rPr lang="es-CO" sz="129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Ketamina</a:t>
            </a:r>
          </a:p>
        </p:txBody>
      </p:sp>
      <p:sp>
        <p:nvSpPr>
          <p:cNvPr id="2049" name="CuadroTexto 2048">
            <a:extLst>
              <a:ext uri="{FF2B5EF4-FFF2-40B4-BE49-F238E27FC236}">
                <a16:creationId xmlns:a16="http://schemas.microsoft.com/office/drawing/2014/main" id="{77FA157D-F545-4E82-F2C5-C6BB6279D7C2}"/>
              </a:ext>
            </a:extLst>
          </p:cNvPr>
          <p:cNvSpPr txBox="1"/>
          <p:nvPr/>
        </p:nvSpPr>
        <p:spPr>
          <a:xfrm>
            <a:off x="651920" y="2232833"/>
            <a:ext cx="1276409" cy="4328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CO" sz="22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393</a:t>
            </a:r>
            <a:endParaRPr lang="es-CO" sz="2213" b="1" dirty="0">
              <a:solidFill>
                <a:srgbClr val="F9FF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051" name="CuadroTexto 2050">
            <a:extLst>
              <a:ext uri="{FF2B5EF4-FFF2-40B4-BE49-F238E27FC236}">
                <a16:creationId xmlns:a16="http://schemas.microsoft.com/office/drawing/2014/main" id="{07199AC2-24F7-BCF1-107D-FF3B3F963DCB}"/>
              </a:ext>
            </a:extLst>
          </p:cNvPr>
          <p:cNvSpPr txBox="1"/>
          <p:nvPr/>
        </p:nvSpPr>
        <p:spPr>
          <a:xfrm>
            <a:off x="528847" y="2583850"/>
            <a:ext cx="1153713" cy="65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Toneladas</a:t>
            </a:r>
          </a:p>
          <a:p>
            <a:pPr algn="r"/>
            <a:r>
              <a:rPr lang="es-CO" sz="129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Insumos sólidos</a:t>
            </a:r>
          </a:p>
        </p:txBody>
      </p:sp>
      <p:sp>
        <p:nvSpPr>
          <p:cNvPr id="2052" name="Elipse 2051">
            <a:extLst>
              <a:ext uri="{FF2B5EF4-FFF2-40B4-BE49-F238E27FC236}">
                <a16:creationId xmlns:a16="http://schemas.microsoft.com/office/drawing/2014/main" id="{A7684B17-AF65-16ED-F38D-1FD980EF809C}"/>
              </a:ext>
            </a:extLst>
          </p:cNvPr>
          <p:cNvSpPr/>
          <p:nvPr/>
        </p:nvSpPr>
        <p:spPr>
          <a:xfrm>
            <a:off x="1751380" y="4959163"/>
            <a:ext cx="196084" cy="196084"/>
          </a:xfrm>
          <a:prstGeom prst="ellipse">
            <a:avLst/>
          </a:prstGeom>
          <a:solidFill>
            <a:srgbClr val="1530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53" name="Elipse 2052">
            <a:extLst>
              <a:ext uri="{FF2B5EF4-FFF2-40B4-BE49-F238E27FC236}">
                <a16:creationId xmlns:a16="http://schemas.microsoft.com/office/drawing/2014/main" id="{5467DE2A-7DCB-3504-8AB7-3D266348D266}"/>
              </a:ext>
            </a:extLst>
          </p:cNvPr>
          <p:cNvSpPr/>
          <p:nvPr/>
        </p:nvSpPr>
        <p:spPr>
          <a:xfrm>
            <a:off x="2133909" y="5806738"/>
            <a:ext cx="196084" cy="196084"/>
          </a:xfrm>
          <a:prstGeom prst="ellipse">
            <a:avLst/>
          </a:prstGeom>
          <a:solidFill>
            <a:srgbClr val="112A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54" name="CuadroTexto 2053">
            <a:extLst>
              <a:ext uri="{FF2B5EF4-FFF2-40B4-BE49-F238E27FC236}">
                <a16:creationId xmlns:a16="http://schemas.microsoft.com/office/drawing/2014/main" id="{E12EE79C-9CE0-62B4-9615-A4516156D8D5}"/>
              </a:ext>
            </a:extLst>
          </p:cNvPr>
          <p:cNvSpPr txBox="1"/>
          <p:nvPr/>
        </p:nvSpPr>
        <p:spPr>
          <a:xfrm>
            <a:off x="498346" y="3363291"/>
            <a:ext cx="1276409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22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132.852</a:t>
            </a:r>
            <a:endParaRPr lang="es-ES" sz="2200" b="1" dirty="0">
              <a:solidFill>
                <a:srgbClr val="F9FF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055" name="CuadroTexto 2054">
            <a:extLst>
              <a:ext uri="{FF2B5EF4-FFF2-40B4-BE49-F238E27FC236}">
                <a16:creationId xmlns:a16="http://schemas.microsoft.com/office/drawing/2014/main" id="{A7DBB1C2-7B0D-560D-269A-60DCBF192A8B}"/>
              </a:ext>
            </a:extLst>
          </p:cNvPr>
          <p:cNvSpPr txBox="1"/>
          <p:nvPr/>
        </p:nvSpPr>
        <p:spPr>
          <a:xfrm>
            <a:off x="68580" y="3707117"/>
            <a:ext cx="1542663" cy="461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10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Galones</a:t>
            </a:r>
          </a:p>
          <a:p>
            <a:pPr algn="r"/>
            <a:r>
              <a:rPr lang="es-CO" sz="129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Insumos líquidos</a:t>
            </a:r>
          </a:p>
        </p:txBody>
      </p:sp>
      <p:sp>
        <p:nvSpPr>
          <p:cNvPr id="1047" name="Elipse 1046">
            <a:extLst>
              <a:ext uri="{FF2B5EF4-FFF2-40B4-BE49-F238E27FC236}">
                <a16:creationId xmlns:a16="http://schemas.microsoft.com/office/drawing/2014/main" id="{B47ABB26-C6E0-08B5-AF02-4A6A401596DA}"/>
              </a:ext>
            </a:extLst>
          </p:cNvPr>
          <p:cNvSpPr/>
          <p:nvPr/>
        </p:nvSpPr>
        <p:spPr>
          <a:xfrm>
            <a:off x="4046839" y="3018383"/>
            <a:ext cx="196084" cy="196084"/>
          </a:xfrm>
          <a:prstGeom prst="ellipse">
            <a:avLst/>
          </a:prstGeom>
          <a:solidFill>
            <a:srgbClr val="193D4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D5B74272-7E2C-E9EA-7942-C7C9BB398C46}"/>
              </a:ext>
            </a:extLst>
          </p:cNvPr>
          <p:cNvSpPr txBox="1"/>
          <p:nvPr/>
        </p:nvSpPr>
        <p:spPr>
          <a:xfrm>
            <a:off x="9053839" y="3987999"/>
            <a:ext cx="1131492" cy="404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14" b="1">
                <a:solidFill>
                  <a:srgbClr val="055859"/>
                </a:solidFill>
                <a:latin typeface="Century Gothic" panose="020B0502020202020204" pitchFamily="34" charset="0"/>
              </a:rPr>
              <a:t>Alianzas estratégicas</a:t>
            </a:r>
            <a:endParaRPr lang="es-CO" sz="1291" b="1">
              <a:solidFill>
                <a:srgbClr val="055859"/>
              </a:solidFill>
              <a:latin typeface="Freestyle Script" panose="030804020302050B0404" pitchFamily="66" charset="0"/>
            </a:endParaRPr>
          </a:p>
        </p:txBody>
      </p:sp>
      <p:pic>
        <p:nvPicPr>
          <p:cNvPr id="50" name="Picture 10" descr="Ameripol Colombia | Policía Nacional de Colombia">
            <a:extLst>
              <a:ext uri="{FF2B5EF4-FFF2-40B4-BE49-F238E27FC236}">
                <a16:creationId xmlns:a16="http://schemas.microsoft.com/office/drawing/2014/main" id="{0CEEE095-A1B6-85FF-9440-D30CD899B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706" y="4855634"/>
            <a:ext cx="834075" cy="82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32C4B020-D8C9-18BB-C2D1-6BF361F95D97}"/>
              </a:ext>
            </a:extLst>
          </p:cNvPr>
          <p:cNvSpPr txBox="1"/>
          <p:nvPr/>
        </p:nvSpPr>
        <p:spPr>
          <a:xfrm>
            <a:off x="9495865" y="4863469"/>
            <a:ext cx="2022519" cy="773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107">
                <a:latin typeface="Century Gothic" panose="020B0502020202020204" pitchFamily="34" charset="0"/>
              </a:rPr>
              <a:t>Articulación con </a:t>
            </a:r>
            <a:r>
              <a:rPr lang="es-CO" sz="1107" b="1">
                <a:latin typeface="Century Gothic" panose="020B0502020202020204" pitchFamily="34" charset="0"/>
              </a:rPr>
              <a:t>AMERIPOL y JIFE ONU </a:t>
            </a:r>
            <a:r>
              <a:rPr lang="es-CO" sz="1107">
                <a:latin typeface="Century Gothic" panose="020B0502020202020204" pitchFamily="34" charset="0"/>
              </a:rPr>
              <a:t>para acciones conjuntas contra el </a:t>
            </a:r>
            <a:r>
              <a:rPr lang="es-CO" sz="1107" b="1">
                <a:latin typeface="Century Gothic" panose="020B0502020202020204" pitchFamily="34" charset="0"/>
              </a:rPr>
              <a:t>tráfico de Ketamina.</a:t>
            </a:r>
            <a:endParaRPr lang="es-CO" sz="1107" b="1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21B15047-9F46-C362-9822-438AC48E0D49}"/>
              </a:ext>
            </a:extLst>
          </p:cNvPr>
          <p:cNvSpPr txBox="1"/>
          <p:nvPr/>
        </p:nvSpPr>
        <p:spPr>
          <a:xfrm>
            <a:off x="9813151" y="5713703"/>
            <a:ext cx="1759629" cy="603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107">
                <a:latin typeface="Century Gothic" panose="020B0502020202020204" pitchFamily="34" charset="0"/>
              </a:rPr>
              <a:t>Participación de las Policías de </a:t>
            </a:r>
            <a:r>
              <a:rPr lang="es-CO" sz="1107" b="1">
                <a:latin typeface="Century Gothic" panose="020B0502020202020204" pitchFamily="34" charset="0"/>
              </a:rPr>
              <a:t>Chile, Perú y Ecuador.</a:t>
            </a:r>
            <a:endParaRPr lang="es-CO" sz="1107" b="1"/>
          </a:p>
        </p:txBody>
      </p:sp>
      <p:pic>
        <p:nvPicPr>
          <p:cNvPr id="1026" name="Imagen 1025" descr="Organización de las Naciones Unidas – Red de Estudios Globales Atlas-Polaris">
            <a:extLst>
              <a:ext uri="{FF2B5EF4-FFF2-40B4-BE49-F238E27FC236}">
                <a16:creationId xmlns:a16="http://schemas.microsoft.com/office/drawing/2014/main" id="{F3A8235B-EDC2-A19F-054D-63CD113A5F1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5F1"/>
              </a:clrFrom>
              <a:clrTo>
                <a:srgbClr val="F6F5F1">
                  <a:alpha val="0"/>
                </a:srgbClr>
              </a:clrTo>
            </a:clrChange>
          </a:blip>
          <a:srcRect l="15370" t="21799" r="15230" b="21626"/>
          <a:stretch>
            <a:fillRect/>
          </a:stretch>
        </p:blipFill>
        <p:spPr>
          <a:xfrm>
            <a:off x="8974205" y="5641778"/>
            <a:ext cx="842038" cy="686412"/>
          </a:xfrm>
          <a:prstGeom prst="rect">
            <a:avLst/>
          </a:prstGeom>
        </p:spPr>
      </p:pic>
      <p:pic>
        <p:nvPicPr>
          <p:cNvPr id="1027" name="Imagen 1026" descr="La bandera de Chile, su Historia | Viaje a América : Viaje a América">
            <a:extLst>
              <a:ext uri="{FF2B5EF4-FFF2-40B4-BE49-F238E27FC236}">
                <a16:creationId xmlns:a16="http://schemas.microsoft.com/office/drawing/2014/main" id="{82AC6158-DD6E-2BBF-A8F9-B3173D155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3111" y="6320215"/>
            <a:ext cx="401693" cy="267124"/>
          </a:xfrm>
          <a:prstGeom prst="rect">
            <a:avLst/>
          </a:prstGeom>
        </p:spPr>
      </p:pic>
      <p:pic>
        <p:nvPicPr>
          <p:cNvPr id="1028" name="Imagen 1027" descr="Archivo:Flag of Peru (1825–1884).svg - Wikipedia, la enciclopedia libre">
            <a:extLst>
              <a:ext uri="{FF2B5EF4-FFF2-40B4-BE49-F238E27FC236}">
                <a16:creationId xmlns:a16="http://schemas.microsoft.com/office/drawing/2014/main" id="{6A7A5D40-6402-2013-2EF6-C97795E1B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8367" y="6320944"/>
            <a:ext cx="399280" cy="266395"/>
          </a:xfrm>
          <a:prstGeom prst="rect">
            <a:avLst/>
          </a:prstGeom>
        </p:spPr>
      </p:pic>
      <p:pic>
        <p:nvPicPr>
          <p:cNvPr id="1029" name="Imagen 1028" descr="Colores oficiales de la bandera de Ecuador y proporción ilustración  vectorial | Vector Premium">
            <a:extLst>
              <a:ext uri="{FF2B5EF4-FFF2-40B4-BE49-F238E27FC236}">
                <a16:creationId xmlns:a16="http://schemas.microsoft.com/office/drawing/2014/main" id="{667B1831-8C9A-F98F-B44B-5301868B973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778" t="16370" r="12333" b="17259"/>
          <a:stretch>
            <a:fillRect/>
          </a:stretch>
        </p:blipFill>
        <p:spPr>
          <a:xfrm>
            <a:off x="9904666" y="6321188"/>
            <a:ext cx="399136" cy="26530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7A40933-C3ED-7319-D268-834B584A275B}"/>
              </a:ext>
            </a:extLst>
          </p:cNvPr>
          <p:cNvSpPr txBox="1"/>
          <p:nvPr/>
        </p:nvSpPr>
        <p:spPr>
          <a:xfrm>
            <a:off x="5868454" y="238815"/>
            <a:ext cx="2539594" cy="76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>
                <a:solidFill>
                  <a:srgbClr val="055859"/>
                </a:solidFill>
                <a:latin typeface="Century Gothic" panose="020B0502020202020204" pitchFamily="34" charset="0"/>
              </a:rPr>
              <a:t>Gestión  </a:t>
            </a:r>
            <a:r>
              <a:rPr lang="es-CO" sz="2582" b="1">
                <a:solidFill>
                  <a:srgbClr val="055859"/>
                </a:solidFill>
                <a:latin typeface="Century Gothic" panose="020B0502020202020204" pitchFamily="34" charset="0"/>
              </a:rPr>
              <a:t>OPERACIONAL</a:t>
            </a:r>
            <a:endParaRPr lang="es-CO" b="1">
              <a:solidFill>
                <a:srgbClr val="055859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11CB74-F3BF-55F7-5361-2AADAA97F6D1}"/>
              </a:ext>
            </a:extLst>
          </p:cNvPr>
          <p:cNvSpPr txBox="1"/>
          <p:nvPr/>
        </p:nvSpPr>
        <p:spPr>
          <a:xfrm>
            <a:off x="8559815" y="4031026"/>
            <a:ext cx="2431574" cy="1028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6086" b="1">
                <a:solidFill>
                  <a:srgbClr val="055859"/>
                </a:solidFill>
                <a:latin typeface="Freestyle Script" panose="030804020302050B0404" pitchFamily="66" charset="0"/>
              </a:rPr>
              <a:t>Regionales</a:t>
            </a:r>
            <a:endParaRPr lang="es-CO" sz="6086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0FBF1E5E-31C9-ACFD-0BD1-FFB9519FF67E}"/>
              </a:ext>
            </a:extLst>
          </p:cNvPr>
          <p:cNvSpPr/>
          <p:nvPr/>
        </p:nvSpPr>
        <p:spPr>
          <a:xfrm>
            <a:off x="3959290" y="3621500"/>
            <a:ext cx="196084" cy="196084"/>
          </a:xfrm>
          <a:prstGeom prst="ellipse">
            <a:avLst/>
          </a:prstGeom>
          <a:solidFill>
            <a:srgbClr val="193D4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D543A2B-4C4B-C6D8-5DC7-EB02A9BEE6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91" b="98717" l="5313" r="90833">
                        <a14:foregroundMark x1="34896" y1="55179" x2="26563" y2="63153"/>
                        <a14:foregroundMark x1="21250" y1="64986" x2="7708" y2="77544"/>
                        <a14:foregroundMark x1="12188" y1="80843" x2="28021" y2="83960"/>
                        <a14:foregroundMark x1="19583" y1="84326" x2="13229" y2="83318"/>
                        <a14:foregroundMark x1="14271" y1="83043" x2="5313" y2="82860"/>
                        <a14:foregroundMark x1="79896" y1="87168" x2="86458" y2="98258"/>
                        <a14:foregroundMark x1="88646" y1="89276" x2="90833" y2="98717"/>
                        <a14:backgroundMark x1="40521" y1="66728" x2="31354" y2="66911"/>
                        <a14:backgroundMark x1="29688" y1="69294" x2="24479" y2="69111"/>
                        <a14:backgroundMark x1="38854" y1="56370" x2="39271" y2="5847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3032420" y="-660203"/>
            <a:ext cx="6392950" cy="7518203"/>
          </a:xfrm>
          <a:custGeom>
            <a:avLst/>
            <a:gdLst>
              <a:gd name="csX0" fmla="*/ 0 w 8354482"/>
              <a:gd name="csY0" fmla="*/ 0 h 9494520"/>
              <a:gd name="csX1" fmla="*/ 8354482 w 8354482"/>
              <a:gd name="csY1" fmla="*/ 0 h 9494520"/>
              <a:gd name="csX2" fmla="*/ 8354482 w 8354482"/>
              <a:gd name="csY2" fmla="*/ 9494520 h 9494520"/>
              <a:gd name="csX3" fmla="*/ 7964090 w 8354482"/>
              <a:gd name="csY3" fmla="*/ 9494520 h 9494520"/>
              <a:gd name="csX4" fmla="*/ 7957147 w 8354482"/>
              <a:gd name="csY4" fmla="*/ 9182100 h 9494520"/>
              <a:gd name="csX5" fmla="*/ 7919047 w 8354482"/>
              <a:gd name="csY5" fmla="*/ 8961120 h 9494520"/>
              <a:gd name="csX6" fmla="*/ 7797127 w 8354482"/>
              <a:gd name="csY6" fmla="*/ 8930640 h 9494520"/>
              <a:gd name="csX7" fmla="*/ 7644727 w 8354482"/>
              <a:gd name="csY7" fmla="*/ 8854440 h 9494520"/>
              <a:gd name="csX8" fmla="*/ 7835227 w 8354482"/>
              <a:gd name="csY8" fmla="*/ 9273540 h 9494520"/>
              <a:gd name="csX9" fmla="*/ 7849484 w 8354482"/>
              <a:gd name="csY9" fmla="*/ 9494520 h 9494520"/>
              <a:gd name="csX10" fmla="*/ 0 w 8354482"/>
              <a:gd name="csY10" fmla="*/ 9494520 h 9494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354482" h="9494520">
                <a:moveTo>
                  <a:pt x="0" y="0"/>
                </a:moveTo>
                <a:lnTo>
                  <a:pt x="8354482" y="0"/>
                </a:lnTo>
                <a:lnTo>
                  <a:pt x="8354482" y="9494520"/>
                </a:lnTo>
                <a:lnTo>
                  <a:pt x="7964090" y="9494520"/>
                </a:lnTo>
                <a:lnTo>
                  <a:pt x="7957147" y="9182100"/>
                </a:lnTo>
                <a:lnTo>
                  <a:pt x="7919047" y="8961120"/>
                </a:lnTo>
                <a:lnTo>
                  <a:pt x="7797127" y="8930640"/>
                </a:lnTo>
                <a:lnTo>
                  <a:pt x="7644727" y="8854440"/>
                </a:lnTo>
                <a:lnTo>
                  <a:pt x="7835227" y="9273540"/>
                </a:lnTo>
                <a:lnTo>
                  <a:pt x="7849484" y="9494520"/>
                </a:lnTo>
                <a:lnTo>
                  <a:pt x="0" y="949452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75EC520F-D7A7-31BB-45FC-510B0E5E26AD}"/>
              </a:ext>
            </a:extLst>
          </p:cNvPr>
          <p:cNvSpPr txBox="1"/>
          <p:nvPr/>
        </p:nvSpPr>
        <p:spPr>
          <a:xfrm>
            <a:off x="136454" y="170726"/>
            <a:ext cx="3420602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CO"/>
            </a:defPPr>
            <a:lvl1pPr algn="r">
              <a:defRPr sz="3600" b="1">
                <a:solidFill>
                  <a:srgbClr val="000000"/>
                </a:solidFill>
                <a:latin typeface="Century Gothic" panose="020B0502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s-E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 </a:t>
            </a:r>
          </a:p>
          <a:p>
            <a:pPr algn="l"/>
            <a:r>
              <a:rPr lang="es-ES" sz="440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Operativos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89F793FD-2412-AD24-272F-9297E79E4250}"/>
              </a:ext>
            </a:extLst>
          </p:cNvPr>
          <p:cNvSpPr/>
          <p:nvPr/>
        </p:nvSpPr>
        <p:spPr>
          <a:xfrm>
            <a:off x="1961478" y="200594"/>
            <a:ext cx="1001484" cy="4011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b="1">
                <a:solidFill>
                  <a:srgbClr val="00625C"/>
                </a:solidFill>
                <a:latin typeface="Century Gothic" panose="020B0502020202020204" pitchFamily="34" charset="0"/>
              </a:rPr>
              <a:t>2026</a:t>
            </a:r>
            <a:endParaRPr lang="es-CO" sz="2000" b="1">
              <a:solidFill>
                <a:srgbClr val="00625C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FC311C7-E018-4D11-44BF-C9B53B64C67A}"/>
              </a:ext>
            </a:extLst>
          </p:cNvPr>
          <p:cNvSpPr txBox="1"/>
          <p:nvPr/>
        </p:nvSpPr>
        <p:spPr>
          <a:xfrm>
            <a:off x="2767584" y="511798"/>
            <a:ext cx="2491040" cy="11387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s-CO" sz="28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115</a:t>
            </a:r>
            <a:endParaRPr lang="es-CO" sz="2800" b="1" dirty="0">
              <a:solidFill>
                <a:srgbClr val="F9FF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r"/>
            <a:r>
              <a:rPr lang="es-CO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Toneladas de </a:t>
            </a:r>
          </a:p>
          <a:p>
            <a:pPr algn="r"/>
            <a:r>
              <a:rPr lang="es-CO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estupefacientes</a:t>
            </a:r>
          </a:p>
          <a:p>
            <a:pPr algn="r"/>
            <a:r>
              <a:rPr lang="es-CO" sz="16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144.1 millones de dosis</a:t>
            </a:r>
            <a:endParaRPr lang="es-CO" sz="12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86B6AB6-401F-996D-34C0-08CB08676DB9}"/>
              </a:ext>
            </a:extLst>
          </p:cNvPr>
          <p:cNvSpPr txBox="1"/>
          <p:nvPr/>
        </p:nvSpPr>
        <p:spPr>
          <a:xfrm>
            <a:off x="2920254" y="1679846"/>
            <a:ext cx="188671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CO" sz="9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16.299 kg </a:t>
            </a:r>
            <a:r>
              <a:rPr lang="es-CO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de clorhidrato de cocaína </a:t>
            </a:r>
            <a:r>
              <a:rPr lang="es-CO" sz="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(40.747.500 dosis)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DBFD13F-27E0-FDB9-3203-1B613E5D91C1}"/>
              </a:ext>
            </a:extLst>
          </p:cNvPr>
          <p:cNvSpPr txBox="1"/>
          <p:nvPr/>
        </p:nvSpPr>
        <p:spPr>
          <a:xfrm>
            <a:off x="1968061" y="2466531"/>
            <a:ext cx="220675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CO" sz="9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3.256 kg </a:t>
            </a:r>
            <a:r>
              <a:rPr lang="es-CO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de Base de cocaína</a:t>
            </a:r>
          </a:p>
          <a:p>
            <a:pPr algn="r"/>
            <a:r>
              <a:rPr lang="es-CO" sz="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(8.140.000 dosis)</a:t>
            </a:r>
            <a:endParaRPr lang="es-CO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AD45867-21C3-5FF5-73F9-4D69BAB75B7A}"/>
              </a:ext>
            </a:extLst>
          </p:cNvPr>
          <p:cNvSpPr txBox="1"/>
          <p:nvPr/>
        </p:nvSpPr>
        <p:spPr>
          <a:xfrm>
            <a:off x="2724977" y="2088995"/>
            <a:ext cx="172270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s-CO" sz="900" b="1" dirty="0">
                <a:solidFill>
                  <a:srgbClr val="F9FF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95.232 kg </a:t>
            </a:r>
            <a:r>
              <a:rPr lang="es-CO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de Marihuana</a:t>
            </a:r>
          </a:p>
          <a:p>
            <a:pPr algn="r"/>
            <a:r>
              <a:rPr lang="es-CO" sz="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(95.232.000 dosis)</a:t>
            </a:r>
            <a:endParaRPr lang="es-CO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6CA02662-A4B4-9007-735A-70BDD035818D}"/>
              </a:ext>
            </a:extLst>
          </p:cNvPr>
          <p:cNvSpPr/>
          <p:nvPr/>
        </p:nvSpPr>
        <p:spPr>
          <a:xfrm>
            <a:off x="5275291" y="1501323"/>
            <a:ext cx="196084" cy="196084"/>
          </a:xfrm>
          <a:prstGeom prst="ellipse">
            <a:avLst/>
          </a:prstGeom>
          <a:solidFill>
            <a:srgbClr val="193D4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97C238A-1712-68C3-FB03-8DCEA2F46E7F}"/>
              </a:ext>
            </a:extLst>
          </p:cNvPr>
          <p:cNvSpPr txBox="1"/>
          <p:nvPr/>
        </p:nvSpPr>
        <p:spPr>
          <a:xfrm>
            <a:off x="6758359" y="1075678"/>
            <a:ext cx="1632330" cy="5464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2950" b="1" dirty="0">
                <a:solidFill>
                  <a:srgbClr val="008445"/>
                </a:solidFill>
                <a:latin typeface="Century Gothic"/>
              </a:rPr>
              <a:t>-51%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C6D936C-4896-59F8-00D2-EBEF8EC7595A}"/>
              </a:ext>
            </a:extLst>
          </p:cNvPr>
          <p:cNvSpPr txBox="1"/>
          <p:nvPr/>
        </p:nvSpPr>
        <p:spPr>
          <a:xfrm>
            <a:off x="8013764" y="1096893"/>
            <a:ext cx="2915323" cy="4753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CO" sz="1475" b="1" dirty="0">
                <a:solidFill>
                  <a:srgbClr val="264653"/>
                </a:solidFill>
                <a:latin typeface="Century Gothic" panose="020B0502020202020204" pitchFamily="34" charset="0"/>
              </a:rPr>
              <a:t>Hurto piratería terrestre</a:t>
            </a:r>
          </a:p>
          <a:p>
            <a:r>
              <a:rPr lang="es-CO" sz="1000" i="1" dirty="0">
                <a:latin typeface="Century Gothic"/>
              </a:rPr>
              <a:t>2025 (82) / 2026 (33)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BB6164D-7655-8F36-BDEE-6D718F45058C}"/>
              </a:ext>
            </a:extLst>
          </p:cNvPr>
          <p:cNvSpPr txBox="1"/>
          <p:nvPr/>
        </p:nvSpPr>
        <p:spPr>
          <a:xfrm>
            <a:off x="8536735" y="2443715"/>
            <a:ext cx="692268" cy="546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3200" b="1">
                <a:solidFill>
                  <a:srgbClr val="008445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CO" sz="2951" dirty="0"/>
              <a:t>12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F515178-9DA4-E533-9E20-8D81A730C749}"/>
              </a:ext>
            </a:extLst>
          </p:cNvPr>
          <p:cNvSpPr txBox="1"/>
          <p:nvPr/>
        </p:nvSpPr>
        <p:spPr>
          <a:xfrm>
            <a:off x="9132755" y="2451190"/>
            <a:ext cx="2549787" cy="489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75" b="1" dirty="0">
                <a:solidFill>
                  <a:srgbClr val="264653"/>
                </a:solidFill>
                <a:latin typeface="Century Gothic" panose="020B0502020202020204" pitchFamily="34" charset="0"/>
              </a:rPr>
              <a:t>Estructuras desarticuladas</a:t>
            </a:r>
          </a:p>
          <a:p>
            <a:r>
              <a:rPr lang="es-CO" sz="1107" b="1" i="1" dirty="0">
                <a:latin typeface="Century Gothic" panose="020B0502020202020204" pitchFamily="34" charset="0"/>
              </a:rPr>
              <a:t>57 capturas de integrantes</a:t>
            </a: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35F95396-3543-D1BD-C559-86188652EAAC}"/>
              </a:ext>
            </a:extLst>
          </p:cNvPr>
          <p:cNvSpPr/>
          <p:nvPr/>
        </p:nvSpPr>
        <p:spPr>
          <a:xfrm>
            <a:off x="6840523" y="1340471"/>
            <a:ext cx="196084" cy="199172"/>
          </a:xfrm>
          <a:prstGeom prst="ellipse">
            <a:avLst/>
          </a:prstGeom>
          <a:solidFill>
            <a:srgbClr val="E6EEEE"/>
          </a:solidFill>
          <a:ln w="38100">
            <a:solidFill>
              <a:srgbClr val="1D4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91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1107B11-C21F-CF08-EC46-17C114FF2D61}"/>
              </a:ext>
            </a:extLst>
          </p:cNvPr>
          <p:cNvSpPr txBox="1"/>
          <p:nvPr/>
        </p:nvSpPr>
        <p:spPr>
          <a:xfrm>
            <a:off x="7747176" y="1768872"/>
            <a:ext cx="1632330" cy="5464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 algn="ctr">
              <a:defRPr sz="3200" b="1">
                <a:solidFill>
                  <a:srgbClr val="008445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CO" sz="2950" dirty="0">
                <a:latin typeface="Century Gothic"/>
              </a:rPr>
              <a:t>-23%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F2ABF2A0-A3CB-F207-5727-247FF22F329C}"/>
              </a:ext>
            </a:extLst>
          </p:cNvPr>
          <p:cNvSpPr txBox="1"/>
          <p:nvPr/>
        </p:nvSpPr>
        <p:spPr>
          <a:xfrm>
            <a:off x="8657222" y="3166711"/>
            <a:ext cx="692268" cy="546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3200" b="1">
                <a:solidFill>
                  <a:srgbClr val="008445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s-CO" sz="2951"/>
              <a:t>12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CDF156DA-B36C-FE35-ECC0-0460B08E3760}"/>
              </a:ext>
            </a:extLst>
          </p:cNvPr>
          <p:cNvSpPr txBox="1"/>
          <p:nvPr/>
        </p:nvSpPr>
        <p:spPr>
          <a:xfrm>
            <a:off x="9240204" y="3110516"/>
            <a:ext cx="2108813" cy="31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75" b="1">
                <a:solidFill>
                  <a:srgbClr val="264653"/>
                </a:solidFill>
                <a:latin typeface="Century Gothic" panose="020B0502020202020204" pitchFamily="34" charset="0"/>
              </a:rPr>
              <a:t>Bienes ocupados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0A8F78B5-25B3-BBEB-0620-0731C061A1A8}"/>
              </a:ext>
            </a:extLst>
          </p:cNvPr>
          <p:cNvSpPr txBox="1"/>
          <p:nvPr/>
        </p:nvSpPr>
        <p:spPr>
          <a:xfrm>
            <a:off x="9237117" y="3340989"/>
            <a:ext cx="1974185" cy="390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968" b="1" i="1" dirty="0">
                <a:latin typeface="Century Gothic" panose="020B0502020202020204" pitchFamily="34" charset="0"/>
              </a:rPr>
              <a:t>14 allanamientos</a:t>
            </a:r>
          </a:p>
          <a:p>
            <a:r>
              <a:rPr lang="es-CO" sz="968" b="1" i="1" dirty="0">
                <a:latin typeface="Century Gothic" panose="020B0502020202020204" pitchFamily="34" charset="0"/>
              </a:rPr>
              <a:t>2.030 millones de avalúo </a:t>
            </a:r>
            <a:endParaRPr lang="es-CO" sz="1291" b="1" i="1" dirty="0">
              <a:latin typeface="Century Gothic" panose="020B0502020202020204" pitchFamily="34" charset="0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8AFDED99-862E-AC1C-2B00-3699BC23E095}"/>
              </a:ext>
            </a:extLst>
          </p:cNvPr>
          <p:cNvSpPr txBox="1"/>
          <p:nvPr/>
        </p:nvSpPr>
        <p:spPr>
          <a:xfrm>
            <a:off x="9075600" y="1482225"/>
            <a:ext cx="219530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75" b="1" dirty="0">
                <a:solidFill>
                  <a:srgbClr val="264653"/>
                </a:solidFill>
                <a:latin typeface="Century Gothic" panose="020B0502020202020204" pitchFamily="34" charset="0"/>
              </a:rPr>
              <a:t>En los hurtos a pasajeros intermunicipal modalidad atraco</a:t>
            </a:r>
          </a:p>
        </p:txBody>
      </p:sp>
      <p:sp>
        <p:nvSpPr>
          <p:cNvPr id="1024" name="Elipse 1023">
            <a:extLst>
              <a:ext uri="{FF2B5EF4-FFF2-40B4-BE49-F238E27FC236}">
                <a16:creationId xmlns:a16="http://schemas.microsoft.com/office/drawing/2014/main" id="{7C9A827E-3A88-D671-2920-641CDB4A7428}"/>
              </a:ext>
            </a:extLst>
          </p:cNvPr>
          <p:cNvSpPr/>
          <p:nvPr/>
        </p:nvSpPr>
        <p:spPr>
          <a:xfrm>
            <a:off x="7886806" y="1938893"/>
            <a:ext cx="196084" cy="199172"/>
          </a:xfrm>
          <a:prstGeom prst="ellipse">
            <a:avLst/>
          </a:prstGeom>
          <a:solidFill>
            <a:srgbClr val="E6EEEE"/>
          </a:solidFill>
          <a:ln w="38100">
            <a:solidFill>
              <a:srgbClr val="1D4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91"/>
          </a:p>
        </p:txBody>
      </p:sp>
      <p:sp>
        <p:nvSpPr>
          <p:cNvPr id="1030" name="Elipse 1029">
            <a:extLst>
              <a:ext uri="{FF2B5EF4-FFF2-40B4-BE49-F238E27FC236}">
                <a16:creationId xmlns:a16="http://schemas.microsoft.com/office/drawing/2014/main" id="{7EC554E0-FDCE-AE7F-B5C3-FD02A3D8E49F}"/>
              </a:ext>
            </a:extLst>
          </p:cNvPr>
          <p:cNvSpPr/>
          <p:nvPr/>
        </p:nvSpPr>
        <p:spPr>
          <a:xfrm>
            <a:off x="8347008" y="2650394"/>
            <a:ext cx="196084" cy="199172"/>
          </a:xfrm>
          <a:prstGeom prst="ellipse">
            <a:avLst/>
          </a:prstGeom>
          <a:solidFill>
            <a:srgbClr val="E6EEEE"/>
          </a:solidFill>
          <a:ln w="38100">
            <a:solidFill>
              <a:srgbClr val="1D4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91"/>
          </a:p>
        </p:txBody>
      </p:sp>
      <p:sp>
        <p:nvSpPr>
          <p:cNvPr id="1032" name="Elipse 1031">
            <a:extLst>
              <a:ext uri="{FF2B5EF4-FFF2-40B4-BE49-F238E27FC236}">
                <a16:creationId xmlns:a16="http://schemas.microsoft.com/office/drawing/2014/main" id="{D13EA616-69F9-F4F9-7211-FDB3BD16E260}"/>
              </a:ext>
            </a:extLst>
          </p:cNvPr>
          <p:cNvSpPr/>
          <p:nvPr/>
        </p:nvSpPr>
        <p:spPr>
          <a:xfrm>
            <a:off x="8527792" y="3330981"/>
            <a:ext cx="196084" cy="199172"/>
          </a:xfrm>
          <a:prstGeom prst="ellipse">
            <a:avLst/>
          </a:prstGeom>
          <a:solidFill>
            <a:srgbClr val="E6EEEE"/>
          </a:solidFill>
          <a:ln w="38100">
            <a:solidFill>
              <a:srgbClr val="1D4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291"/>
          </a:p>
        </p:txBody>
      </p:sp>
      <p:pic>
        <p:nvPicPr>
          <p:cNvPr id="2" name="Imagen 1" descr="Archivo:Shield of the Americas logo 2026.png - Wikipedia, la enciclopedia  libre">
            <a:extLst>
              <a:ext uri="{FF2B5EF4-FFF2-40B4-BE49-F238E27FC236}">
                <a16:creationId xmlns:a16="http://schemas.microsoft.com/office/drawing/2014/main" id="{BA983F55-0AEE-4BFC-9532-7EB7562506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61037" y="4086442"/>
            <a:ext cx="779117" cy="94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8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n 41">
            <a:extLst>
              <a:ext uri="{FF2B5EF4-FFF2-40B4-BE49-F238E27FC236}">
                <a16:creationId xmlns:a16="http://schemas.microsoft.com/office/drawing/2014/main" id="{2FF8259B-627F-C140-EB8E-151C047D4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" t="250" r="16467" b="1802"/>
          <a:stretch>
            <a:fillRect/>
          </a:stretch>
        </p:blipFill>
        <p:spPr>
          <a:xfrm flipH="1">
            <a:off x="4873556" y="1499189"/>
            <a:ext cx="2588607" cy="4697329"/>
          </a:xfrm>
          <a:custGeom>
            <a:avLst/>
            <a:gdLst>
              <a:gd name="csX0" fmla="*/ 1938048 w 2588607"/>
              <a:gd name="csY0" fmla="*/ 0 h 4697329"/>
              <a:gd name="csX1" fmla="*/ 0 w 2588607"/>
              <a:gd name="csY1" fmla="*/ 0 h 4697329"/>
              <a:gd name="csX2" fmla="*/ 6519 w 2588607"/>
              <a:gd name="csY2" fmla="*/ 50561 h 4697329"/>
              <a:gd name="csX3" fmla="*/ 574979 w 2588607"/>
              <a:gd name="csY3" fmla="*/ 4084488 h 4697329"/>
              <a:gd name="csX4" fmla="*/ 526585 w 2588607"/>
              <a:gd name="csY4" fmla="*/ 4084488 h 4697329"/>
              <a:gd name="csX5" fmla="*/ 605594 w 2588607"/>
              <a:gd name="csY5" fmla="*/ 4697329 h 4697329"/>
              <a:gd name="csX6" fmla="*/ 2588607 w 2588607"/>
              <a:gd name="csY6" fmla="*/ 4697329 h 4697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88607" h="4697329">
                <a:moveTo>
                  <a:pt x="1938048" y="0"/>
                </a:moveTo>
                <a:lnTo>
                  <a:pt x="0" y="0"/>
                </a:lnTo>
                <a:lnTo>
                  <a:pt x="6519" y="50561"/>
                </a:lnTo>
                <a:lnTo>
                  <a:pt x="574979" y="4084488"/>
                </a:lnTo>
                <a:lnTo>
                  <a:pt x="526585" y="4084488"/>
                </a:lnTo>
                <a:lnTo>
                  <a:pt x="605594" y="4697329"/>
                </a:lnTo>
                <a:lnTo>
                  <a:pt x="2588607" y="4697329"/>
                </a:lnTo>
                <a:close/>
              </a:path>
            </a:pathLst>
          </a:custGeom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A7C1262-C09D-6241-346A-F6D83D8DC17C}"/>
              </a:ext>
            </a:extLst>
          </p:cNvPr>
          <p:cNvSpPr/>
          <p:nvPr/>
        </p:nvSpPr>
        <p:spPr>
          <a:xfrm>
            <a:off x="10273113" y="103719"/>
            <a:ext cx="1764348" cy="646113"/>
          </a:xfrm>
          <a:prstGeom prst="roundRect">
            <a:avLst/>
          </a:prstGeom>
          <a:gradFill flip="none" rotWithShape="1">
            <a:gsLst>
              <a:gs pos="100000">
                <a:srgbClr val="1A3846"/>
              </a:gs>
              <a:gs pos="52000">
                <a:srgbClr val="224E41"/>
              </a:gs>
              <a:gs pos="0">
                <a:srgbClr val="2B673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DITRA</a:t>
            </a:r>
            <a:endParaRPr lang="es-CO" sz="3200" b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5" name="CuadroTexto 34">
            <a:extLst>
              <a:ext uri="{FF2B5EF4-FFF2-40B4-BE49-F238E27FC236}">
                <a16:creationId xmlns:a16="http://schemas.microsoft.com/office/drawing/2014/main" id="{EB488FDD-3001-EFFB-6782-228B4CEE0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040" y="103719"/>
            <a:ext cx="71781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s-MX" altLang="es-CO" sz="3600" b="1">
                <a:solidFill>
                  <a:srgbClr val="000000"/>
                </a:solidFill>
                <a:latin typeface="Century Gothic" panose="020B0502020202020204" pitchFamily="34" charset="0"/>
              </a:rPr>
              <a:t>Comunicaciones estratégicas</a:t>
            </a:r>
            <a:endParaRPr lang="es-CO" altLang="es-CO" sz="3600" b="1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B91D000-85E1-2DCF-942D-5358022A9B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079" r="28740"/>
          <a:stretch>
            <a:fillRect/>
          </a:stretch>
        </p:blipFill>
        <p:spPr>
          <a:xfrm>
            <a:off x="8879985" y="1508919"/>
            <a:ext cx="2546282" cy="4450816"/>
          </a:xfrm>
          <a:custGeom>
            <a:avLst/>
            <a:gdLst>
              <a:gd name="csX0" fmla="*/ 619098 w 2546282"/>
              <a:gd name="csY0" fmla="*/ 0 h 4450816"/>
              <a:gd name="csX1" fmla="*/ 2546282 w 2546282"/>
              <a:gd name="csY1" fmla="*/ 0 h 4450816"/>
              <a:gd name="csX2" fmla="*/ 1927183 w 2546282"/>
              <a:gd name="csY2" fmla="*/ 4450816 h 4450816"/>
              <a:gd name="csX3" fmla="*/ 0 w 2546282"/>
              <a:gd name="csY3" fmla="*/ 4450816 h 44508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546282" h="4450816">
                <a:moveTo>
                  <a:pt x="619098" y="0"/>
                </a:moveTo>
                <a:lnTo>
                  <a:pt x="2546282" y="0"/>
                </a:lnTo>
                <a:lnTo>
                  <a:pt x="1927183" y="4450816"/>
                </a:lnTo>
                <a:lnTo>
                  <a:pt x="0" y="4450816"/>
                </a:lnTo>
                <a:close/>
              </a:path>
            </a:pathLst>
          </a:cu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CAF1732-C874-B8F0-7376-18A8134A36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3" r="12265" b="1579"/>
          <a:stretch>
            <a:fillRect/>
          </a:stretch>
        </p:blipFill>
        <p:spPr>
          <a:xfrm>
            <a:off x="3017375" y="1508919"/>
            <a:ext cx="2447253" cy="4724400"/>
          </a:xfrm>
          <a:custGeom>
            <a:avLst/>
            <a:gdLst>
              <a:gd name="csX0" fmla="*/ 512318 w 2447253"/>
              <a:gd name="csY0" fmla="*/ 0 h 4724400"/>
              <a:gd name="csX1" fmla="*/ 2447253 w 2447253"/>
              <a:gd name="csY1" fmla="*/ 0 h 4724400"/>
              <a:gd name="csX2" fmla="*/ 1802275 w 2447253"/>
              <a:gd name="csY2" fmla="*/ 4724400 h 4724400"/>
              <a:gd name="csX3" fmla="*/ 0 w 2447253"/>
              <a:gd name="csY3" fmla="*/ 4724400 h 4724400"/>
              <a:gd name="csX4" fmla="*/ 0 w 2447253"/>
              <a:gd name="csY4" fmla="*/ 3752673 h 472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447253" h="4724400">
                <a:moveTo>
                  <a:pt x="512318" y="0"/>
                </a:moveTo>
                <a:lnTo>
                  <a:pt x="2447253" y="0"/>
                </a:lnTo>
                <a:lnTo>
                  <a:pt x="1802275" y="4724400"/>
                </a:lnTo>
                <a:lnTo>
                  <a:pt x="0" y="4724400"/>
                </a:lnTo>
                <a:lnTo>
                  <a:pt x="0" y="3752673"/>
                </a:lnTo>
                <a:close/>
              </a:path>
            </a:pathLst>
          </a:cu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3563258-2D55-5758-126F-F1458FD284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1" t="942" r="678" b="7142"/>
          <a:stretch>
            <a:fillRect/>
          </a:stretch>
        </p:blipFill>
        <p:spPr>
          <a:xfrm>
            <a:off x="6866708" y="1508919"/>
            <a:ext cx="2590800" cy="4511040"/>
          </a:xfrm>
          <a:custGeom>
            <a:avLst/>
            <a:gdLst>
              <a:gd name="csX0" fmla="*/ 647700 w 2590800"/>
              <a:gd name="csY0" fmla="*/ 0 h 4511040"/>
              <a:gd name="csX1" fmla="*/ 2590800 w 2590800"/>
              <a:gd name="csY1" fmla="*/ 0 h 4511040"/>
              <a:gd name="csX2" fmla="*/ 1943100 w 2590800"/>
              <a:gd name="csY2" fmla="*/ 4511040 h 4511040"/>
              <a:gd name="csX3" fmla="*/ 0 w 2590800"/>
              <a:gd name="csY3" fmla="*/ 4511040 h 4511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590800" h="4511040">
                <a:moveTo>
                  <a:pt x="647700" y="0"/>
                </a:moveTo>
                <a:lnTo>
                  <a:pt x="2590800" y="0"/>
                </a:lnTo>
                <a:lnTo>
                  <a:pt x="1943100" y="4511040"/>
                </a:lnTo>
                <a:lnTo>
                  <a:pt x="0" y="4511040"/>
                </a:lnTo>
                <a:close/>
              </a:path>
            </a:pathLst>
          </a:cu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C91CF7B-E914-8EEF-1CB8-113EE8B835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4" t="15883" r="37413" b="4332"/>
          <a:stretch>
            <a:fillRect/>
          </a:stretch>
        </p:blipFill>
        <p:spPr>
          <a:xfrm>
            <a:off x="849106" y="1508919"/>
            <a:ext cx="2639026" cy="4542870"/>
          </a:xfrm>
          <a:custGeom>
            <a:avLst/>
            <a:gdLst>
              <a:gd name="csX0" fmla="*/ 659757 w 2639026"/>
              <a:gd name="csY0" fmla="*/ 0 h 4583574"/>
              <a:gd name="csX1" fmla="*/ 2639026 w 2639026"/>
              <a:gd name="csY1" fmla="*/ 0 h 4583574"/>
              <a:gd name="csX2" fmla="*/ 1979270 w 2639026"/>
              <a:gd name="csY2" fmla="*/ 4583574 h 4583574"/>
              <a:gd name="csX3" fmla="*/ 0 w 2639026"/>
              <a:gd name="csY3" fmla="*/ 4583574 h 45835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639026" h="4583574">
                <a:moveTo>
                  <a:pt x="659757" y="0"/>
                </a:moveTo>
                <a:lnTo>
                  <a:pt x="2639026" y="0"/>
                </a:lnTo>
                <a:lnTo>
                  <a:pt x="1979270" y="4583574"/>
                </a:lnTo>
                <a:lnTo>
                  <a:pt x="0" y="4583574"/>
                </a:lnTo>
                <a:close/>
              </a:path>
            </a:pathLst>
          </a:cu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875C3D0-BC83-CA02-C63B-43C1DC005E64}"/>
              </a:ext>
            </a:extLst>
          </p:cNvPr>
          <p:cNvSpPr/>
          <p:nvPr/>
        </p:nvSpPr>
        <p:spPr>
          <a:xfrm>
            <a:off x="731520" y="4434999"/>
            <a:ext cx="11379200" cy="2026920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6000"/>
                </a:srgbClr>
              </a:gs>
              <a:gs pos="27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6D66D9C-CD43-074A-8C02-D2C70446C476}"/>
              </a:ext>
            </a:extLst>
          </p:cNvPr>
          <p:cNvSpPr txBox="1"/>
          <p:nvPr/>
        </p:nvSpPr>
        <p:spPr>
          <a:xfrm>
            <a:off x="518160" y="5752034"/>
            <a:ext cx="2682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>
                <a:solidFill>
                  <a:srgbClr val="33525C"/>
                </a:solidFill>
                <a:latin typeface="Century Gothic" panose="020B0502020202020204" pitchFamily="34" charset="0"/>
              </a:rPr>
              <a:t>Medios de comunicación nacionales y regionales.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6E0D2C8-6AC2-8728-296A-F5687CA6B611}"/>
              </a:ext>
            </a:extLst>
          </p:cNvPr>
          <p:cNvCxnSpPr>
            <a:cxnSpLocks/>
          </p:cNvCxnSpPr>
          <p:nvPr/>
        </p:nvCxnSpPr>
        <p:spPr>
          <a:xfrm>
            <a:off x="3259048" y="5429030"/>
            <a:ext cx="0" cy="1071018"/>
          </a:xfrm>
          <a:prstGeom prst="line">
            <a:avLst/>
          </a:prstGeom>
          <a:ln w="38100" cap="rnd">
            <a:solidFill>
              <a:srgbClr val="33525C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DAE6ABF-93B2-B982-9E31-06AA23CDB431}"/>
              </a:ext>
            </a:extLst>
          </p:cNvPr>
          <p:cNvSpPr txBox="1"/>
          <p:nvPr/>
        </p:nvSpPr>
        <p:spPr>
          <a:xfrm>
            <a:off x="3222904" y="5767274"/>
            <a:ext cx="1985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>
                <a:solidFill>
                  <a:srgbClr val="33525C"/>
                </a:solidFill>
                <a:latin typeface="Century Gothic" panose="020B0502020202020204" pitchFamily="34" charset="0"/>
              </a:rPr>
              <a:t>Notas periodísticas.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1B6479A-2AB4-DF82-0602-28B160ADA0E0}"/>
              </a:ext>
            </a:extLst>
          </p:cNvPr>
          <p:cNvSpPr txBox="1"/>
          <p:nvPr/>
        </p:nvSpPr>
        <p:spPr>
          <a:xfrm>
            <a:off x="5117592" y="5767274"/>
            <a:ext cx="2078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>
                <a:solidFill>
                  <a:srgbClr val="33525C"/>
                </a:solidFill>
                <a:latin typeface="Century Gothic" panose="020B0502020202020204" pitchFamily="34" charset="0"/>
              </a:rPr>
              <a:t>Difusiones de notas en redes sociales.  </a:t>
            </a:r>
            <a:endParaRPr lang="es-CO" sz="1600">
              <a:solidFill>
                <a:srgbClr val="33525C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3573D78-036B-4A73-D47F-DB93DB61A507}"/>
              </a:ext>
            </a:extLst>
          </p:cNvPr>
          <p:cNvSpPr txBox="1"/>
          <p:nvPr/>
        </p:nvSpPr>
        <p:spPr>
          <a:xfrm>
            <a:off x="7234656" y="5767274"/>
            <a:ext cx="1680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>
                <a:solidFill>
                  <a:srgbClr val="33525C"/>
                </a:solidFill>
                <a:latin typeface="Century Gothic" panose="020B0502020202020204" pitchFamily="34" charset="0"/>
              </a:rPr>
              <a:t>Notas en medios de comunicación</a:t>
            </a:r>
            <a:endParaRPr lang="es-CO" sz="1600">
              <a:solidFill>
                <a:srgbClr val="33525C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F757FB3-DB45-EA10-DCF2-691299DB325E}"/>
              </a:ext>
            </a:extLst>
          </p:cNvPr>
          <p:cNvSpPr txBox="1"/>
          <p:nvPr/>
        </p:nvSpPr>
        <p:spPr>
          <a:xfrm>
            <a:off x="9190612" y="5767274"/>
            <a:ext cx="1995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>
                <a:solidFill>
                  <a:srgbClr val="33525C"/>
                </a:solidFill>
                <a:latin typeface="Century Gothic" panose="020B0502020202020204" pitchFamily="34" charset="0"/>
              </a:rPr>
              <a:t>Difusiones de notas en páginas Web.</a:t>
            </a:r>
            <a:endParaRPr lang="es-CO" sz="1600">
              <a:solidFill>
                <a:srgbClr val="33525C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BFD8D27-37BB-39D2-1161-D3121E3318A2}"/>
              </a:ext>
            </a:extLst>
          </p:cNvPr>
          <p:cNvCxnSpPr>
            <a:cxnSpLocks/>
          </p:cNvCxnSpPr>
          <p:nvPr/>
        </p:nvCxnSpPr>
        <p:spPr>
          <a:xfrm>
            <a:off x="5118328" y="5429030"/>
            <a:ext cx="0" cy="1071018"/>
          </a:xfrm>
          <a:prstGeom prst="line">
            <a:avLst/>
          </a:prstGeom>
          <a:ln w="38100" cap="rnd">
            <a:solidFill>
              <a:srgbClr val="33525C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330E07AA-C2EE-CF4F-5F84-4FAE3E5EF387}"/>
              </a:ext>
            </a:extLst>
          </p:cNvPr>
          <p:cNvCxnSpPr>
            <a:cxnSpLocks/>
          </p:cNvCxnSpPr>
          <p:nvPr/>
        </p:nvCxnSpPr>
        <p:spPr>
          <a:xfrm>
            <a:off x="7130008" y="5429030"/>
            <a:ext cx="0" cy="1071018"/>
          </a:xfrm>
          <a:prstGeom prst="line">
            <a:avLst/>
          </a:prstGeom>
          <a:ln w="38100" cap="rnd">
            <a:solidFill>
              <a:srgbClr val="33525C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0005BE2-E920-0332-822C-786EE141FBCF}"/>
              </a:ext>
            </a:extLst>
          </p:cNvPr>
          <p:cNvCxnSpPr>
            <a:cxnSpLocks/>
          </p:cNvCxnSpPr>
          <p:nvPr/>
        </p:nvCxnSpPr>
        <p:spPr>
          <a:xfrm>
            <a:off x="9111208" y="5429030"/>
            <a:ext cx="0" cy="1071018"/>
          </a:xfrm>
          <a:prstGeom prst="line">
            <a:avLst/>
          </a:prstGeom>
          <a:ln w="38100" cap="rnd">
            <a:solidFill>
              <a:srgbClr val="33525C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88B9755A-6EEC-9E92-78E7-F95FC650E190}"/>
              </a:ext>
            </a:extLst>
          </p:cNvPr>
          <p:cNvSpPr/>
          <p:nvPr/>
        </p:nvSpPr>
        <p:spPr>
          <a:xfrm>
            <a:off x="1463040" y="5212239"/>
            <a:ext cx="762000" cy="502920"/>
          </a:xfrm>
          <a:prstGeom prst="roundRect">
            <a:avLst/>
          </a:prstGeom>
          <a:gradFill flip="none" rotWithShape="1">
            <a:gsLst>
              <a:gs pos="0">
                <a:srgbClr val="33525C"/>
              </a:gs>
              <a:gs pos="100000">
                <a:srgbClr val="00844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72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650533EF-D634-D1B5-402B-99101E3A9F62}"/>
              </a:ext>
            </a:extLst>
          </p:cNvPr>
          <p:cNvSpPr/>
          <p:nvPr/>
        </p:nvSpPr>
        <p:spPr>
          <a:xfrm>
            <a:off x="3591471" y="5249114"/>
            <a:ext cx="1208583" cy="502920"/>
          </a:xfrm>
          <a:prstGeom prst="roundRect">
            <a:avLst/>
          </a:prstGeom>
          <a:gradFill flip="none" rotWithShape="1">
            <a:gsLst>
              <a:gs pos="0">
                <a:srgbClr val="33525C"/>
              </a:gs>
              <a:gs pos="100000">
                <a:srgbClr val="00844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4.906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CE4C2DB0-212B-B153-A984-05D646994CE2}"/>
              </a:ext>
            </a:extLst>
          </p:cNvPr>
          <p:cNvSpPr/>
          <p:nvPr/>
        </p:nvSpPr>
        <p:spPr>
          <a:xfrm>
            <a:off x="5464627" y="5212239"/>
            <a:ext cx="1256757" cy="502920"/>
          </a:xfrm>
          <a:prstGeom prst="roundRect">
            <a:avLst/>
          </a:prstGeom>
          <a:gradFill flip="none" rotWithShape="1">
            <a:gsLst>
              <a:gs pos="0">
                <a:srgbClr val="33525C"/>
              </a:gs>
              <a:gs pos="100000">
                <a:srgbClr val="00844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3.340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B61B9FD5-5ECC-7325-ED86-F675480D819D}"/>
              </a:ext>
            </a:extLst>
          </p:cNvPr>
          <p:cNvSpPr/>
          <p:nvPr/>
        </p:nvSpPr>
        <p:spPr>
          <a:xfrm>
            <a:off x="7552206" y="5212239"/>
            <a:ext cx="1114429" cy="502920"/>
          </a:xfrm>
          <a:prstGeom prst="roundRect">
            <a:avLst/>
          </a:prstGeom>
          <a:gradFill flip="none" rotWithShape="1">
            <a:gsLst>
              <a:gs pos="0">
                <a:srgbClr val="33525C"/>
              </a:gs>
              <a:gs pos="100000">
                <a:srgbClr val="00844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2.600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59155916-CBB0-29B1-35BB-4DC8E5FA49E9}"/>
              </a:ext>
            </a:extLst>
          </p:cNvPr>
          <p:cNvSpPr/>
          <p:nvPr/>
        </p:nvSpPr>
        <p:spPr>
          <a:xfrm>
            <a:off x="9720807" y="5212239"/>
            <a:ext cx="949209" cy="502920"/>
          </a:xfrm>
          <a:prstGeom prst="roundRect">
            <a:avLst/>
          </a:prstGeom>
          <a:gradFill flip="none" rotWithShape="1">
            <a:gsLst>
              <a:gs pos="0">
                <a:srgbClr val="33525C"/>
              </a:gs>
              <a:gs pos="100000">
                <a:srgbClr val="00844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CO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863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8B763646-4E5E-6CFD-57CD-01AC8CD2A804}"/>
              </a:ext>
            </a:extLst>
          </p:cNvPr>
          <p:cNvSpPr txBox="1"/>
          <p:nvPr/>
        </p:nvSpPr>
        <p:spPr>
          <a:xfrm>
            <a:off x="1756447" y="760404"/>
            <a:ext cx="28879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solidFill>
                  <a:srgbClr val="264653"/>
                </a:solidFill>
                <a:latin typeface="Century Gothic" panose="020B0502020202020204" pitchFamily="34" charset="0"/>
              </a:rPr>
              <a:t>12.618.598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1121E6ED-CD4D-8E9B-1872-0950C08F5E40}"/>
              </a:ext>
            </a:extLst>
          </p:cNvPr>
          <p:cNvSpPr/>
          <p:nvPr/>
        </p:nvSpPr>
        <p:spPr>
          <a:xfrm>
            <a:off x="7665405" y="820039"/>
            <a:ext cx="2045721" cy="5044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rgbClr val="008445"/>
                </a:solidFill>
                <a:latin typeface="Century Gothic" panose="020B0502020202020204" pitchFamily="34" charset="0"/>
              </a:rPr>
              <a:t>+380.000</a:t>
            </a:r>
            <a:endParaRPr lang="es-CO" sz="2000" b="1" dirty="0">
              <a:solidFill>
                <a:srgbClr val="00844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7" name="Imagen 26" descr="Logo de Instagram: la historia y el significado del logotipo, la marca y el  símbolo. | png, vector">
            <a:extLst>
              <a:ext uri="{FF2B5EF4-FFF2-40B4-BE49-F238E27FC236}">
                <a16:creationId xmlns:a16="http://schemas.microsoft.com/office/drawing/2014/main" id="{FE2AC6E0-2315-7E4B-D898-BAB48C7E79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4723" y="906724"/>
            <a:ext cx="888905" cy="500011"/>
          </a:xfrm>
          <a:prstGeom prst="rect">
            <a:avLst/>
          </a:prstGeom>
        </p:spPr>
      </p:pic>
      <p:pic>
        <p:nvPicPr>
          <p:cNvPr id="28" name="Imagen 27" descr="Imágenes de Logo x png - Descarga gratuita en Magnific (anteriormente  Freepik)">
            <a:extLst>
              <a:ext uri="{FF2B5EF4-FFF2-40B4-BE49-F238E27FC236}">
                <a16:creationId xmlns:a16="http://schemas.microsoft.com/office/drawing/2014/main" id="{70CA54BD-F13D-6506-8473-A51FACA4F6C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70017" y="805741"/>
            <a:ext cx="701977" cy="701977"/>
          </a:xfrm>
          <a:prstGeom prst="rect">
            <a:avLst/>
          </a:prstGeom>
        </p:spPr>
      </p:pic>
      <p:pic>
        <p:nvPicPr>
          <p:cNvPr id="29" name="Imagen 28" descr="Hubspot, logotipos y marcas: icono de línea llena, png | PNGWing">
            <a:extLst>
              <a:ext uri="{FF2B5EF4-FFF2-40B4-BE49-F238E27FC236}">
                <a16:creationId xmlns:a16="http://schemas.microsoft.com/office/drawing/2014/main" id="{A9525CAF-1FAE-A261-9DD1-10EC9B6D2E91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889" b="97500" l="4167" r="93056">
                        <a14:foregroundMark x1="16111" y1="3889" x2="9722" y2="10278"/>
                        <a14:foregroundMark x1="6389" y1="13056" x2="4167" y2="12500"/>
                        <a14:foregroundMark x1="93333" y1="54444" x2="93333" y2="58611"/>
                        <a14:foregroundMark x1="42500" y1="91667" x2="39722" y2="93333"/>
                        <a14:foregroundMark x1="40000" y1="97222" x2="38611" y2="9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55324" y="775449"/>
            <a:ext cx="678410" cy="678410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DA86C9B0-A4E7-6AC4-D71F-82C1E43EB070}"/>
              </a:ext>
            </a:extLst>
          </p:cNvPr>
          <p:cNvSpPr txBox="1"/>
          <p:nvPr/>
        </p:nvSpPr>
        <p:spPr>
          <a:xfrm>
            <a:off x="4412249" y="817155"/>
            <a:ext cx="28879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>
                <a:latin typeface="Century Gothic" panose="020B0502020202020204" pitchFamily="34" charset="0"/>
              </a:rPr>
              <a:t>Visualizaciones DITRA en redes sociales 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CE25189-3C73-3D37-CD15-318F422D9BB9}"/>
              </a:ext>
            </a:extLst>
          </p:cNvPr>
          <p:cNvSpPr txBox="1"/>
          <p:nvPr/>
        </p:nvSpPr>
        <p:spPr>
          <a:xfrm>
            <a:off x="8049163" y="1182070"/>
            <a:ext cx="1440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>
                <a:solidFill>
                  <a:srgbClr val="008445"/>
                </a:solidFill>
                <a:latin typeface="Century Gothic" panose="020B0502020202020204" pitchFamily="34" charset="0"/>
              </a:rPr>
              <a:t>seguidores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8757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E70CC34-4A82-4F79-962E-F15AA178E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221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31576</TotalTime>
  <Words>748</Words>
  <Application>Microsoft Office PowerPoint</Application>
  <PresentationFormat>Panorámica</PresentationFormat>
  <Paragraphs>194</Paragraphs>
  <Slides>11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11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Ebrima</vt:lpstr>
      <vt:lpstr>Freestyle Script</vt:lpstr>
      <vt:lpstr>Proxima Nova</vt:lpstr>
      <vt:lpstr>Proxima Nova Bold</vt:lpstr>
      <vt:lpstr>Tahoma</vt:lpstr>
      <vt:lpstr>Times New Roman</vt:lpstr>
      <vt:lpstr>Wingdings</vt:lpstr>
      <vt:lpstr>Diseño personalizado</vt:lpstr>
      <vt:lpstr>Tema de Office</vt:lpstr>
      <vt:lpstr>1_Tema de Office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COEST DIPON</dc:creator>
  <cp:lastModifiedBy>RUBEN DARIO OROZCO ARANGO</cp:lastModifiedBy>
  <cp:revision>425</cp:revision>
  <dcterms:created xsi:type="dcterms:W3CDTF">2025-02-12T15:07:59Z</dcterms:created>
  <dcterms:modified xsi:type="dcterms:W3CDTF">2026-09-17T23:38:42Z</dcterms:modified>
</cp:coreProperties>
</file>