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30.jpg" ContentType="image/jpeg"/>
  <Override PartName="/ppt/media/image31.jpg" ContentType="image/jpeg"/>
  <Override PartName="/ppt/media/image32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5" r:id="rId4"/>
    <p:sldId id="266" r:id="rId5"/>
    <p:sldId id="264" r:id="rId6"/>
    <p:sldId id="261" r:id="rId7"/>
    <p:sldId id="263" r:id="rId8"/>
    <p:sldId id="262" r:id="rId9"/>
    <p:sldId id="258" r:id="rId10"/>
    <p:sldId id="259" r:id="rId11"/>
    <p:sldId id="267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D35"/>
    <a:srgbClr val="123E68"/>
    <a:srgbClr val="012440"/>
    <a:srgbClr val="063552"/>
    <a:srgbClr val="2F6B3A"/>
    <a:srgbClr val="680000"/>
    <a:srgbClr val="A32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10"/>
  </p:normalViewPr>
  <p:slideViewPr>
    <p:cSldViewPr snapToGrid="0" snapToObjects="1">
      <p:cViewPr>
        <p:scale>
          <a:sx n="100" d="100"/>
          <a:sy n="100" d="100"/>
        </p:scale>
        <p:origin x="73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9AA6B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3A4251"/>
                    </a:solidFill>
                    <a:latin typeface="Arial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Víctimas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D0-4076-80BE-D346EA4CA2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1B4F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3A4251"/>
                    </a:solidFill>
                    <a:latin typeface="Arial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Víctimas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D0-4076-80BE-D346EA4CA2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 w="12700" cap="flat">
          <a:solidFill>
            <a:srgbClr val="FFFFFF"/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A6676"/>
              </a:solidFill>
            </a:defRPr>
          </a:pPr>
          <a:endParaRPr lang="es-MX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Modalidad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4F8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577-4A70-ACEE-1A2E660CB3FB}"/>
              </c:ext>
            </c:extLst>
          </c:dPt>
          <c:dPt>
            <c:idx val="1"/>
            <c:bubble3D val="0"/>
            <c:spPr>
              <a:solidFill>
                <a:srgbClr val="5C913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577-4A70-ACEE-1A2E660CB3FB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77-4A70-ACEE-1A2E660CB3FB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77-4A70-ACEE-1A2E660CB3F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Digital (107)</c:v>
                </c:pt>
                <c:pt idx="1">
                  <c:v>Clásica (54)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107</c:v>
                </c:pt>
                <c:pt idx="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77-4A70-ACEE-1A2E660CB3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2"/>
      </c:doughnutChart>
      <c:spPr>
        <a:noFill/>
        <a:ln w="12700" cap="flat">
          <a:solidFill>
            <a:srgbClr val="FFFFFF"/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3A4251"/>
              </a:solidFill>
            </a:defRPr>
          </a:pPr>
          <a:endParaRPr lang="es-MX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Zona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4F8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C16-4664-8D74-29BD61861332}"/>
              </c:ext>
            </c:extLst>
          </c:dPt>
          <c:dPt>
            <c:idx val="1"/>
            <c:bubble3D val="0"/>
            <c:spPr>
              <a:solidFill>
                <a:srgbClr val="5C913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C16-4664-8D74-29BD61861332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16-4664-8D74-29BD61861332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s-MX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16-4664-8D74-29BD6186133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s-MX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Urbana (148)</c:v>
                </c:pt>
                <c:pt idx="1">
                  <c:v>Rural (8)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148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16-4664-8D74-29BD61861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2"/>
      </c:doughnutChart>
      <c:spPr>
        <a:noFill/>
        <a:ln w="12700" cap="flat">
          <a:solidFill>
            <a:srgbClr val="FFFFFF"/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3A4251"/>
              </a:solidFill>
            </a:defRPr>
          </a:pPr>
          <a:endParaRPr lang="es-MX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Víctimas</c:v>
                </c:pt>
              </c:strCache>
            </c:strRef>
          </c:tx>
          <c:spPr>
            <a:solidFill>
              <a:srgbClr val="1B4F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rgbClr val="1B4F8F"/>
                    </a:solidFill>
                    <a:latin typeface="Arial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Bolívar</c:v>
                </c:pt>
                <c:pt idx="1">
                  <c:v>Bogotá</c:v>
                </c:pt>
                <c:pt idx="2">
                  <c:v>Tolima</c:v>
                </c:pt>
                <c:pt idx="3">
                  <c:v>Valle</c:v>
                </c:pt>
                <c:pt idx="4">
                  <c:v>Antioquia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28</c:v>
                </c:pt>
                <c:pt idx="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A-444D-B951-FEC5BFF867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3A4251"/>
                </a:solidFill>
                <a:latin typeface="Arial"/>
              </a:defRPr>
            </a:pPr>
            <a:endParaRPr lang="es-MX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539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de la Convención Nacional de Transporte y Turismo. Septiembre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Cifras de conductores víctimas de extorsión entre el 01 de enero y el 02 de septiembre. Comparativo 2025-2026: 117 frente a 161 víctimas, un aumento del 38% (44 víctimas más). Modalidad: 107 casos digitales y 54 clásicos. Zona: 148 urbanos y 8 rurales.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 bloques: naturaleza jurídica de cada norma, diferencia entre tenencia y porte, qué cambia con el Decreto 1368 de 2026, qué se mantiene igual, casos excluidos del levantamiento y lectura estratégica.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632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 bloques: naturaleza jurídica de cada norma, diferencia entre tenencia y porte, qué cambia con el Decreto 1368 de 2026, qué se mantiene igual, casos excluidos del levantamiento y lectura estratégica.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52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Modelo triangular de colaboración: Fuerza Pública, gremio transportador y redes de participación ciudadana, articulados alrededor de caravanas seguras e inteligencia preventiva.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04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Articulación permanente entre sector público y privado, y esquemas de acompañamiento vial en corredores priorizados.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 bloques: naturaleza jurídica de cada norma, diferencia entre tenencia y porte, qué cambia con el Decreto 1368 de 2026, qué se mantiene igual, casos excluidos del levantamiento y lectura estratégica.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Decreto 1368 de 2026 levanta la suspensión general del porte y elimina la autorización especial adicional; no modifica el régimen de tenencia del Decreto Ley 2535 de 1993.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póliza antiterrorismo del Ministerio de Hacienda cubre daños por huelgas, asonadas, amotinamientos, conmociones civiles y terrorismo. Bajo circunstancias especiales declaradas por el Gobierno Nacional no se aplican deducibles.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Ruta operativa de reclamación en seis pasos, desde el reporte inmediato hasta los soportes de carga. La garantía de cobertura es del 100% sin deducible cuando media declaratoria gubernamental.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 bloques: naturaleza jurídica de cada norma, diferencia entre tenencia y porte, qué cambia con el Decreto 1368 de 2026, qué se mantiene igual, casos excluidos del levantamiento y lectura estratégica.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158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de la Convención Nacional de Transporte y Turismo. Septiembre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31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chart" Target="../charts/chart4.xml"/><Relationship Id="rId5" Type="http://schemas.openxmlformats.org/officeDocument/2006/relationships/image" Target="../media/image5.png"/><Relationship Id="rId10" Type="http://schemas.openxmlformats.org/officeDocument/2006/relationships/chart" Target="../charts/chart3.xml"/><Relationship Id="rId4" Type="http://schemas.openxmlformats.org/officeDocument/2006/relationships/image" Target="../media/image4.png"/><Relationship Id="rId9" Type="http://schemas.openxmlformats.org/officeDocument/2006/relationships/chart" Target="../charts/chart2.xml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jp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image" Target="../media/image3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3" Type="http://schemas.openxmlformats.org/officeDocument/2006/relationships/image" Target="../media/image1.png"/><Relationship Id="rId21" Type="http://schemas.openxmlformats.org/officeDocument/2006/relationships/image" Target="../media/image5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6.png"/><Relationship Id="rId20" Type="http://schemas.openxmlformats.org/officeDocument/2006/relationships/image" Target="../media/image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41.png"/><Relationship Id="rId5" Type="http://schemas.openxmlformats.org/officeDocument/2006/relationships/image" Target="../media/image6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0.png"/><Relationship Id="rId3" Type="http://schemas.openxmlformats.org/officeDocument/2006/relationships/image" Target="../media/image1.png"/><Relationship Id="rId7" Type="http://schemas.openxmlformats.org/officeDocument/2006/relationships/image" Target="../media/image55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59.png"/><Relationship Id="rId5" Type="http://schemas.openxmlformats.org/officeDocument/2006/relationships/image" Target="../media/image54.png"/><Relationship Id="rId10" Type="http://schemas.openxmlformats.org/officeDocument/2006/relationships/image" Target="../media/image58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Relationship Id="rId14" Type="http://schemas.openxmlformats.org/officeDocument/2006/relationships/image" Target="../media/image6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4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75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 rot="1744343">
            <a:off x="839333" y="492980"/>
            <a:ext cx="2094336" cy="1848298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6E9ED"/>
            </a:solidFill>
            <a:prstDash val="solid"/>
          </a:ln>
          <a:effectLst>
            <a:outerShdw blurRad="152400" dist="38100" dir="2700000" algn="bl" rotWithShape="0">
              <a:srgbClr val="9AA6B4">
                <a:alpha val="35000"/>
              </a:srgbClr>
            </a:outerShdw>
          </a:effectLst>
        </p:spPr>
      </p:sp>
      <p:pic>
        <p:nvPicPr>
          <p:cNvPr id="5" name="Image 1" descr="assets/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822960"/>
            <a:ext cx="1234440" cy="1005840"/>
          </a:xfrm>
          <a:prstGeom prst="rect">
            <a:avLst/>
          </a:prstGeom>
        </p:spPr>
      </p:pic>
      <p:pic>
        <p:nvPicPr>
          <p:cNvPr id="6" name="Image 2" descr="assets/portad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36" y="-576124"/>
            <a:ext cx="3804008" cy="3804008"/>
          </a:xfrm>
          <a:prstGeom prst="ellipse">
            <a:avLst/>
          </a:prstGeom>
        </p:spPr>
      </p:pic>
      <p:sp>
        <p:nvSpPr>
          <p:cNvPr id="7" name="Shape 2"/>
          <p:cNvSpPr/>
          <p:nvPr/>
        </p:nvSpPr>
        <p:spPr>
          <a:xfrm>
            <a:off x="91440" y="3611880"/>
            <a:ext cx="9052560" cy="1920240"/>
          </a:xfrm>
          <a:prstGeom prst="rect">
            <a:avLst/>
          </a:prstGeom>
          <a:gradFill flip="none" rotWithShape="1">
            <a:gsLst>
              <a:gs pos="0">
                <a:srgbClr val="1565A8">
                  <a:shade val="30000"/>
                  <a:satMod val="115000"/>
                </a:srgbClr>
              </a:gs>
              <a:gs pos="50000">
                <a:srgbClr val="1565A8">
                  <a:shade val="67500"/>
                  <a:satMod val="115000"/>
                </a:srgbClr>
              </a:gs>
              <a:gs pos="100000">
                <a:srgbClr val="1565A8">
                  <a:shade val="100000"/>
                  <a:satMod val="115000"/>
                </a:srgbClr>
              </a:gs>
            </a:gsLst>
            <a:lin ang="5400000" scaled="1"/>
            <a:tileRect/>
          </a:gradFill>
          <a:ln/>
        </p:spPr>
      </p:sp>
      <p:sp>
        <p:nvSpPr>
          <p:cNvPr id="8" name="Text 3"/>
          <p:cNvSpPr txBox="1"/>
          <p:nvPr/>
        </p:nvSpPr>
        <p:spPr>
          <a:xfrm>
            <a:off x="457200" y="3840480"/>
            <a:ext cx="8321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CONVENCIÓN NACIONAL DE TRANSPORTE Y TURISMO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4688205"/>
            <a:ext cx="8321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6E6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SEGURIDAD COMO EJE CENTRAL DEL NUEVO GOBIERNO</a:t>
            </a:r>
            <a:endParaRPr lang="en-US" sz="1800" dirty="0"/>
          </a:p>
        </p:txBody>
      </p:sp>
      <p:sp>
        <p:nvSpPr>
          <p:cNvPr id="10" name="Shape 5"/>
          <p:cNvSpPr/>
          <p:nvPr/>
        </p:nvSpPr>
        <p:spPr>
          <a:xfrm>
            <a:off x="91440" y="5623560"/>
            <a:ext cx="9052560" cy="566928"/>
          </a:xfrm>
          <a:prstGeom prst="rect">
            <a:avLst/>
          </a:prstGeom>
          <a:solidFill>
            <a:srgbClr val="C3C7CB"/>
          </a:solidFill>
          <a:ln/>
        </p:spPr>
      </p:sp>
      <p:sp>
        <p:nvSpPr>
          <p:cNvPr id="11" name="Shape 6"/>
          <p:cNvSpPr/>
          <p:nvPr/>
        </p:nvSpPr>
        <p:spPr>
          <a:xfrm>
            <a:off x="685800" y="5715000"/>
            <a:ext cx="100584" cy="384048"/>
          </a:xfrm>
          <a:prstGeom prst="rect">
            <a:avLst/>
          </a:prstGeom>
          <a:solidFill>
            <a:srgbClr val="F5C722"/>
          </a:solidFill>
          <a:ln/>
        </p:spPr>
      </p:sp>
      <p:sp>
        <p:nvSpPr>
          <p:cNvPr id="12" name="Shape 7"/>
          <p:cNvSpPr/>
          <p:nvPr/>
        </p:nvSpPr>
        <p:spPr>
          <a:xfrm>
            <a:off x="804672" y="5715000"/>
            <a:ext cx="100584" cy="384048"/>
          </a:xfrm>
          <a:prstGeom prst="rect">
            <a:avLst/>
          </a:prstGeom>
          <a:solidFill>
            <a:srgbClr val="1B4F8F"/>
          </a:solidFill>
          <a:ln/>
        </p:spPr>
      </p:sp>
      <p:sp>
        <p:nvSpPr>
          <p:cNvPr id="13" name="Shape 8"/>
          <p:cNvSpPr/>
          <p:nvPr/>
        </p:nvSpPr>
        <p:spPr>
          <a:xfrm>
            <a:off x="923544" y="5715000"/>
            <a:ext cx="100584" cy="38404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1143000" y="5650992"/>
            <a:ext cx="4572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Septiembre 2026</a:t>
            </a:r>
            <a:endParaRPr lang="en-US" sz="2000" dirty="0"/>
          </a:p>
        </p:txBody>
      </p:sp>
      <p:sp>
        <p:nvSpPr>
          <p:cNvPr id="15" name="Shape 10"/>
          <p:cNvSpPr/>
          <p:nvPr/>
        </p:nvSpPr>
        <p:spPr>
          <a:xfrm>
            <a:off x="457200" y="6446520"/>
            <a:ext cx="11247120" cy="0"/>
          </a:xfrm>
          <a:prstGeom prst="line">
            <a:avLst/>
          </a:prstGeom>
          <a:noFill/>
          <a:ln w="12700">
            <a:solidFill>
              <a:srgbClr val="D9E1E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43"/>
          <p:cNvSpPr/>
          <p:nvPr/>
        </p:nvSpPr>
        <p:spPr>
          <a:xfrm>
            <a:off x="1555722" y="5349240"/>
            <a:ext cx="3840480" cy="960120"/>
          </a:xfrm>
          <a:prstGeom prst="roundRect">
            <a:avLst>
              <a:gd name="adj" fmla="val 5714"/>
            </a:avLst>
          </a:prstGeom>
          <a:solidFill>
            <a:srgbClr val="EEF2F7"/>
          </a:solidFill>
          <a:ln w="12700">
            <a:solidFill>
              <a:srgbClr val="DAE1EA"/>
            </a:solidFill>
            <a:prstDash val="solid"/>
          </a:ln>
        </p:spPr>
      </p:sp>
      <p:sp>
        <p:nvSpPr>
          <p:cNvPr id="96" name="Rectángulo: esquinas redondeadas 95">
            <a:extLst>
              <a:ext uri="{FF2B5EF4-FFF2-40B4-BE49-F238E27FC236}">
                <a16:creationId xmlns:a16="http://schemas.microsoft.com/office/drawing/2014/main" id="{8C2876F9-0A00-48FF-84BF-B8B54065C603}"/>
              </a:ext>
            </a:extLst>
          </p:cNvPr>
          <p:cNvSpPr/>
          <p:nvPr/>
        </p:nvSpPr>
        <p:spPr>
          <a:xfrm>
            <a:off x="1528290" y="5358384"/>
            <a:ext cx="939030" cy="950976"/>
          </a:xfrm>
          <a:prstGeom prst="roundRect">
            <a:avLst>
              <a:gd name="adj" fmla="val 701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7" name="Rectángulo: esquinas redondeadas 96">
            <a:extLst>
              <a:ext uri="{FF2B5EF4-FFF2-40B4-BE49-F238E27FC236}">
                <a16:creationId xmlns:a16="http://schemas.microsoft.com/office/drawing/2014/main" id="{F21FEAB0-F7B5-4657-8F89-3EFDB7623A12}"/>
              </a:ext>
            </a:extLst>
          </p:cNvPr>
          <p:cNvSpPr/>
          <p:nvPr/>
        </p:nvSpPr>
        <p:spPr>
          <a:xfrm>
            <a:off x="1526764" y="5346686"/>
            <a:ext cx="3851150" cy="322594"/>
          </a:xfrm>
          <a:prstGeom prst="roundRect">
            <a:avLst>
              <a:gd name="adj" fmla="val 701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 PÚBLICO Y EXTORSIÓN AL TRANSPORTE COMO RIESGO A LA SEGURIDAD NACIONAL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320040" y="868680"/>
            <a:ext cx="2880360" cy="1627632"/>
          </a:xfrm>
          <a:prstGeom prst="roundRect">
            <a:avLst>
              <a:gd name="adj" fmla="val 3371"/>
            </a:avLst>
          </a:prstGeom>
          <a:solidFill>
            <a:srgbClr val="FBEFF1"/>
          </a:solidFill>
          <a:ln w="12700">
            <a:solidFill>
              <a:srgbClr val="EAD3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868680"/>
            <a:ext cx="2880360" cy="402336"/>
          </a:xfrm>
          <a:prstGeom prst="roundRect">
            <a:avLst>
              <a:gd name="adj" fmla="val 13636"/>
            </a:avLst>
          </a:prstGeom>
          <a:solidFill>
            <a:srgbClr val="A3223A"/>
          </a:solidFill>
          <a:ln/>
        </p:spPr>
      </p:sp>
      <p:sp>
        <p:nvSpPr>
          <p:cNvPr id="8" name="Shape 5"/>
          <p:cNvSpPr/>
          <p:nvPr/>
        </p:nvSpPr>
        <p:spPr>
          <a:xfrm>
            <a:off x="320040" y="1188720"/>
            <a:ext cx="2880360" cy="82296"/>
          </a:xfrm>
          <a:prstGeom prst="rect">
            <a:avLst/>
          </a:prstGeom>
          <a:solidFill>
            <a:srgbClr val="A3223A"/>
          </a:solidFill>
          <a:ln/>
        </p:spPr>
      </p:sp>
      <p:sp>
        <p:nvSpPr>
          <p:cNvPr id="9" name="Shape 6"/>
          <p:cNvSpPr/>
          <p:nvPr/>
        </p:nvSpPr>
        <p:spPr>
          <a:xfrm>
            <a:off x="350527" y="906025"/>
            <a:ext cx="438143" cy="438143"/>
          </a:xfrm>
          <a:prstGeom prst="ellipse">
            <a:avLst/>
          </a:prstGeom>
          <a:solidFill>
            <a:srgbClr val="A322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11" name="Text 7"/>
          <p:cNvSpPr txBox="1"/>
          <p:nvPr/>
        </p:nvSpPr>
        <p:spPr>
          <a:xfrm>
            <a:off x="888864" y="91440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DIAGNÓSTICO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457200" y="1362456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extorsión al transporte trasciende el delito común y constituye una </a:t>
            </a:r>
            <a:r>
              <a:rPr lang="en-US" sz="1100" b="1" dirty="0">
                <a:solidFill>
                  <a:srgbClr val="A32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amenaza estratégica a la seguridad nacional</a:t>
            </a: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al asfixiar las cadenas de suministro y financiar estructuras de crimen organizado.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3310128" y="868680"/>
            <a:ext cx="2880360" cy="1627632"/>
          </a:xfrm>
          <a:prstGeom prst="roundRect">
            <a:avLst>
              <a:gd name="adj" fmla="val 3371"/>
            </a:avLst>
          </a:prstGeom>
          <a:solidFill>
            <a:srgbClr val="F2F7FC"/>
          </a:solidFill>
          <a:ln w="12700">
            <a:solidFill>
              <a:srgbClr val="D6E2E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310128" y="868680"/>
            <a:ext cx="2880360" cy="402336"/>
          </a:xfrm>
          <a:prstGeom prst="roundRect">
            <a:avLst>
              <a:gd name="adj" fmla="val 13636"/>
            </a:avLst>
          </a:prstGeom>
          <a:solidFill>
            <a:srgbClr val="123E68"/>
          </a:solidFill>
          <a:ln/>
        </p:spPr>
      </p:sp>
      <p:sp>
        <p:nvSpPr>
          <p:cNvPr id="15" name="Shape 11"/>
          <p:cNvSpPr/>
          <p:nvPr/>
        </p:nvSpPr>
        <p:spPr>
          <a:xfrm>
            <a:off x="3310128" y="1188720"/>
            <a:ext cx="2880360" cy="82296"/>
          </a:xfrm>
          <a:prstGeom prst="rect">
            <a:avLst/>
          </a:prstGeom>
          <a:solidFill>
            <a:srgbClr val="123E68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3854238" y="91440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ENFOQUE ESTRATÉGICO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3316986" y="1360644"/>
            <a:ext cx="28666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Visibilizar la afectación en corredores viales críticos y promover la sistematización de denuncias anticipadas.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3520440" y="1929384"/>
            <a:ext cx="2468880" cy="0"/>
          </a:xfrm>
          <a:prstGeom prst="line">
            <a:avLst/>
          </a:prstGeom>
          <a:noFill/>
          <a:ln w="12700">
            <a:solidFill>
              <a:srgbClr val="CFDDED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3316986" y="1951296"/>
            <a:ext cx="28666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Convertir el reporte de novedades en insumos de inteligencia prospectiva para neutralizar las economías ilícitas en las rutas.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6300216" y="868680"/>
            <a:ext cx="3246120" cy="1627632"/>
          </a:xfrm>
          <a:prstGeom prst="roundRect">
            <a:avLst>
              <a:gd name="adj" fmla="val 3371"/>
            </a:avLst>
          </a:prstGeom>
          <a:solidFill>
            <a:srgbClr val="EFF6EF"/>
          </a:solidFill>
          <a:ln w="12700">
            <a:solidFill>
              <a:srgbClr val="D9E5D6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6300216" y="868680"/>
            <a:ext cx="3246120" cy="402336"/>
          </a:xfrm>
          <a:prstGeom prst="roundRect">
            <a:avLst>
              <a:gd name="adj" fmla="val 13636"/>
            </a:avLst>
          </a:prstGeom>
          <a:solidFill>
            <a:srgbClr val="2F6B3A"/>
          </a:solidFill>
          <a:ln/>
        </p:spPr>
      </p:sp>
      <p:sp>
        <p:nvSpPr>
          <p:cNvPr id="24" name="Shape 19"/>
          <p:cNvSpPr/>
          <p:nvPr/>
        </p:nvSpPr>
        <p:spPr>
          <a:xfrm>
            <a:off x="6300216" y="1188720"/>
            <a:ext cx="3246120" cy="82296"/>
          </a:xfrm>
          <a:prstGeom prst="rect">
            <a:avLst/>
          </a:prstGeom>
          <a:solidFill>
            <a:srgbClr val="2F6B3A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6860802" y="91440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PRINCIPALES ACCIONES</a:t>
            </a:r>
            <a:endParaRPr lang="en-US" sz="120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1389888"/>
            <a:ext cx="192024" cy="192024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6720840" y="1362456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territorial</a:t>
            </a: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patrullajes en corredores viales.</a:t>
            </a:r>
            <a:endParaRPr lang="en-US" sz="1050" dirty="0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1682496"/>
            <a:ext cx="192024" cy="19202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720840" y="1655064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Inteligencia</a:t>
            </a: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investigación criminal.</a:t>
            </a:r>
            <a:endParaRPr lang="en-US" sz="1050" dirty="0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6520" y="1975104"/>
            <a:ext cx="192024" cy="192024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6720840" y="1947672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Articulación con GAULA Militar</a:t>
            </a: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Policía Nacional.</a:t>
            </a:r>
            <a:endParaRPr lang="en-US" sz="1050" dirty="0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520" y="2267712"/>
            <a:ext cx="192024" cy="192024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6720840" y="2240280"/>
            <a:ext cx="2697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Promoción de la denuncia</a:t>
            </a: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inmediata.</a:t>
            </a:r>
            <a:endParaRPr lang="en-US" sz="1050" dirty="0"/>
          </a:p>
        </p:txBody>
      </p:sp>
      <p:sp>
        <p:nvSpPr>
          <p:cNvPr id="36" name="Shape 26"/>
          <p:cNvSpPr/>
          <p:nvPr/>
        </p:nvSpPr>
        <p:spPr>
          <a:xfrm>
            <a:off x="9656064" y="868680"/>
            <a:ext cx="2212848" cy="1627632"/>
          </a:xfrm>
          <a:prstGeom prst="roundRect">
            <a:avLst>
              <a:gd name="adj" fmla="val 3371"/>
            </a:avLst>
          </a:prstGeom>
          <a:solidFill>
            <a:srgbClr val="E8F0F9"/>
          </a:solidFill>
          <a:ln w="12700">
            <a:solidFill>
              <a:srgbClr val="D6E0EC"/>
            </a:solidFill>
            <a:prstDash val="solid"/>
          </a:ln>
        </p:spPr>
      </p:sp>
      <p:sp>
        <p:nvSpPr>
          <p:cNvPr id="39" name="Shape 28"/>
          <p:cNvSpPr/>
          <p:nvPr/>
        </p:nvSpPr>
        <p:spPr>
          <a:xfrm>
            <a:off x="320040" y="2578608"/>
            <a:ext cx="11548872" cy="347472"/>
          </a:xfrm>
          <a:prstGeom prst="roundRect">
            <a:avLst>
              <a:gd name="adj" fmla="val 13158"/>
            </a:avLst>
          </a:prstGeom>
          <a:solidFill>
            <a:srgbClr val="0E2F52"/>
          </a:solidFill>
          <a:ln/>
        </p:spPr>
      </p:sp>
      <p:sp>
        <p:nvSpPr>
          <p:cNvPr id="40" name="Text 29"/>
          <p:cNvSpPr txBox="1"/>
          <p:nvPr/>
        </p:nvSpPr>
        <p:spPr>
          <a:xfrm>
            <a:off x="457200" y="2596896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CIFRAS CLAVE</a:t>
            </a:r>
            <a:endParaRPr lang="en-US" sz="1300" dirty="0"/>
          </a:p>
        </p:txBody>
      </p:sp>
      <p:sp>
        <p:nvSpPr>
          <p:cNvPr id="41" name="Text 30"/>
          <p:cNvSpPr txBox="1"/>
          <p:nvPr/>
        </p:nvSpPr>
        <p:spPr>
          <a:xfrm>
            <a:off x="2286000" y="2596896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C2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Conductores víctimas de extorsión   |   01 de enero al 02 de septiembre</a:t>
            </a:r>
            <a:endParaRPr lang="en-US" sz="1000" dirty="0"/>
          </a:p>
        </p:txBody>
      </p:sp>
      <p:sp>
        <p:nvSpPr>
          <p:cNvPr id="42" name="Shape 31"/>
          <p:cNvSpPr/>
          <p:nvPr/>
        </p:nvSpPr>
        <p:spPr>
          <a:xfrm>
            <a:off x="320040" y="2926080"/>
            <a:ext cx="11548872" cy="23042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43" name="Text 32"/>
          <p:cNvSpPr txBox="1"/>
          <p:nvPr/>
        </p:nvSpPr>
        <p:spPr>
          <a:xfrm>
            <a:off x="399534" y="299923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Víctimas de extorsión</a:t>
            </a:r>
            <a:endParaRPr lang="en-US" sz="1050" dirty="0"/>
          </a:p>
        </p:txBody>
      </p:sp>
      <p:sp>
        <p:nvSpPr>
          <p:cNvPr id="44" name="Text 33"/>
          <p:cNvSpPr txBox="1"/>
          <p:nvPr/>
        </p:nvSpPr>
        <p:spPr>
          <a:xfrm>
            <a:off x="3043224" y="2999232"/>
            <a:ext cx="1937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Modalidad de </a:t>
            </a:r>
            <a:r>
              <a:rPr lang="en-US" sz="1050" b="1" dirty="0" err="1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extorsión</a:t>
            </a: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(2026)</a:t>
            </a:r>
            <a:endParaRPr lang="en-US" sz="1050" dirty="0"/>
          </a:p>
        </p:txBody>
      </p:sp>
      <p:sp>
        <p:nvSpPr>
          <p:cNvPr id="45" name="Text 34"/>
          <p:cNvSpPr txBox="1"/>
          <p:nvPr/>
        </p:nvSpPr>
        <p:spPr>
          <a:xfrm>
            <a:off x="5250636" y="2999232"/>
            <a:ext cx="169797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Zona de </a:t>
            </a:r>
            <a:r>
              <a:rPr lang="en-US" sz="1050" b="1" dirty="0" err="1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ocurrencia</a:t>
            </a: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(2026)</a:t>
            </a:r>
            <a:endParaRPr lang="en-US" sz="1050" dirty="0"/>
          </a:p>
        </p:txBody>
      </p:sp>
      <p:sp>
        <p:nvSpPr>
          <p:cNvPr id="46" name="Text 35"/>
          <p:cNvSpPr txBox="1"/>
          <p:nvPr/>
        </p:nvSpPr>
        <p:spPr>
          <a:xfrm>
            <a:off x="7260336" y="29992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Departamentos con más víctimas (2026)</a:t>
            </a:r>
            <a:endParaRPr lang="en-US" sz="1050" dirty="0"/>
          </a:p>
        </p:txBody>
      </p:sp>
      <p:graphicFrame>
        <p:nvGraphicFramePr>
          <p:cNvPr id="47" name="Chart 0"/>
          <p:cNvGraphicFramePr/>
          <p:nvPr>
            <p:extLst>
              <p:ext uri="{D42A27DB-BD31-4B8C-83A1-F6EECF244321}">
                <p14:modId xmlns:p14="http://schemas.microsoft.com/office/powerpoint/2010/main" val="103790914"/>
              </p:ext>
            </p:extLst>
          </p:nvPr>
        </p:nvGraphicFramePr>
        <p:xfrm>
          <a:off x="326382" y="3273552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8" name="Shape 36"/>
          <p:cNvSpPr/>
          <p:nvPr/>
        </p:nvSpPr>
        <p:spPr>
          <a:xfrm>
            <a:off x="2274054" y="3429000"/>
            <a:ext cx="365760" cy="502920"/>
          </a:xfrm>
          <a:prstGeom prst="upArrow">
            <a:avLst/>
          </a:prstGeom>
          <a:solidFill>
            <a:srgbClr val="C0392B"/>
          </a:solidFill>
          <a:ln/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sp>
      <p:sp>
        <p:nvSpPr>
          <p:cNvPr id="49" name="Text 37"/>
          <p:cNvSpPr txBox="1"/>
          <p:nvPr/>
        </p:nvSpPr>
        <p:spPr>
          <a:xfrm>
            <a:off x="2091174" y="3977640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039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+38%</a:t>
            </a:r>
            <a:endParaRPr 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 38"/>
          <p:cNvSpPr txBox="1"/>
          <p:nvPr/>
        </p:nvSpPr>
        <p:spPr>
          <a:xfrm>
            <a:off x="2045454" y="4279392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</a:t>
            </a:r>
          </a:p>
          <a:p>
            <a:pPr marL="0" indent="0" algn="ctr">
              <a:buNone/>
            </a:pPr>
            <a:r>
              <a:rPr lang="es-CO" sz="9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víctimas</a:t>
            </a:r>
            <a:r>
              <a:rPr lang="en-US" sz="9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más</a:t>
            </a:r>
            <a:endParaRPr lang="en-US" sz="9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1" name="Chart 1"/>
          <p:cNvGraphicFramePr/>
          <p:nvPr/>
        </p:nvGraphicFramePr>
        <p:xfrm>
          <a:off x="2944368" y="3246120"/>
          <a:ext cx="2103120" cy="192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2" name="Chart 2"/>
          <p:cNvGraphicFramePr/>
          <p:nvPr/>
        </p:nvGraphicFramePr>
        <p:xfrm>
          <a:off x="5102352" y="3246120"/>
          <a:ext cx="2103120" cy="192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53" name="Chart 3"/>
          <p:cNvGraphicFramePr/>
          <p:nvPr>
            <p:extLst>
              <p:ext uri="{D42A27DB-BD31-4B8C-83A1-F6EECF244321}">
                <p14:modId xmlns:p14="http://schemas.microsoft.com/office/powerpoint/2010/main" val="2028858132"/>
              </p:ext>
            </p:extLst>
          </p:nvPr>
        </p:nvGraphicFramePr>
        <p:xfrm>
          <a:off x="7223760" y="3273552"/>
          <a:ext cx="324612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54" name="Shape 39"/>
          <p:cNvSpPr/>
          <p:nvPr/>
        </p:nvSpPr>
        <p:spPr>
          <a:xfrm>
            <a:off x="10469880" y="3291840"/>
            <a:ext cx="1280160" cy="1737360"/>
          </a:xfrm>
          <a:prstGeom prst="roundRect">
            <a:avLst>
              <a:gd name="adj" fmla="val 4706"/>
            </a:avLst>
          </a:prstGeom>
          <a:solidFill>
            <a:srgbClr val="E8EEF6"/>
          </a:solidFill>
          <a:ln/>
        </p:spPr>
      </p:sp>
      <p:pic>
        <p:nvPicPr>
          <p:cNvPr id="55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19916" y="3429000"/>
            <a:ext cx="411480" cy="411480"/>
          </a:xfrm>
          <a:prstGeom prst="rect">
            <a:avLst/>
          </a:prstGeom>
        </p:spPr>
      </p:pic>
      <p:sp>
        <p:nvSpPr>
          <p:cNvPr id="56" name="Text 40"/>
          <p:cNvSpPr txBox="1"/>
          <p:nvPr/>
        </p:nvSpPr>
        <p:spPr>
          <a:xfrm>
            <a:off x="10389564" y="391363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nacional</a:t>
            </a:r>
            <a:endParaRPr lang="en-US" sz="1100" dirty="0"/>
          </a:p>
        </p:txBody>
      </p:sp>
      <p:sp>
        <p:nvSpPr>
          <p:cNvPr id="57" name="Text 41"/>
          <p:cNvSpPr txBox="1"/>
          <p:nvPr/>
        </p:nvSpPr>
        <p:spPr>
          <a:xfrm>
            <a:off x="10389564" y="41148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</a:t>
            </a:r>
            <a:endParaRPr lang="en-US" sz="3000" dirty="0"/>
          </a:p>
        </p:txBody>
      </p:sp>
      <p:sp>
        <p:nvSpPr>
          <p:cNvPr id="58" name="Text 42"/>
          <p:cNvSpPr txBox="1"/>
          <p:nvPr/>
        </p:nvSpPr>
        <p:spPr>
          <a:xfrm>
            <a:off x="10389564" y="46177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víctimas</a:t>
            </a:r>
            <a:endParaRPr lang="en-US" sz="1400" dirty="0"/>
          </a:p>
        </p:txBody>
      </p:sp>
      <p:pic>
        <p:nvPicPr>
          <p:cNvPr id="60" name="Image 10" descr="preencoded.png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84446" y="5517467"/>
            <a:ext cx="623667" cy="623667"/>
          </a:xfrm>
          <a:prstGeom prst="rect">
            <a:avLst/>
          </a:prstGeom>
        </p:spPr>
      </p:pic>
      <p:sp>
        <p:nvSpPr>
          <p:cNvPr id="61" name="Text 44"/>
          <p:cNvSpPr txBox="1"/>
          <p:nvPr/>
        </p:nvSpPr>
        <p:spPr>
          <a:xfrm>
            <a:off x="2549616" y="5422392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ESTRATÉGICO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2" name="Text 45"/>
          <p:cNvSpPr txBox="1"/>
          <p:nvPr/>
        </p:nvSpPr>
        <p:spPr>
          <a:xfrm>
            <a:off x="2561562" y="5693994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Integral de lucha contra el Secuestro y la Extorsión 2024 – 2026 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(Resolución 3966 de 2024)</a:t>
            </a:r>
            <a:endParaRPr lang="en-US" sz="1050" dirty="0"/>
          </a:p>
        </p:txBody>
      </p:sp>
      <p:sp>
        <p:nvSpPr>
          <p:cNvPr id="63" name="Shape 46"/>
          <p:cNvSpPr/>
          <p:nvPr/>
        </p:nvSpPr>
        <p:spPr>
          <a:xfrm>
            <a:off x="5515074" y="5349240"/>
            <a:ext cx="438912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65" name="Text 47"/>
          <p:cNvSpPr txBox="1"/>
          <p:nvPr/>
        </p:nvSpPr>
        <p:spPr>
          <a:xfrm>
            <a:off x="6079368" y="54406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NÚCLEOS ESTRATÉGICOS</a:t>
            </a:r>
            <a:endParaRPr lang="en-US" sz="1100" dirty="0"/>
          </a:p>
        </p:txBody>
      </p:sp>
      <p:sp>
        <p:nvSpPr>
          <p:cNvPr id="66" name="Shape 48"/>
          <p:cNvSpPr/>
          <p:nvPr/>
        </p:nvSpPr>
        <p:spPr>
          <a:xfrm>
            <a:off x="5670522" y="5806440"/>
            <a:ext cx="292608" cy="292608"/>
          </a:xfrm>
          <a:prstGeom prst="ellipse">
            <a:avLst/>
          </a:prstGeom>
          <a:solidFill>
            <a:srgbClr val="5C9139"/>
          </a:solidFill>
          <a:ln/>
        </p:spPr>
      </p:sp>
      <p:sp>
        <p:nvSpPr>
          <p:cNvPr id="67" name="Text 49"/>
          <p:cNvSpPr txBox="1"/>
          <p:nvPr/>
        </p:nvSpPr>
        <p:spPr>
          <a:xfrm>
            <a:off x="5670522" y="5806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68" name="Text 50"/>
          <p:cNvSpPr txBox="1"/>
          <p:nvPr/>
        </p:nvSpPr>
        <p:spPr>
          <a:xfrm>
            <a:off x="6008850" y="57607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Prevención focalizada</a:t>
            </a:r>
            <a:endParaRPr lang="en-US" sz="1100" dirty="0"/>
          </a:p>
        </p:txBody>
      </p:sp>
      <p:sp>
        <p:nvSpPr>
          <p:cNvPr id="69" name="Shape 51"/>
          <p:cNvSpPr/>
          <p:nvPr/>
        </p:nvSpPr>
        <p:spPr>
          <a:xfrm>
            <a:off x="7087842" y="5806440"/>
            <a:ext cx="292608" cy="292608"/>
          </a:xfrm>
          <a:prstGeom prst="ellipse">
            <a:avLst/>
          </a:prstGeom>
          <a:solidFill>
            <a:srgbClr val="5C9139"/>
          </a:solidFill>
          <a:ln/>
        </p:spPr>
      </p:sp>
      <p:sp>
        <p:nvSpPr>
          <p:cNvPr id="70" name="Text 52"/>
          <p:cNvSpPr txBox="1"/>
          <p:nvPr/>
        </p:nvSpPr>
        <p:spPr>
          <a:xfrm>
            <a:off x="7087842" y="5806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71" name="Text 53"/>
          <p:cNvSpPr txBox="1"/>
          <p:nvPr/>
        </p:nvSpPr>
        <p:spPr>
          <a:xfrm>
            <a:off x="7426170" y="57607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Focalización operacional</a:t>
            </a:r>
            <a:endParaRPr lang="en-US" sz="1100" dirty="0"/>
          </a:p>
        </p:txBody>
      </p:sp>
      <p:sp>
        <p:nvSpPr>
          <p:cNvPr id="72" name="Shape 54"/>
          <p:cNvSpPr/>
          <p:nvPr/>
        </p:nvSpPr>
        <p:spPr>
          <a:xfrm>
            <a:off x="8505162" y="5806440"/>
            <a:ext cx="292608" cy="292608"/>
          </a:xfrm>
          <a:prstGeom prst="ellipse">
            <a:avLst/>
          </a:prstGeom>
          <a:solidFill>
            <a:srgbClr val="5C9139"/>
          </a:solidFill>
          <a:ln/>
        </p:spPr>
      </p:sp>
      <p:sp>
        <p:nvSpPr>
          <p:cNvPr id="73" name="Text 55"/>
          <p:cNvSpPr txBox="1"/>
          <p:nvPr/>
        </p:nvSpPr>
        <p:spPr>
          <a:xfrm>
            <a:off x="8505162" y="5806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4" name="Text 56"/>
          <p:cNvSpPr txBox="1"/>
          <p:nvPr/>
        </p:nvSpPr>
        <p:spPr>
          <a:xfrm>
            <a:off x="8843490" y="576072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Coordinación interinstitucional</a:t>
            </a:r>
            <a:endParaRPr lang="en-US" sz="1100" dirty="0"/>
          </a:p>
        </p:txBody>
      </p:sp>
      <p:sp>
        <p:nvSpPr>
          <p:cNvPr id="80" name="Shape 61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81" name="Text 62"/>
          <p:cNvSpPr txBox="1"/>
          <p:nvPr/>
        </p:nvSpPr>
        <p:spPr>
          <a:xfrm>
            <a:off x="176295" y="6547104"/>
            <a:ext cx="6355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Fuente: </a:t>
            </a:r>
            <a:r>
              <a:rPr lang="es-E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 Base de datos administrada por la Policía Nacional-</a:t>
            </a:r>
            <a:r>
              <a:rPr lang="es-ES" sz="800" b="1" kern="0" spc="100" dirty="0" err="1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DIASE</a:t>
            </a:r>
            <a:endParaRPr lang="en-US" sz="800" b="1" dirty="0">
              <a:latin typeface="Arial Nova Cond" panose="020B0506020202020204" pitchFamily="34" charset="0"/>
            </a:endParaRPr>
          </a:p>
        </p:txBody>
      </p:sp>
      <p:sp>
        <p:nvSpPr>
          <p:cNvPr id="83" name="Shape 6">
            <a:extLst>
              <a:ext uri="{FF2B5EF4-FFF2-40B4-BE49-F238E27FC236}">
                <a16:creationId xmlns:a16="http://schemas.microsoft.com/office/drawing/2014/main" id="{DC536306-BBF9-4CE2-8ECC-93CEC7DF6A1F}"/>
              </a:ext>
            </a:extLst>
          </p:cNvPr>
          <p:cNvSpPr/>
          <p:nvPr/>
        </p:nvSpPr>
        <p:spPr>
          <a:xfrm>
            <a:off x="3351318" y="906025"/>
            <a:ext cx="438143" cy="438143"/>
          </a:xfrm>
          <a:prstGeom prst="ellipse">
            <a:avLst/>
          </a:prstGeom>
          <a:solidFill>
            <a:srgbClr val="123E6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84" name="Shape 6">
            <a:extLst>
              <a:ext uri="{FF2B5EF4-FFF2-40B4-BE49-F238E27FC236}">
                <a16:creationId xmlns:a16="http://schemas.microsoft.com/office/drawing/2014/main" id="{7B66D1D7-8EEB-4E40-ACA2-EAFCDACDBE8F}"/>
              </a:ext>
            </a:extLst>
          </p:cNvPr>
          <p:cNvSpPr/>
          <p:nvPr/>
        </p:nvSpPr>
        <p:spPr>
          <a:xfrm>
            <a:off x="6332125" y="906025"/>
            <a:ext cx="438143" cy="438143"/>
          </a:xfrm>
          <a:prstGeom prst="ellipse">
            <a:avLst/>
          </a:prstGeom>
          <a:solidFill>
            <a:srgbClr val="2F6B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88" name="Freeform 438">
            <a:extLst>
              <a:ext uri="{FF2B5EF4-FFF2-40B4-BE49-F238E27FC236}">
                <a16:creationId xmlns:a16="http://schemas.microsoft.com/office/drawing/2014/main" id="{599E1339-DD02-461D-B233-303A63A4FB53}"/>
              </a:ext>
            </a:extLst>
          </p:cNvPr>
          <p:cNvSpPr/>
          <p:nvPr/>
        </p:nvSpPr>
        <p:spPr>
          <a:xfrm>
            <a:off x="3420195" y="963722"/>
            <a:ext cx="288000" cy="288000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98324" y="0"/>
                </a:moveTo>
                <a:lnTo>
                  <a:pt x="234383" y="0"/>
                </a:lnTo>
                <a:cubicBezTo>
                  <a:pt x="239265" y="0"/>
                  <a:pt x="243491" y="1784"/>
                  <a:pt x="247060" y="5352"/>
                </a:cubicBezTo>
                <a:cubicBezTo>
                  <a:pt x="250628" y="8921"/>
                  <a:pt x="252412" y="13146"/>
                  <a:pt x="252412" y="18029"/>
                </a:cubicBezTo>
                <a:lnTo>
                  <a:pt x="252412" y="58314"/>
                </a:lnTo>
                <a:cubicBezTo>
                  <a:pt x="282649" y="65263"/>
                  <a:pt x="308801" y="79771"/>
                  <a:pt x="330868" y="101838"/>
                </a:cubicBezTo>
                <a:cubicBezTo>
                  <a:pt x="352936" y="123906"/>
                  <a:pt x="367444" y="150058"/>
                  <a:pt x="374393" y="180295"/>
                </a:cubicBezTo>
                <a:lnTo>
                  <a:pt x="414677" y="180295"/>
                </a:lnTo>
                <a:cubicBezTo>
                  <a:pt x="419560" y="180295"/>
                  <a:pt x="423786" y="182079"/>
                  <a:pt x="427355" y="185647"/>
                </a:cubicBezTo>
                <a:cubicBezTo>
                  <a:pt x="430923" y="189215"/>
                  <a:pt x="432707" y="193441"/>
                  <a:pt x="432707" y="198324"/>
                </a:cubicBezTo>
                <a:lnTo>
                  <a:pt x="432707" y="234383"/>
                </a:lnTo>
                <a:cubicBezTo>
                  <a:pt x="432707" y="239266"/>
                  <a:pt x="430923" y="243492"/>
                  <a:pt x="427355" y="247060"/>
                </a:cubicBezTo>
                <a:cubicBezTo>
                  <a:pt x="423786" y="250628"/>
                  <a:pt x="419560" y="252412"/>
                  <a:pt x="414677" y="252412"/>
                </a:cubicBezTo>
                <a:lnTo>
                  <a:pt x="374393" y="252412"/>
                </a:lnTo>
                <a:cubicBezTo>
                  <a:pt x="367444" y="282649"/>
                  <a:pt x="352936" y="308801"/>
                  <a:pt x="330868" y="330869"/>
                </a:cubicBezTo>
                <a:cubicBezTo>
                  <a:pt x="308801" y="352936"/>
                  <a:pt x="282649" y="367444"/>
                  <a:pt x="252412" y="374393"/>
                </a:cubicBezTo>
                <a:lnTo>
                  <a:pt x="252412" y="414678"/>
                </a:lnTo>
                <a:cubicBezTo>
                  <a:pt x="252412" y="419561"/>
                  <a:pt x="250628" y="423786"/>
                  <a:pt x="247060" y="427355"/>
                </a:cubicBezTo>
                <a:cubicBezTo>
                  <a:pt x="243491" y="430923"/>
                  <a:pt x="239265" y="432707"/>
                  <a:pt x="234383" y="432707"/>
                </a:cubicBezTo>
                <a:lnTo>
                  <a:pt x="198324" y="432707"/>
                </a:lnTo>
                <a:cubicBezTo>
                  <a:pt x="193441" y="432707"/>
                  <a:pt x="189215" y="430923"/>
                  <a:pt x="185647" y="427355"/>
                </a:cubicBezTo>
                <a:cubicBezTo>
                  <a:pt x="182079" y="423786"/>
                  <a:pt x="180294" y="419561"/>
                  <a:pt x="180294" y="414678"/>
                </a:cubicBezTo>
                <a:lnTo>
                  <a:pt x="180294" y="374393"/>
                </a:lnTo>
                <a:cubicBezTo>
                  <a:pt x="150057" y="367444"/>
                  <a:pt x="123905" y="352936"/>
                  <a:pt x="101838" y="330869"/>
                </a:cubicBezTo>
                <a:cubicBezTo>
                  <a:pt x="79771" y="308801"/>
                  <a:pt x="65263" y="282649"/>
                  <a:pt x="58314" y="252412"/>
                </a:cubicBezTo>
                <a:lnTo>
                  <a:pt x="18029" y="252412"/>
                </a:lnTo>
                <a:cubicBezTo>
                  <a:pt x="13146" y="252412"/>
                  <a:pt x="8921" y="250628"/>
                  <a:pt x="5353" y="247060"/>
                </a:cubicBezTo>
                <a:cubicBezTo>
                  <a:pt x="1784" y="243492"/>
                  <a:pt x="0" y="239266"/>
                  <a:pt x="0" y="234383"/>
                </a:cubicBezTo>
                <a:lnTo>
                  <a:pt x="0" y="198324"/>
                </a:lnTo>
                <a:cubicBezTo>
                  <a:pt x="0" y="193441"/>
                  <a:pt x="1784" y="189215"/>
                  <a:pt x="5353" y="185647"/>
                </a:cubicBezTo>
                <a:cubicBezTo>
                  <a:pt x="8921" y="182079"/>
                  <a:pt x="13146" y="180295"/>
                  <a:pt x="18029" y="180295"/>
                </a:cubicBezTo>
                <a:lnTo>
                  <a:pt x="58314" y="180295"/>
                </a:lnTo>
                <a:cubicBezTo>
                  <a:pt x="65263" y="150058"/>
                  <a:pt x="79771" y="123906"/>
                  <a:pt x="101838" y="101838"/>
                </a:cubicBezTo>
                <a:cubicBezTo>
                  <a:pt x="123905" y="79771"/>
                  <a:pt x="150057" y="65263"/>
                  <a:pt x="180294" y="58314"/>
                </a:cubicBezTo>
                <a:lnTo>
                  <a:pt x="180294" y="18029"/>
                </a:lnTo>
                <a:cubicBezTo>
                  <a:pt x="180294" y="13146"/>
                  <a:pt x="182079" y="8921"/>
                  <a:pt x="185647" y="5352"/>
                </a:cubicBezTo>
                <a:cubicBezTo>
                  <a:pt x="189215" y="1784"/>
                  <a:pt x="193441" y="0"/>
                  <a:pt x="198324" y="0"/>
                </a:cubicBezTo>
                <a:close/>
                <a:moveTo>
                  <a:pt x="180294" y="95500"/>
                </a:moveTo>
                <a:cubicBezTo>
                  <a:pt x="160011" y="101510"/>
                  <a:pt x="142311" y="112074"/>
                  <a:pt x="127192" y="127192"/>
                </a:cubicBezTo>
                <a:cubicBezTo>
                  <a:pt x="112073" y="142311"/>
                  <a:pt x="101509" y="160011"/>
                  <a:pt x="95499" y="180295"/>
                </a:cubicBezTo>
                <a:lnTo>
                  <a:pt x="126206" y="180295"/>
                </a:lnTo>
                <a:cubicBezTo>
                  <a:pt x="131089" y="180295"/>
                  <a:pt x="135314" y="182079"/>
                  <a:pt x="138883" y="185647"/>
                </a:cubicBezTo>
                <a:cubicBezTo>
                  <a:pt x="142451" y="189215"/>
                  <a:pt x="144235" y="193441"/>
                  <a:pt x="144235" y="198324"/>
                </a:cubicBezTo>
                <a:lnTo>
                  <a:pt x="144235" y="234383"/>
                </a:lnTo>
                <a:cubicBezTo>
                  <a:pt x="144235" y="239266"/>
                  <a:pt x="142451" y="243492"/>
                  <a:pt x="138883" y="247060"/>
                </a:cubicBezTo>
                <a:cubicBezTo>
                  <a:pt x="135314" y="250628"/>
                  <a:pt x="131089" y="252412"/>
                  <a:pt x="126206" y="252412"/>
                </a:cubicBezTo>
                <a:lnTo>
                  <a:pt x="95499" y="252412"/>
                </a:lnTo>
                <a:cubicBezTo>
                  <a:pt x="101509" y="272696"/>
                  <a:pt x="112073" y="290396"/>
                  <a:pt x="127192" y="305515"/>
                </a:cubicBezTo>
                <a:cubicBezTo>
                  <a:pt x="142311" y="320633"/>
                  <a:pt x="160011" y="331197"/>
                  <a:pt x="180294" y="337207"/>
                </a:cubicBezTo>
                <a:lnTo>
                  <a:pt x="180294" y="306501"/>
                </a:lnTo>
                <a:cubicBezTo>
                  <a:pt x="180294" y="301618"/>
                  <a:pt x="182079" y="297392"/>
                  <a:pt x="185647" y="293824"/>
                </a:cubicBezTo>
                <a:cubicBezTo>
                  <a:pt x="189215" y="290255"/>
                  <a:pt x="193441" y="288471"/>
                  <a:pt x="198324" y="288471"/>
                </a:cubicBezTo>
                <a:lnTo>
                  <a:pt x="234383" y="288471"/>
                </a:lnTo>
                <a:cubicBezTo>
                  <a:pt x="239265" y="288471"/>
                  <a:pt x="243491" y="290255"/>
                  <a:pt x="247060" y="293824"/>
                </a:cubicBezTo>
                <a:cubicBezTo>
                  <a:pt x="250628" y="297392"/>
                  <a:pt x="252412" y="301618"/>
                  <a:pt x="252412" y="306501"/>
                </a:cubicBezTo>
                <a:lnTo>
                  <a:pt x="252412" y="337207"/>
                </a:lnTo>
                <a:cubicBezTo>
                  <a:pt x="272696" y="331197"/>
                  <a:pt x="290396" y="320633"/>
                  <a:pt x="305514" y="305515"/>
                </a:cubicBezTo>
                <a:cubicBezTo>
                  <a:pt x="320633" y="290396"/>
                  <a:pt x="331197" y="272696"/>
                  <a:pt x="337207" y="252412"/>
                </a:cubicBezTo>
                <a:lnTo>
                  <a:pt x="306500" y="252412"/>
                </a:lnTo>
                <a:cubicBezTo>
                  <a:pt x="301618" y="252412"/>
                  <a:pt x="297392" y="250628"/>
                  <a:pt x="293824" y="247060"/>
                </a:cubicBezTo>
                <a:cubicBezTo>
                  <a:pt x="290255" y="243492"/>
                  <a:pt x="288471" y="239266"/>
                  <a:pt x="288471" y="234383"/>
                </a:cubicBezTo>
                <a:lnTo>
                  <a:pt x="288471" y="198324"/>
                </a:lnTo>
                <a:cubicBezTo>
                  <a:pt x="288471" y="193441"/>
                  <a:pt x="290255" y="189215"/>
                  <a:pt x="293824" y="185647"/>
                </a:cubicBezTo>
                <a:cubicBezTo>
                  <a:pt x="297392" y="182079"/>
                  <a:pt x="301618" y="180295"/>
                  <a:pt x="306500" y="180295"/>
                </a:cubicBezTo>
                <a:lnTo>
                  <a:pt x="337207" y="180295"/>
                </a:lnTo>
                <a:cubicBezTo>
                  <a:pt x="331197" y="160011"/>
                  <a:pt x="320633" y="142311"/>
                  <a:pt x="305514" y="127192"/>
                </a:cubicBezTo>
                <a:cubicBezTo>
                  <a:pt x="290396" y="112074"/>
                  <a:pt x="272696" y="101510"/>
                  <a:pt x="252412" y="95500"/>
                </a:cubicBezTo>
                <a:lnTo>
                  <a:pt x="252412" y="126206"/>
                </a:lnTo>
                <a:cubicBezTo>
                  <a:pt x="252412" y="131089"/>
                  <a:pt x="250628" y="135315"/>
                  <a:pt x="247060" y="138883"/>
                </a:cubicBezTo>
                <a:cubicBezTo>
                  <a:pt x="243491" y="142452"/>
                  <a:pt x="239265" y="144236"/>
                  <a:pt x="234383" y="144236"/>
                </a:cubicBezTo>
                <a:lnTo>
                  <a:pt x="198324" y="144236"/>
                </a:lnTo>
                <a:cubicBezTo>
                  <a:pt x="193441" y="144236"/>
                  <a:pt x="189215" y="142452"/>
                  <a:pt x="185647" y="138883"/>
                </a:cubicBezTo>
                <a:cubicBezTo>
                  <a:pt x="182079" y="135315"/>
                  <a:pt x="180294" y="131089"/>
                  <a:pt x="180294" y="126206"/>
                </a:cubicBezTo>
                <a:lnTo>
                  <a:pt x="180294" y="9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Freeform 308">
            <a:extLst>
              <a:ext uri="{FF2B5EF4-FFF2-40B4-BE49-F238E27FC236}">
                <a16:creationId xmlns:a16="http://schemas.microsoft.com/office/drawing/2014/main" id="{F93FE1FE-F1EA-4489-97CC-BA195EE04CE2}"/>
              </a:ext>
            </a:extLst>
          </p:cNvPr>
          <p:cNvSpPr/>
          <p:nvPr/>
        </p:nvSpPr>
        <p:spPr>
          <a:xfrm>
            <a:off x="6379907" y="960857"/>
            <a:ext cx="276721" cy="279903"/>
          </a:xfrm>
          <a:custGeom>
            <a:avLst/>
            <a:gdLst>
              <a:gd name="connsiteX0" fmla="*/ 432708 w 540885"/>
              <a:gd name="connsiteY0" fmla="*/ 356081 h 496091"/>
              <a:gd name="connsiteX1" fmla="*/ 407355 w 540885"/>
              <a:gd name="connsiteY1" fmla="*/ 366786 h 496091"/>
              <a:gd name="connsiteX2" fmla="*/ 396649 w 540885"/>
              <a:gd name="connsiteY2" fmla="*/ 392140 h 496091"/>
              <a:gd name="connsiteX3" fmla="*/ 407213 w 540885"/>
              <a:gd name="connsiteY3" fmla="*/ 417635 h 496091"/>
              <a:gd name="connsiteX4" fmla="*/ 432708 w 540885"/>
              <a:gd name="connsiteY4" fmla="*/ 428199 h 496091"/>
              <a:gd name="connsiteX5" fmla="*/ 458203 w 540885"/>
              <a:gd name="connsiteY5" fmla="*/ 417635 h 496091"/>
              <a:gd name="connsiteX6" fmla="*/ 468767 w 540885"/>
              <a:gd name="connsiteY6" fmla="*/ 392140 h 496091"/>
              <a:gd name="connsiteX7" fmla="*/ 458063 w 540885"/>
              <a:gd name="connsiteY7" fmla="*/ 366786 h 496091"/>
              <a:gd name="connsiteX8" fmla="*/ 432708 w 540885"/>
              <a:gd name="connsiteY8" fmla="*/ 356081 h 496091"/>
              <a:gd name="connsiteX9" fmla="*/ 396649 w 540885"/>
              <a:gd name="connsiteY9" fmla="*/ 288471 h 496091"/>
              <a:gd name="connsiteX10" fmla="*/ 409608 w 540885"/>
              <a:gd name="connsiteY10" fmla="*/ 301570 h 496091"/>
              <a:gd name="connsiteX11" fmla="*/ 424257 w 540885"/>
              <a:gd name="connsiteY11" fmla="*/ 320586 h 496091"/>
              <a:gd name="connsiteX12" fmla="*/ 432708 w 540885"/>
              <a:gd name="connsiteY12" fmla="*/ 320023 h 496091"/>
              <a:gd name="connsiteX13" fmla="*/ 441160 w 540885"/>
              <a:gd name="connsiteY13" fmla="*/ 320586 h 496091"/>
              <a:gd name="connsiteX14" fmla="*/ 467077 w 540885"/>
              <a:gd name="connsiteY14" fmla="*/ 289034 h 496091"/>
              <a:gd name="connsiteX15" fmla="*/ 468767 w 540885"/>
              <a:gd name="connsiteY15" fmla="*/ 288471 h 496091"/>
              <a:gd name="connsiteX16" fmla="*/ 503699 w 540885"/>
              <a:gd name="connsiteY16" fmla="*/ 308190 h 496091"/>
              <a:gd name="connsiteX17" fmla="*/ 504826 w 540885"/>
              <a:gd name="connsiteY17" fmla="*/ 310163 h 496091"/>
              <a:gd name="connsiteX18" fmla="*/ 490459 w 540885"/>
              <a:gd name="connsiteY18" fmla="*/ 349039 h 496091"/>
              <a:gd name="connsiteX19" fmla="*/ 498910 w 540885"/>
              <a:gd name="connsiteY19" fmla="*/ 363688 h 496091"/>
              <a:gd name="connsiteX20" fmla="*/ 540885 w 540885"/>
              <a:gd name="connsiteY20" fmla="*/ 372421 h 496091"/>
              <a:gd name="connsiteX21" fmla="*/ 540885 w 540885"/>
              <a:gd name="connsiteY21" fmla="*/ 411860 h 496091"/>
              <a:gd name="connsiteX22" fmla="*/ 498910 w 540885"/>
              <a:gd name="connsiteY22" fmla="*/ 420593 h 496091"/>
              <a:gd name="connsiteX23" fmla="*/ 490459 w 540885"/>
              <a:gd name="connsiteY23" fmla="*/ 435242 h 496091"/>
              <a:gd name="connsiteX24" fmla="*/ 504826 w 540885"/>
              <a:gd name="connsiteY24" fmla="*/ 474118 h 496091"/>
              <a:gd name="connsiteX25" fmla="*/ 503699 w 540885"/>
              <a:gd name="connsiteY25" fmla="*/ 476090 h 496091"/>
              <a:gd name="connsiteX26" fmla="*/ 468767 w 540885"/>
              <a:gd name="connsiteY26" fmla="*/ 496091 h 496091"/>
              <a:gd name="connsiteX27" fmla="*/ 455809 w 540885"/>
              <a:gd name="connsiteY27" fmla="*/ 482851 h 496091"/>
              <a:gd name="connsiteX28" fmla="*/ 441160 w 540885"/>
              <a:gd name="connsiteY28" fmla="*/ 463695 h 496091"/>
              <a:gd name="connsiteX29" fmla="*/ 432708 w 540885"/>
              <a:gd name="connsiteY29" fmla="*/ 464258 h 496091"/>
              <a:gd name="connsiteX30" fmla="*/ 424257 w 540885"/>
              <a:gd name="connsiteY30" fmla="*/ 463695 h 496091"/>
              <a:gd name="connsiteX31" fmla="*/ 409608 w 540885"/>
              <a:gd name="connsiteY31" fmla="*/ 482851 h 496091"/>
              <a:gd name="connsiteX32" fmla="*/ 396649 w 540885"/>
              <a:gd name="connsiteY32" fmla="*/ 496091 h 496091"/>
              <a:gd name="connsiteX33" fmla="*/ 361717 w 540885"/>
              <a:gd name="connsiteY33" fmla="*/ 476090 h 496091"/>
              <a:gd name="connsiteX34" fmla="*/ 360591 w 540885"/>
              <a:gd name="connsiteY34" fmla="*/ 474118 h 496091"/>
              <a:gd name="connsiteX35" fmla="*/ 374958 w 540885"/>
              <a:gd name="connsiteY35" fmla="*/ 435242 h 496091"/>
              <a:gd name="connsiteX36" fmla="*/ 366507 w 540885"/>
              <a:gd name="connsiteY36" fmla="*/ 420593 h 496091"/>
              <a:gd name="connsiteX37" fmla="*/ 324532 w 540885"/>
              <a:gd name="connsiteY37" fmla="*/ 411860 h 496091"/>
              <a:gd name="connsiteX38" fmla="*/ 324532 w 540885"/>
              <a:gd name="connsiteY38" fmla="*/ 372421 h 496091"/>
              <a:gd name="connsiteX39" fmla="*/ 366507 w 540885"/>
              <a:gd name="connsiteY39" fmla="*/ 363688 h 496091"/>
              <a:gd name="connsiteX40" fmla="*/ 374958 w 540885"/>
              <a:gd name="connsiteY40" fmla="*/ 349039 h 496091"/>
              <a:gd name="connsiteX41" fmla="*/ 360591 w 540885"/>
              <a:gd name="connsiteY41" fmla="*/ 310163 h 496091"/>
              <a:gd name="connsiteX42" fmla="*/ 361717 w 540885"/>
              <a:gd name="connsiteY42" fmla="*/ 308190 h 496091"/>
              <a:gd name="connsiteX43" fmla="*/ 371577 w 540885"/>
              <a:gd name="connsiteY43" fmla="*/ 302557 h 496091"/>
              <a:gd name="connsiteX44" fmla="*/ 388198 w 540885"/>
              <a:gd name="connsiteY44" fmla="*/ 292978 h 496091"/>
              <a:gd name="connsiteX45" fmla="*/ 396649 w 540885"/>
              <a:gd name="connsiteY45" fmla="*/ 288471 h 496091"/>
              <a:gd name="connsiteX46" fmla="*/ 180295 w 540885"/>
              <a:gd name="connsiteY46" fmla="*/ 175788 h 496091"/>
              <a:gd name="connsiteX47" fmla="*/ 129305 w 540885"/>
              <a:gd name="connsiteY47" fmla="*/ 196916 h 496091"/>
              <a:gd name="connsiteX48" fmla="*/ 108177 w 540885"/>
              <a:gd name="connsiteY48" fmla="*/ 247906 h 496091"/>
              <a:gd name="connsiteX49" fmla="*/ 129305 w 540885"/>
              <a:gd name="connsiteY49" fmla="*/ 298895 h 496091"/>
              <a:gd name="connsiteX50" fmla="*/ 180295 w 540885"/>
              <a:gd name="connsiteY50" fmla="*/ 320024 h 496091"/>
              <a:gd name="connsiteX51" fmla="*/ 231285 w 540885"/>
              <a:gd name="connsiteY51" fmla="*/ 298895 h 496091"/>
              <a:gd name="connsiteX52" fmla="*/ 252413 w 540885"/>
              <a:gd name="connsiteY52" fmla="*/ 247906 h 496091"/>
              <a:gd name="connsiteX53" fmla="*/ 231285 w 540885"/>
              <a:gd name="connsiteY53" fmla="*/ 196916 h 496091"/>
              <a:gd name="connsiteX54" fmla="*/ 180295 w 540885"/>
              <a:gd name="connsiteY54" fmla="*/ 175788 h 496091"/>
              <a:gd name="connsiteX55" fmla="*/ 432708 w 540885"/>
              <a:gd name="connsiteY55" fmla="*/ 67611 h 496091"/>
              <a:gd name="connsiteX56" fmla="*/ 407355 w 540885"/>
              <a:gd name="connsiteY56" fmla="*/ 78316 h 496091"/>
              <a:gd name="connsiteX57" fmla="*/ 396649 w 540885"/>
              <a:gd name="connsiteY57" fmla="*/ 103670 h 496091"/>
              <a:gd name="connsiteX58" fmla="*/ 407213 w 540885"/>
              <a:gd name="connsiteY58" fmla="*/ 129165 h 496091"/>
              <a:gd name="connsiteX59" fmla="*/ 432708 w 540885"/>
              <a:gd name="connsiteY59" fmla="*/ 139729 h 496091"/>
              <a:gd name="connsiteX60" fmla="*/ 458203 w 540885"/>
              <a:gd name="connsiteY60" fmla="*/ 129165 h 496091"/>
              <a:gd name="connsiteX61" fmla="*/ 468767 w 540885"/>
              <a:gd name="connsiteY61" fmla="*/ 103670 h 496091"/>
              <a:gd name="connsiteX62" fmla="*/ 458063 w 540885"/>
              <a:gd name="connsiteY62" fmla="*/ 78316 h 496091"/>
              <a:gd name="connsiteX63" fmla="*/ 432708 w 540885"/>
              <a:gd name="connsiteY63" fmla="*/ 67611 h 496091"/>
              <a:gd name="connsiteX64" fmla="*/ 154096 w 540885"/>
              <a:gd name="connsiteY64" fmla="*/ 67611 h 496091"/>
              <a:gd name="connsiteX65" fmla="*/ 206494 w 540885"/>
              <a:gd name="connsiteY65" fmla="*/ 67611 h 496091"/>
              <a:gd name="connsiteX66" fmla="*/ 212128 w 540885"/>
              <a:gd name="connsiteY66" fmla="*/ 69724 h 496091"/>
              <a:gd name="connsiteX67" fmla="*/ 214945 w 540885"/>
              <a:gd name="connsiteY67" fmla="*/ 74654 h 496091"/>
              <a:gd name="connsiteX68" fmla="*/ 221425 w 540885"/>
              <a:gd name="connsiteY68" fmla="*/ 117755 h 496091"/>
              <a:gd name="connsiteX69" fmla="*/ 242553 w 540885"/>
              <a:gd name="connsiteY69" fmla="*/ 126488 h 496091"/>
              <a:gd name="connsiteX70" fmla="*/ 275795 w 540885"/>
              <a:gd name="connsiteY70" fmla="*/ 101416 h 496091"/>
              <a:gd name="connsiteX71" fmla="*/ 281429 w 540885"/>
              <a:gd name="connsiteY71" fmla="*/ 99444 h 496091"/>
              <a:gd name="connsiteX72" fmla="*/ 287345 w 540885"/>
              <a:gd name="connsiteY72" fmla="*/ 101698 h 496091"/>
              <a:gd name="connsiteX73" fmla="*/ 327911 w 540885"/>
              <a:gd name="connsiteY73" fmla="*/ 146772 h 496091"/>
              <a:gd name="connsiteX74" fmla="*/ 325939 w 540885"/>
              <a:gd name="connsiteY74" fmla="*/ 152124 h 496091"/>
              <a:gd name="connsiteX75" fmla="*/ 314108 w 540885"/>
              <a:gd name="connsiteY75" fmla="*/ 167337 h 496091"/>
              <a:gd name="connsiteX76" fmla="*/ 301430 w 540885"/>
              <a:gd name="connsiteY76" fmla="*/ 184239 h 496091"/>
              <a:gd name="connsiteX77" fmla="*/ 311008 w 540885"/>
              <a:gd name="connsiteY77" fmla="*/ 207339 h 496091"/>
              <a:gd name="connsiteX78" fmla="*/ 353828 w 540885"/>
              <a:gd name="connsiteY78" fmla="*/ 213819 h 496091"/>
              <a:gd name="connsiteX79" fmla="*/ 358618 w 540885"/>
              <a:gd name="connsiteY79" fmla="*/ 216777 h 496091"/>
              <a:gd name="connsiteX80" fmla="*/ 360590 w 540885"/>
              <a:gd name="connsiteY80" fmla="*/ 222270 h 496091"/>
              <a:gd name="connsiteX81" fmla="*/ 360590 w 540885"/>
              <a:gd name="connsiteY81" fmla="*/ 274386 h 496091"/>
              <a:gd name="connsiteX82" fmla="*/ 358618 w 540885"/>
              <a:gd name="connsiteY82" fmla="*/ 279880 h 496091"/>
              <a:gd name="connsiteX83" fmla="*/ 354110 w 540885"/>
              <a:gd name="connsiteY83" fmla="*/ 282838 h 496091"/>
              <a:gd name="connsiteX84" fmla="*/ 310445 w 540885"/>
              <a:gd name="connsiteY84" fmla="*/ 289599 h 496091"/>
              <a:gd name="connsiteX85" fmla="*/ 301430 w 540885"/>
              <a:gd name="connsiteY85" fmla="*/ 311009 h 496091"/>
              <a:gd name="connsiteX86" fmla="*/ 326784 w 540885"/>
              <a:gd name="connsiteY86" fmla="*/ 343405 h 496091"/>
              <a:gd name="connsiteX87" fmla="*/ 328756 w 540885"/>
              <a:gd name="connsiteY87" fmla="*/ 349040 h 496091"/>
              <a:gd name="connsiteX88" fmla="*/ 326784 w 540885"/>
              <a:gd name="connsiteY88" fmla="*/ 354392 h 496091"/>
              <a:gd name="connsiteX89" fmla="*/ 303543 w 540885"/>
              <a:gd name="connsiteY89" fmla="*/ 379605 h 496091"/>
              <a:gd name="connsiteX90" fmla="*/ 281429 w 540885"/>
              <a:gd name="connsiteY90" fmla="*/ 396367 h 496091"/>
              <a:gd name="connsiteX91" fmla="*/ 275513 w 540885"/>
              <a:gd name="connsiteY91" fmla="*/ 394395 h 496091"/>
              <a:gd name="connsiteX92" fmla="*/ 243117 w 540885"/>
              <a:gd name="connsiteY92" fmla="*/ 369041 h 496091"/>
              <a:gd name="connsiteX93" fmla="*/ 221425 w 540885"/>
              <a:gd name="connsiteY93" fmla="*/ 377774 h 496091"/>
              <a:gd name="connsiteX94" fmla="*/ 214945 w 540885"/>
              <a:gd name="connsiteY94" fmla="*/ 421439 h 496091"/>
              <a:gd name="connsiteX95" fmla="*/ 206494 w 540885"/>
              <a:gd name="connsiteY95" fmla="*/ 428200 h 496091"/>
              <a:gd name="connsiteX96" fmla="*/ 154096 w 540885"/>
              <a:gd name="connsiteY96" fmla="*/ 428200 h 496091"/>
              <a:gd name="connsiteX97" fmla="*/ 148462 w 540885"/>
              <a:gd name="connsiteY97" fmla="*/ 426087 h 496091"/>
              <a:gd name="connsiteX98" fmla="*/ 145645 w 540885"/>
              <a:gd name="connsiteY98" fmla="*/ 421158 h 496091"/>
              <a:gd name="connsiteX99" fmla="*/ 139165 w 540885"/>
              <a:gd name="connsiteY99" fmla="*/ 378056 h 496091"/>
              <a:gd name="connsiteX100" fmla="*/ 118037 w 540885"/>
              <a:gd name="connsiteY100" fmla="*/ 369323 h 496091"/>
              <a:gd name="connsiteX101" fmla="*/ 84795 w 540885"/>
              <a:gd name="connsiteY101" fmla="*/ 394395 h 496091"/>
              <a:gd name="connsiteX102" fmla="*/ 79161 w 540885"/>
              <a:gd name="connsiteY102" fmla="*/ 396367 h 496091"/>
              <a:gd name="connsiteX103" fmla="*/ 73245 w 540885"/>
              <a:gd name="connsiteY103" fmla="*/ 394113 h 496091"/>
              <a:gd name="connsiteX104" fmla="*/ 32679 w 540885"/>
              <a:gd name="connsiteY104" fmla="*/ 349040 h 496091"/>
              <a:gd name="connsiteX105" fmla="*/ 34651 w 540885"/>
              <a:gd name="connsiteY105" fmla="*/ 343687 h 496091"/>
              <a:gd name="connsiteX106" fmla="*/ 46201 w 540885"/>
              <a:gd name="connsiteY106" fmla="*/ 328756 h 496091"/>
              <a:gd name="connsiteX107" fmla="*/ 59441 w 540885"/>
              <a:gd name="connsiteY107" fmla="*/ 311572 h 496091"/>
              <a:gd name="connsiteX108" fmla="*/ 49581 w 540885"/>
              <a:gd name="connsiteY108" fmla="*/ 288472 h 496091"/>
              <a:gd name="connsiteX109" fmla="*/ 6761 w 540885"/>
              <a:gd name="connsiteY109" fmla="*/ 281711 h 496091"/>
              <a:gd name="connsiteX110" fmla="*/ 1972 w 540885"/>
              <a:gd name="connsiteY110" fmla="*/ 279034 h 496091"/>
              <a:gd name="connsiteX111" fmla="*/ 0 w 540885"/>
              <a:gd name="connsiteY111" fmla="*/ 273541 h 496091"/>
              <a:gd name="connsiteX112" fmla="*/ 0 w 540885"/>
              <a:gd name="connsiteY112" fmla="*/ 221425 h 496091"/>
              <a:gd name="connsiteX113" fmla="*/ 1972 w 540885"/>
              <a:gd name="connsiteY113" fmla="*/ 215932 h 496091"/>
              <a:gd name="connsiteX114" fmla="*/ 6480 w 540885"/>
              <a:gd name="connsiteY114" fmla="*/ 212973 h 496091"/>
              <a:gd name="connsiteX115" fmla="*/ 50145 w 540885"/>
              <a:gd name="connsiteY115" fmla="*/ 206213 h 496091"/>
              <a:gd name="connsiteX116" fmla="*/ 59159 w 540885"/>
              <a:gd name="connsiteY116" fmla="*/ 184802 h 496091"/>
              <a:gd name="connsiteX117" fmla="*/ 33806 w 540885"/>
              <a:gd name="connsiteY117" fmla="*/ 152406 h 496091"/>
              <a:gd name="connsiteX118" fmla="*/ 31834 w 540885"/>
              <a:gd name="connsiteY118" fmla="*/ 146772 h 496091"/>
              <a:gd name="connsiteX119" fmla="*/ 33806 w 540885"/>
              <a:gd name="connsiteY119" fmla="*/ 141137 h 496091"/>
              <a:gd name="connsiteX120" fmla="*/ 56906 w 540885"/>
              <a:gd name="connsiteY120" fmla="*/ 116065 h 496091"/>
              <a:gd name="connsiteX121" fmla="*/ 79161 w 540885"/>
              <a:gd name="connsiteY121" fmla="*/ 99444 h 496091"/>
              <a:gd name="connsiteX122" fmla="*/ 85077 w 540885"/>
              <a:gd name="connsiteY122" fmla="*/ 101416 h 496091"/>
              <a:gd name="connsiteX123" fmla="*/ 117474 w 540885"/>
              <a:gd name="connsiteY123" fmla="*/ 126770 h 496091"/>
              <a:gd name="connsiteX124" fmla="*/ 139165 w 540885"/>
              <a:gd name="connsiteY124" fmla="*/ 117755 h 496091"/>
              <a:gd name="connsiteX125" fmla="*/ 145645 w 540885"/>
              <a:gd name="connsiteY125" fmla="*/ 74372 h 496091"/>
              <a:gd name="connsiteX126" fmla="*/ 154096 w 540885"/>
              <a:gd name="connsiteY126" fmla="*/ 67611 h 496091"/>
              <a:gd name="connsiteX127" fmla="*/ 396649 w 540885"/>
              <a:gd name="connsiteY127" fmla="*/ 0 h 496091"/>
              <a:gd name="connsiteX128" fmla="*/ 409608 w 540885"/>
              <a:gd name="connsiteY128" fmla="*/ 13100 h 496091"/>
              <a:gd name="connsiteX129" fmla="*/ 424257 w 540885"/>
              <a:gd name="connsiteY129" fmla="*/ 32116 h 496091"/>
              <a:gd name="connsiteX130" fmla="*/ 432708 w 540885"/>
              <a:gd name="connsiteY130" fmla="*/ 31552 h 496091"/>
              <a:gd name="connsiteX131" fmla="*/ 441160 w 540885"/>
              <a:gd name="connsiteY131" fmla="*/ 32116 h 496091"/>
              <a:gd name="connsiteX132" fmla="*/ 467077 w 540885"/>
              <a:gd name="connsiteY132" fmla="*/ 564 h 496091"/>
              <a:gd name="connsiteX133" fmla="*/ 468767 w 540885"/>
              <a:gd name="connsiteY133" fmla="*/ 0 h 496091"/>
              <a:gd name="connsiteX134" fmla="*/ 503699 w 540885"/>
              <a:gd name="connsiteY134" fmla="*/ 19720 h 496091"/>
              <a:gd name="connsiteX135" fmla="*/ 504826 w 540885"/>
              <a:gd name="connsiteY135" fmla="*/ 21692 h 496091"/>
              <a:gd name="connsiteX136" fmla="*/ 490459 w 540885"/>
              <a:gd name="connsiteY136" fmla="*/ 60568 h 496091"/>
              <a:gd name="connsiteX137" fmla="*/ 498910 w 540885"/>
              <a:gd name="connsiteY137" fmla="*/ 75217 h 496091"/>
              <a:gd name="connsiteX138" fmla="*/ 540885 w 540885"/>
              <a:gd name="connsiteY138" fmla="*/ 83950 h 496091"/>
              <a:gd name="connsiteX139" fmla="*/ 540885 w 540885"/>
              <a:gd name="connsiteY139" fmla="*/ 123390 h 496091"/>
              <a:gd name="connsiteX140" fmla="*/ 498910 w 540885"/>
              <a:gd name="connsiteY140" fmla="*/ 132123 h 496091"/>
              <a:gd name="connsiteX141" fmla="*/ 490459 w 540885"/>
              <a:gd name="connsiteY141" fmla="*/ 146772 h 496091"/>
              <a:gd name="connsiteX142" fmla="*/ 504826 w 540885"/>
              <a:gd name="connsiteY142" fmla="*/ 185648 h 496091"/>
              <a:gd name="connsiteX143" fmla="*/ 503699 w 540885"/>
              <a:gd name="connsiteY143" fmla="*/ 187619 h 496091"/>
              <a:gd name="connsiteX144" fmla="*/ 468767 w 540885"/>
              <a:gd name="connsiteY144" fmla="*/ 207621 h 496091"/>
              <a:gd name="connsiteX145" fmla="*/ 455809 w 540885"/>
              <a:gd name="connsiteY145" fmla="*/ 194381 h 496091"/>
              <a:gd name="connsiteX146" fmla="*/ 441160 w 540885"/>
              <a:gd name="connsiteY146" fmla="*/ 175224 h 496091"/>
              <a:gd name="connsiteX147" fmla="*/ 432708 w 540885"/>
              <a:gd name="connsiteY147" fmla="*/ 175788 h 496091"/>
              <a:gd name="connsiteX148" fmla="*/ 424257 w 540885"/>
              <a:gd name="connsiteY148" fmla="*/ 175224 h 496091"/>
              <a:gd name="connsiteX149" fmla="*/ 409608 w 540885"/>
              <a:gd name="connsiteY149" fmla="*/ 194381 h 496091"/>
              <a:gd name="connsiteX150" fmla="*/ 396649 w 540885"/>
              <a:gd name="connsiteY150" fmla="*/ 207621 h 496091"/>
              <a:gd name="connsiteX151" fmla="*/ 361717 w 540885"/>
              <a:gd name="connsiteY151" fmla="*/ 187619 h 496091"/>
              <a:gd name="connsiteX152" fmla="*/ 360591 w 540885"/>
              <a:gd name="connsiteY152" fmla="*/ 185648 h 496091"/>
              <a:gd name="connsiteX153" fmla="*/ 374958 w 540885"/>
              <a:gd name="connsiteY153" fmla="*/ 146772 h 496091"/>
              <a:gd name="connsiteX154" fmla="*/ 366507 w 540885"/>
              <a:gd name="connsiteY154" fmla="*/ 132123 h 496091"/>
              <a:gd name="connsiteX155" fmla="*/ 324532 w 540885"/>
              <a:gd name="connsiteY155" fmla="*/ 123390 h 496091"/>
              <a:gd name="connsiteX156" fmla="*/ 324532 w 540885"/>
              <a:gd name="connsiteY156" fmla="*/ 83950 h 496091"/>
              <a:gd name="connsiteX157" fmla="*/ 366507 w 540885"/>
              <a:gd name="connsiteY157" fmla="*/ 75217 h 496091"/>
              <a:gd name="connsiteX158" fmla="*/ 374958 w 540885"/>
              <a:gd name="connsiteY158" fmla="*/ 60568 h 496091"/>
              <a:gd name="connsiteX159" fmla="*/ 360591 w 540885"/>
              <a:gd name="connsiteY159" fmla="*/ 21692 h 496091"/>
              <a:gd name="connsiteX160" fmla="*/ 361717 w 540885"/>
              <a:gd name="connsiteY160" fmla="*/ 19720 h 496091"/>
              <a:gd name="connsiteX161" fmla="*/ 371577 w 540885"/>
              <a:gd name="connsiteY161" fmla="*/ 14086 h 496091"/>
              <a:gd name="connsiteX162" fmla="*/ 388198 w 540885"/>
              <a:gd name="connsiteY162" fmla="*/ 4508 h 496091"/>
              <a:gd name="connsiteX163" fmla="*/ 396649 w 540885"/>
              <a:gd name="connsiteY163" fmla="*/ 0 h 49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540885" h="496091">
                <a:moveTo>
                  <a:pt x="432708" y="356081"/>
                </a:moveTo>
                <a:cubicBezTo>
                  <a:pt x="422942" y="356081"/>
                  <a:pt x="414491" y="359650"/>
                  <a:pt x="407355" y="366786"/>
                </a:cubicBezTo>
                <a:cubicBezTo>
                  <a:pt x="400218" y="373923"/>
                  <a:pt x="396649" y="382375"/>
                  <a:pt x="396649" y="392140"/>
                </a:cubicBezTo>
                <a:cubicBezTo>
                  <a:pt x="396649" y="402094"/>
                  <a:pt x="400171" y="410592"/>
                  <a:pt x="407213" y="417635"/>
                </a:cubicBezTo>
                <a:cubicBezTo>
                  <a:pt x="414257" y="424678"/>
                  <a:pt x="422754" y="428199"/>
                  <a:pt x="432708" y="428199"/>
                </a:cubicBezTo>
                <a:cubicBezTo>
                  <a:pt x="442662" y="428199"/>
                  <a:pt x="451161" y="424678"/>
                  <a:pt x="458203" y="417635"/>
                </a:cubicBezTo>
                <a:cubicBezTo>
                  <a:pt x="465246" y="410592"/>
                  <a:pt x="468767" y="402094"/>
                  <a:pt x="468767" y="392140"/>
                </a:cubicBezTo>
                <a:cubicBezTo>
                  <a:pt x="468767" y="382375"/>
                  <a:pt x="465199" y="373923"/>
                  <a:pt x="458063" y="366786"/>
                </a:cubicBezTo>
                <a:cubicBezTo>
                  <a:pt x="450925" y="359650"/>
                  <a:pt x="442474" y="356081"/>
                  <a:pt x="432708" y="356081"/>
                </a:cubicBezTo>
                <a:close/>
                <a:moveTo>
                  <a:pt x="396649" y="288471"/>
                </a:moveTo>
                <a:cubicBezTo>
                  <a:pt x="398152" y="288471"/>
                  <a:pt x="402471" y="292838"/>
                  <a:pt x="409608" y="301570"/>
                </a:cubicBezTo>
                <a:cubicBezTo>
                  <a:pt x="416744" y="310303"/>
                  <a:pt x="421628" y="316642"/>
                  <a:pt x="424257" y="320586"/>
                </a:cubicBezTo>
                <a:cubicBezTo>
                  <a:pt x="428013" y="320210"/>
                  <a:pt x="430830" y="320023"/>
                  <a:pt x="432708" y="320023"/>
                </a:cubicBezTo>
                <a:cubicBezTo>
                  <a:pt x="434586" y="320023"/>
                  <a:pt x="437403" y="320210"/>
                  <a:pt x="441160" y="320586"/>
                </a:cubicBezTo>
                <a:cubicBezTo>
                  <a:pt x="450738" y="307251"/>
                  <a:pt x="459377" y="296734"/>
                  <a:pt x="467077" y="289034"/>
                </a:cubicBezTo>
                <a:lnTo>
                  <a:pt x="468767" y="288471"/>
                </a:lnTo>
                <a:cubicBezTo>
                  <a:pt x="469518" y="288471"/>
                  <a:pt x="481162" y="295044"/>
                  <a:pt x="503699" y="308190"/>
                </a:cubicBezTo>
                <a:cubicBezTo>
                  <a:pt x="504450" y="308754"/>
                  <a:pt x="504826" y="309412"/>
                  <a:pt x="504826" y="310163"/>
                </a:cubicBezTo>
                <a:cubicBezTo>
                  <a:pt x="504826" y="314858"/>
                  <a:pt x="500037" y="327816"/>
                  <a:pt x="490459" y="349039"/>
                </a:cubicBezTo>
                <a:cubicBezTo>
                  <a:pt x="493651" y="353358"/>
                  <a:pt x="496468" y="358241"/>
                  <a:pt x="498910" y="363688"/>
                </a:cubicBezTo>
                <a:cubicBezTo>
                  <a:pt x="526893" y="366505"/>
                  <a:pt x="540885" y="369416"/>
                  <a:pt x="540885" y="372421"/>
                </a:cubicBezTo>
                <a:lnTo>
                  <a:pt x="540885" y="411860"/>
                </a:lnTo>
                <a:cubicBezTo>
                  <a:pt x="540885" y="414865"/>
                  <a:pt x="526893" y="417776"/>
                  <a:pt x="498910" y="420593"/>
                </a:cubicBezTo>
                <a:cubicBezTo>
                  <a:pt x="496657" y="425664"/>
                  <a:pt x="493839" y="430547"/>
                  <a:pt x="490459" y="435242"/>
                </a:cubicBezTo>
                <a:cubicBezTo>
                  <a:pt x="500037" y="456464"/>
                  <a:pt x="504826" y="469423"/>
                  <a:pt x="504826" y="474118"/>
                </a:cubicBezTo>
                <a:cubicBezTo>
                  <a:pt x="504826" y="474869"/>
                  <a:pt x="504450" y="475527"/>
                  <a:pt x="503699" y="476090"/>
                </a:cubicBezTo>
                <a:cubicBezTo>
                  <a:pt x="480787" y="489424"/>
                  <a:pt x="469143" y="496091"/>
                  <a:pt x="468767" y="496091"/>
                </a:cubicBezTo>
                <a:cubicBezTo>
                  <a:pt x="467265" y="496091"/>
                  <a:pt x="462945" y="491678"/>
                  <a:pt x="455809" y="482851"/>
                </a:cubicBezTo>
                <a:cubicBezTo>
                  <a:pt x="448672" y="474024"/>
                  <a:pt x="443788" y="467639"/>
                  <a:pt x="441160" y="463695"/>
                </a:cubicBezTo>
                <a:cubicBezTo>
                  <a:pt x="437403" y="464070"/>
                  <a:pt x="434586" y="464258"/>
                  <a:pt x="432708" y="464258"/>
                </a:cubicBezTo>
                <a:cubicBezTo>
                  <a:pt x="430830" y="464258"/>
                  <a:pt x="428013" y="464070"/>
                  <a:pt x="424257" y="463695"/>
                </a:cubicBezTo>
                <a:cubicBezTo>
                  <a:pt x="421628" y="467639"/>
                  <a:pt x="416744" y="474024"/>
                  <a:pt x="409608" y="482851"/>
                </a:cubicBezTo>
                <a:cubicBezTo>
                  <a:pt x="402471" y="491678"/>
                  <a:pt x="398152" y="496091"/>
                  <a:pt x="396649" y="496091"/>
                </a:cubicBezTo>
                <a:cubicBezTo>
                  <a:pt x="396274" y="496091"/>
                  <a:pt x="384629" y="489424"/>
                  <a:pt x="361717" y="476090"/>
                </a:cubicBezTo>
                <a:cubicBezTo>
                  <a:pt x="360966" y="475527"/>
                  <a:pt x="360591" y="474869"/>
                  <a:pt x="360591" y="474118"/>
                </a:cubicBezTo>
                <a:cubicBezTo>
                  <a:pt x="360591" y="469423"/>
                  <a:pt x="365380" y="456464"/>
                  <a:pt x="374958" y="435242"/>
                </a:cubicBezTo>
                <a:cubicBezTo>
                  <a:pt x="371577" y="430547"/>
                  <a:pt x="368760" y="425664"/>
                  <a:pt x="366507" y="420593"/>
                </a:cubicBezTo>
                <a:cubicBezTo>
                  <a:pt x="338523" y="417776"/>
                  <a:pt x="324532" y="414865"/>
                  <a:pt x="324532" y="411860"/>
                </a:cubicBezTo>
                <a:lnTo>
                  <a:pt x="324532" y="372421"/>
                </a:lnTo>
                <a:cubicBezTo>
                  <a:pt x="324532" y="369416"/>
                  <a:pt x="338523" y="366505"/>
                  <a:pt x="366507" y="363688"/>
                </a:cubicBezTo>
                <a:cubicBezTo>
                  <a:pt x="368948" y="358241"/>
                  <a:pt x="371765" y="353358"/>
                  <a:pt x="374958" y="349039"/>
                </a:cubicBezTo>
                <a:cubicBezTo>
                  <a:pt x="365380" y="327816"/>
                  <a:pt x="360591" y="314858"/>
                  <a:pt x="360591" y="310163"/>
                </a:cubicBezTo>
                <a:cubicBezTo>
                  <a:pt x="360591" y="309412"/>
                  <a:pt x="360966" y="308754"/>
                  <a:pt x="361717" y="308190"/>
                </a:cubicBezTo>
                <a:cubicBezTo>
                  <a:pt x="362468" y="307815"/>
                  <a:pt x="365755" y="305937"/>
                  <a:pt x="371577" y="302557"/>
                </a:cubicBezTo>
                <a:cubicBezTo>
                  <a:pt x="377399" y="299176"/>
                  <a:pt x="382939" y="295983"/>
                  <a:pt x="388198" y="292978"/>
                </a:cubicBezTo>
                <a:cubicBezTo>
                  <a:pt x="393457" y="289974"/>
                  <a:pt x="396274" y="288471"/>
                  <a:pt x="396649" y="288471"/>
                </a:cubicBezTo>
                <a:close/>
                <a:moveTo>
                  <a:pt x="180295" y="175788"/>
                </a:moveTo>
                <a:cubicBezTo>
                  <a:pt x="160387" y="175788"/>
                  <a:pt x="143391" y="182830"/>
                  <a:pt x="129305" y="196916"/>
                </a:cubicBezTo>
                <a:cubicBezTo>
                  <a:pt x="115220" y="211002"/>
                  <a:pt x="108177" y="227998"/>
                  <a:pt x="108177" y="247906"/>
                </a:cubicBezTo>
                <a:cubicBezTo>
                  <a:pt x="108177" y="267813"/>
                  <a:pt x="115220" y="284810"/>
                  <a:pt x="129305" y="298895"/>
                </a:cubicBezTo>
                <a:cubicBezTo>
                  <a:pt x="143391" y="312981"/>
                  <a:pt x="160387" y="320024"/>
                  <a:pt x="180295" y="320024"/>
                </a:cubicBezTo>
                <a:cubicBezTo>
                  <a:pt x="200202" y="320024"/>
                  <a:pt x="217199" y="312981"/>
                  <a:pt x="231285" y="298895"/>
                </a:cubicBezTo>
                <a:cubicBezTo>
                  <a:pt x="245370" y="284810"/>
                  <a:pt x="252413" y="267813"/>
                  <a:pt x="252413" y="247906"/>
                </a:cubicBezTo>
                <a:cubicBezTo>
                  <a:pt x="252413" y="227998"/>
                  <a:pt x="245370" y="211002"/>
                  <a:pt x="231285" y="196916"/>
                </a:cubicBezTo>
                <a:cubicBezTo>
                  <a:pt x="217199" y="182830"/>
                  <a:pt x="200202" y="175788"/>
                  <a:pt x="180295" y="175788"/>
                </a:cubicBezTo>
                <a:close/>
                <a:moveTo>
                  <a:pt x="432708" y="67611"/>
                </a:moveTo>
                <a:cubicBezTo>
                  <a:pt x="422942" y="67611"/>
                  <a:pt x="414491" y="71179"/>
                  <a:pt x="407355" y="78316"/>
                </a:cubicBezTo>
                <a:cubicBezTo>
                  <a:pt x="400218" y="85453"/>
                  <a:pt x="396649" y="93904"/>
                  <a:pt x="396649" y="103670"/>
                </a:cubicBezTo>
                <a:cubicBezTo>
                  <a:pt x="396649" y="113624"/>
                  <a:pt x="400171" y="122122"/>
                  <a:pt x="407213" y="129165"/>
                </a:cubicBezTo>
                <a:cubicBezTo>
                  <a:pt x="414257" y="136207"/>
                  <a:pt x="422754" y="139729"/>
                  <a:pt x="432708" y="139729"/>
                </a:cubicBezTo>
                <a:cubicBezTo>
                  <a:pt x="442662" y="139729"/>
                  <a:pt x="451161" y="136207"/>
                  <a:pt x="458203" y="129165"/>
                </a:cubicBezTo>
                <a:cubicBezTo>
                  <a:pt x="465246" y="122122"/>
                  <a:pt x="468767" y="113624"/>
                  <a:pt x="468767" y="103670"/>
                </a:cubicBezTo>
                <a:cubicBezTo>
                  <a:pt x="468767" y="93904"/>
                  <a:pt x="465199" y="85453"/>
                  <a:pt x="458063" y="78316"/>
                </a:cubicBezTo>
                <a:cubicBezTo>
                  <a:pt x="450925" y="71179"/>
                  <a:pt x="442474" y="67611"/>
                  <a:pt x="432708" y="67611"/>
                </a:cubicBezTo>
                <a:close/>
                <a:moveTo>
                  <a:pt x="154096" y="67611"/>
                </a:moveTo>
                <a:lnTo>
                  <a:pt x="206494" y="67611"/>
                </a:lnTo>
                <a:cubicBezTo>
                  <a:pt x="208559" y="67611"/>
                  <a:pt x="210438" y="68315"/>
                  <a:pt x="212128" y="69724"/>
                </a:cubicBezTo>
                <a:cubicBezTo>
                  <a:pt x="213818" y="71132"/>
                  <a:pt x="214757" y="72775"/>
                  <a:pt x="214945" y="74654"/>
                </a:cubicBezTo>
                <a:lnTo>
                  <a:pt x="221425" y="117755"/>
                </a:lnTo>
                <a:cubicBezTo>
                  <a:pt x="227810" y="119633"/>
                  <a:pt x="234853" y="122545"/>
                  <a:pt x="242553" y="126488"/>
                </a:cubicBezTo>
                <a:lnTo>
                  <a:pt x="275795" y="101416"/>
                </a:lnTo>
                <a:cubicBezTo>
                  <a:pt x="277297" y="100102"/>
                  <a:pt x="279175" y="99444"/>
                  <a:pt x="281429" y="99444"/>
                </a:cubicBezTo>
                <a:cubicBezTo>
                  <a:pt x="283494" y="99444"/>
                  <a:pt x="285466" y="100195"/>
                  <a:pt x="287345" y="101698"/>
                </a:cubicBezTo>
                <a:cubicBezTo>
                  <a:pt x="314389" y="126676"/>
                  <a:pt x="327911" y="141701"/>
                  <a:pt x="327911" y="146772"/>
                </a:cubicBezTo>
                <a:cubicBezTo>
                  <a:pt x="327911" y="148462"/>
                  <a:pt x="327254" y="150246"/>
                  <a:pt x="325939" y="152124"/>
                </a:cubicBezTo>
                <a:cubicBezTo>
                  <a:pt x="323685" y="155129"/>
                  <a:pt x="319742" y="160200"/>
                  <a:pt x="314108" y="167337"/>
                </a:cubicBezTo>
                <a:cubicBezTo>
                  <a:pt x="308473" y="174473"/>
                  <a:pt x="304248" y="180107"/>
                  <a:pt x="301430" y="184239"/>
                </a:cubicBezTo>
                <a:cubicBezTo>
                  <a:pt x="305749" y="193254"/>
                  <a:pt x="308942" y="200954"/>
                  <a:pt x="311008" y="207339"/>
                </a:cubicBezTo>
                <a:lnTo>
                  <a:pt x="353828" y="213819"/>
                </a:lnTo>
                <a:cubicBezTo>
                  <a:pt x="355706" y="214194"/>
                  <a:pt x="357303" y="215180"/>
                  <a:pt x="358618" y="216777"/>
                </a:cubicBezTo>
                <a:cubicBezTo>
                  <a:pt x="359932" y="218373"/>
                  <a:pt x="360590" y="220204"/>
                  <a:pt x="360590" y="222270"/>
                </a:cubicBezTo>
                <a:lnTo>
                  <a:pt x="360590" y="274386"/>
                </a:lnTo>
                <a:cubicBezTo>
                  <a:pt x="360590" y="276265"/>
                  <a:pt x="359932" y="278095"/>
                  <a:pt x="358618" y="279880"/>
                </a:cubicBezTo>
                <a:cubicBezTo>
                  <a:pt x="357303" y="281664"/>
                  <a:pt x="355800" y="282650"/>
                  <a:pt x="354110" y="282838"/>
                </a:cubicBezTo>
                <a:lnTo>
                  <a:pt x="310445" y="289599"/>
                </a:lnTo>
                <a:cubicBezTo>
                  <a:pt x="308379" y="296172"/>
                  <a:pt x="305374" y="303309"/>
                  <a:pt x="301430" y="311009"/>
                </a:cubicBezTo>
                <a:cubicBezTo>
                  <a:pt x="307816" y="320024"/>
                  <a:pt x="316267" y="330822"/>
                  <a:pt x="326784" y="343405"/>
                </a:cubicBezTo>
                <a:cubicBezTo>
                  <a:pt x="328099" y="345283"/>
                  <a:pt x="328756" y="347161"/>
                  <a:pt x="328756" y="349040"/>
                </a:cubicBezTo>
                <a:cubicBezTo>
                  <a:pt x="328756" y="351293"/>
                  <a:pt x="328099" y="353077"/>
                  <a:pt x="326784" y="354392"/>
                </a:cubicBezTo>
                <a:cubicBezTo>
                  <a:pt x="322465" y="360026"/>
                  <a:pt x="314717" y="368431"/>
                  <a:pt x="303543" y="379605"/>
                </a:cubicBezTo>
                <a:cubicBezTo>
                  <a:pt x="292368" y="390780"/>
                  <a:pt x="284997" y="396367"/>
                  <a:pt x="281429" y="396367"/>
                </a:cubicBezTo>
                <a:cubicBezTo>
                  <a:pt x="279363" y="396367"/>
                  <a:pt x="277391" y="395710"/>
                  <a:pt x="275513" y="394395"/>
                </a:cubicBezTo>
                <a:lnTo>
                  <a:pt x="243117" y="369041"/>
                </a:lnTo>
                <a:cubicBezTo>
                  <a:pt x="236167" y="372609"/>
                  <a:pt x="228937" y="375520"/>
                  <a:pt x="221425" y="377774"/>
                </a:cubicBezTo>
                <a:cubicBezTo>
                  <a:pt x="219359" y="398057"/>
                  <a:pt x="217199" y="412612"/>
                  <a:pt x="214945" y="421439"/>
                </a:cubicBezTo>
                <a:cubicBezTo>
                  <a:pt x="213630" y="425947"/>
                  <a:pt x="210813" y="428200"/>
                  <a:pt x="206494" y="428200"/>
                </a:cubicBezTo>
                <a:lnTo>
                  <a:pt x="154096" y="428200"/>
                </a:lnTo>
                <a:cubicBezTo>
                  <a:pt x="152030" y="428200"/>
                  <a:pt x="150152" y="427496"/>
                  <a:pt x="148462" y="426087"/>
                </a:cubicBezTo>
                <a:cubicBezTo>
                  <a:pt x="146771" y="424679"/>
                  <a:pt x="145832" y="423035"/>
                  <a:pt x="145645" y="421158"/>
                </a:cubicBezTo>
                <a:lnTo>
                  <a:pt x="139165" y="378056"/>
                </a:lnTo>
                <a:cubicBezTo>
                  <a:pt x="132779" y="376178"/>
                  <a:pt x="125737" y="373267"/>
                  <a:pt x="118037" y="369323"/>
                </a:cubicBezTo>
                <a:lnTo>
                  <a:pt x="84795" y="394395"/>
                </a:lnTo>
                <a:cubicBezTo>
                  <a:pt x="83480" y="395710"/>
                  <a:pt x="81602" y="396367"/>
                  <a:pt x="79161" y="396367"/>
                </a:cubicBezTo>
                <a:cubicBezTo>
                  <a:pt x="77095" y="396367"/>
                  <a:pt x="75123" y="395616"/>
                  <a:pt x="73245" y="394113"/>
                </a:cubicBezTo>
                <a:cubicBezTo>
                  <a:pt x="46201" y="369135"/>
                  <a:pt x="32679" y="354110"/>
                  <a:pt x="32679" y="349040"/>
                </a:cubicBezTo>
                <a:cubicBezTo>
                  <a:pt x="32679" y="347349"/>
                  <a:pt x="33336" y="345565"/>
                  <a:pt x="34651" y="343687"/>
                </a:cubicBezTo>
                <a:cubicBezTo>
                  <a:pt x="36529" y="341058"/>
                  <a:pt x="40378" y="336081"/>
                  <a:pt x="46201" y="328756"/>
                </a:cubicBezTo>
                <a:cubicBezTo>
                  <a:pt x="52022" y="321432"/>
                  <a:pt x="56436" y="315704"/>
                  <a:pt x="59441" y="311572"/>
                </a:cubicBezTo>
                <a:cubicBezTo>
                  <a:pt x="55122" y="303309"/>
                  <a:pt x="51835" y="295608"/>
                  <a:pt x="49581" y="288472"/>
                </a:cubicBezTo>
                <a:lnTo>
                  <a:pt x="6761" y="281711"/>
                </a:lnTo>
                <a:cubicBezTo>
                  <a:pt x="4883" y="281523"/>
                  <a:pt x="3286" y="280631"/>
                  <a:pt x="1972" y="279034"/>
                </a:cubicBezTo>
                <a:cubicBezTo>
                  <a:pt x="657" y="277438"/>
                  <a:pt x="0" y="275607"/>
                  <a:pt x="0" y="273541"/>
                </a:cubicBezTo>
                <a:lnTo>
                  <a:pt x="0" y="221425"/>
                </a:lnTo>
                <a:cubicBezTo>
                  <a:pt x="0" y="219547"/>
                  <a:pt x="657" y="217715"/>
                  <a:pt x="1972" y="215932"/>
                </a:cubicBezTo>
                <a:cubicBezTo>
                  <a:pt x="3286" y="214147"/>
                  <a:pt x="4789" y="213161"/>
                  <a:pt x="6480" y="212973"/>
                </a:cubicBezTo>
                <a:lnTo>
                  <a:pt x="50145" y="206213"/>
                </a:lnTo>
                <a:cubicBezTo>
                  <a:pt x="52210" y="199639"/>
                  <a:pt x="55215" y="192503"/>
                  <a:pt x="59159" y="184802"/>
                </a:cubicBezTo>
                <a:cubicBezTo>
                  <a:pt x="52774" y="175788"/>
                  <a:pt x="44322" y="164989"/>
                  <a:pt x="33806" y="152406"/>
                </a:cubicBezTo>
                <a:cubicBezTo>
                  <a:pt x="32490" y="150340"/>
                  <a:pt x="31834" y="148462"/>
                  <a:pt x="31834" y="146772"/>
                </a:cubicBezTo>
                <a:cubicBezTo>
                  <a:pt x="31834" y="144518"/>
                  <a:pt x="32490" y="142640"/>
                  <a:pt x="33806" y="141137"/>
                </a:cubicBezTo>
                <a:cubicBezTo>
                  <a:pt x="37937" y="135503"/>
                  <a:pt x="45637" y="127146"/>
                  <a:pt x="56906" y="116065"/>
                </a:cubicBezTo>
                <a:cubicBezTo>
                  <a:pt x="68174" y="104984"/>
                  <a:pt x="75592" y="99444"/>
                  <a:pt x="79161" y="99444"/>
                </a:cubicBezTo>
                <a:cubicBezTo>
                  <a:pt x="81226" y="99444"/>
                  <a:pt x="83198" y="100102"/>
                  <a:pt x="85077" y="101416"/>
                </a:cubicBezTo>
                <a:lnTo>
                  <a:pt x="117474" y="126770"/>
                </a:lnTo>
                <a:cubicBezTo>
                  <a:pt x="123859" y="123390"/>
                  <a:pt x="131089" y="120385"/>
                  <a:pt x="139165" y="117755"/>
                </a:cubicBezTo>
                <a:cubicBezTo>
                  <a:pt x="141231" y="97472"/>
                  <a:pt x="143391" y="83011"/>
                  <a:pt x="145645" y="74372"/>
                </a:cubicBezTo>
                <a:cubicBezTo>
                  <a:pt x="146959" y="69865"/>
                  <a:pt x="149776" y="67611"/>
                  <a:pt x="154096" y="67611"/>
                </a:cubicBezTo>
                <a:close/>
                <a:moveTo>
                  <a:pt x="396649" y="0"/>
                </a:moveTo>
                <a:cubicBezTo>
                  <a:pt x="398152" y="0"/>
                  <a:pt x="402471" y="4367"/>
                  <a:pt x="409608" y="13100"/>
                </a:cubicBezTo>
                <a:cubicBezTo>
                  <a:pt x="416744" y="21833"/>
                  <a:pt x="421628" y="28171"/>
                  <a:pt x="424257" y="32116"/>
                </a:cubicBezTo>
                <a:cubicBezTo>
                  <a:pt x="428013" y="31740"/>
                  <a:pt x="430830" y="31552"/>
                  <a:pt x="432708" y="31552"/>
                </a:cubicBezTo>
                <a:cubicBezTo>
                  <a:pt x="434586" y="31552"/>
                  <a:pt x="437403" y="31740"/>
                  <a:pt x="441160" y="32116"/>
                </a:cubicBezTo>
                <a:cubicBezTo>
                  <a:pt x="450738" y="18781"/>
                  <a:pt x="459377" y="8264"/>
                  <a:pt x="467077" y="564"/>
                </a:cubicBezTo>
                <a:lnTo>
                  <a:pt x="468767" y="0"/>
                </a:lnTo>
                <a:cubicBezTo>
                  <a:pt x="469518" y="0"/>
                  <a:pt x="481162" y="6574"/>
                  <a:pt x="503699" y="19720"/>
                </a:cubicBezTo>
                <a:cubicBezTo>
                  <a:pt x="504450" y="20284"/>
                  <a:pt x="504826" y="20941"/>
                  <a:pt x="504826" y="21692"/>
                </a:cubicBezTo>
                <a:cubicBezTo>
                  <a:pt x="504826" y="26387"/>
                  <a:pt x="500037" y="39346"/>
                  <a:pt x="490459" y="60568"/>
                </a:cubicBezTo>
                <a:cubicBezTo>
                  <a:pt x="493651" y="64888"/>
                  <a:pt x="496468" y="69771"/>
                  <a:pt x="498910" y="75217"/>
                </a:cubicBezTo>
                <a:cubicBezTo>
                  <a:pt x="526893" y="78034"/>
                  <a:pt x="540885" y="80945"/>
                  <a:pt x="540885" y="83950"/>
                </a:cubicBezTo>
                <a:lnTo>
                  <a:pt x="540885" y="123390"/>
                </a:lnTo>
                <a:cubicBezTo>
                  <a:pt x="540885" y="126395"/>
                  <a:pt x="526893" y="129305"/>
                  <a:pt x="498910" y="132123"/>
                </a:cubicBezTo>
                <a:cubicBezTo>
                  <a:pt x="496657" y="137194"/>
                  <a:pt x="493839" y="142076"/>
                  <a:pt x="490459" y="146772"/>
                </a:cubicBezTo>
                <a:cubicBezTo>
                  <a:pt x="500037" y="167994"/>
                  <a:pt x="504826" y="180952"/>
                  <a:pt x="504826" y="185648"/>
                </a:cubicBezTo>
                <a:cubicBezTo>
                  <a:pt x="504826" y="186399"/>
                  <a:pt x="504450" y="187056"/>
                  <a:pt x="503699" y="187619"/>
                </a:cubicBezTo>
                <a:cubicBezTo>
                  <a:pt x="480787" y="200954"/>
                  <a:pt x="469143" y="207621"/>
                  <a:pt x="468767" y="207621"/>
                </a:cubicBezTo>
                <a:cubicBezTo>
                  <a:pt x="467265" y="207621"/>
                  <a:pt x="462945" y="203207"/>
                  <a:pt x="455809" y="194381"/>
                </a:cubicBezTo>
                <a:cubicBezTo>
                  <a:pt x="448672" y="185554"/>
                  <a:pt x="443788" y="179168"/>
                  <a:pt x="441160" y="175224"/>
                </a:cubicBezTo>
                <a:cubicBezTo>
                  <a:pt x="437403" y="175600"/>
                  <a:pt x="434586" y="175788"/>
                  <a:pt x="432708" y="175788"/>
                </a:cubicBezTo>
                <a:cubicBezTo>
                  <a:pt x="430830" y="175788"/>
                  <a:pt x="428013" y="175600"/>
                  <a:pt x="424257" y="175224"/>
                </a:cubicBezTo>
                <a:cubicBezTo>
                  <a:pt x="421628" y="179168"/>
                  <a:pt x="416744" y="185554"/>
                  <a:pt x="409608" y="194381"/>
                </a:cubicBezTo>
                <a:cubicBezTo>
                  <a:pt x="402471" y="203207"/>
                  <a:pt x="398152" y="207621"/>
                  <a:pt x="396649" y="207621"/>
                </a:cubicBezTo>
                <a:cubicBezTo>
                  <a:pt x="396274" y="207621"/>
                  <a:pt x="384629" y="200954"/>
                  <a:pt x="361717" y="187619"/>
                </a:cubicBezTo>
                <a:cubicBezTo>
                  <a:pt x="360966" y="187056"/>
                  <a:pt x="360591" y="186399"/>
                  <a:pt x="360591" y="185648"/>
                </a:cubicBezTo>
                <a:cubicBezTo>
                  <a:pt x="360591" y="180952"/>
                  <a:pt x="365380" y="167994"/>
                  <a:pt x="374958" y="146772"/>
                </a:cubicBezTo>
                <a:cubicBezTo>
                  <a:pt x="371577" y="142076"/>
                  <a:pt x="368760" y="137194"/>
                  <a:pt x="366507" y="132123"/>
                </a:cubicBezTo>
                <a:cubicBezTo>
                  <a:pt x="338523" y="129305"/>
                  <a:pt x="324532" y="126395"/>
                  <a:pt x="324532" y="123390"/>
                </a:cubicBezTo>
                <a:lnTo>
                  <a:pt x="324532" y="83950"/>
                </a:lnTo>
                <a:cubicBezTo>
                  <a:pt x="324532" y="80945"/>
                  <a:pt x="338523" y="78034"/>
                  <a:pt x="366507" y="75217"/>
                </a:cubicBezTo>
                <a:cubicBezTo>
                  <a:pt x="368948" y="69771"/>
                  <a:pt x="371765" y="64888"/>
                  <a:pt x="374958" y="60568"/>
                </a:cubicBezTo>
                <a:cubicBezTo>
                  <a:pt x="365380" y="39346"/>
                  <a:pt x="360591" y="26387"/>
                  <a:pt x="360591" y="21692"/>
                </a:cubicBezTo>
                <a:cubicBezTo>
                  <a:pt x="360591" y="20941"/>
                  <a:pt x="360966" y="20284"/>
                  <a:pt x="361717" y="19720"/>
                </a:cubicBezTo>
                <a:cubicBezTo>
                  <a:pt x="362468" y="19345"/>
                  <a:pt x="365755" y="17467"/>
                  <a:pt x="371577" y="14086"/>
                </a:cubicBezTo>
                <a:cubicBezTo>
                  <a:pt x="377399" y="10705"/>
                  <a:pt x="382939" y="7513"/>
                  <a:pt x="388198" y="4508"/>
                </a:cubicBezTo>
                <a:cubicBezTo>
                  <a:pt x="393457" y="1503"/>
                  <a:pt x="396274" y="0"/>
                  <a:pt x="3966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 449">
            <a:extLst>
              <a:ext uri="{FF2B5EF4-FFF2-40B4-BE49-F238E27FC236}">
                <a16:creationId xmlns:a16="http://schemas.microsoft.com/office/drawing/2014/main" id="{47DAC44C-8E4C-42E8-B65D-09AC07FB261B}"/>
              </a:ext>
            </a:extLst>
          </p:cNvPr>
          <p:cNvSpPr/>
          <p:nvPr/>
        </p:nvSpPr>
        <p:spPr>
          <a:xfrm>
            <a:off x="421970" y="937163"/>
            <a:ext cx="284784" cy="290919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1" name="Imagen 90">
            <a:extLst>
              <a:ext uri="{FF2B5EF4-FFF2-40B4-BE49-F238E27FC236}">
                <a16:creationId xmlns:a16="http://schemas.microsoft.com/office/drawing/2014/main" id="{73D3EEB4-A54D-467E-BABA-1FBA519AC5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97236" y="869730"/>
            <a:ext cx="1424947" cy="1639667"/>
          </a:xfrm>
          <a:prstGeom prst="rect">
            <a:avLst/>
          </a:prstGeom>
        </p:spPr>
      </p:pic>
      <p:cxnSp>
        <p:nvCxnSpPr>
          <p:cNvPr id="93" name="Conector recto 92">
            <a:extLst>
              <a:ext uri="{FF2B5EF4-FFF2-40B4-BE49-F238E27FC236}">
                <a16:creationId xmlns:a16="http://schemas.microsoft.com/office/drawing/2014/main" id="{A56A4A43-F765-4D38-9974-9DAFAC8FD4DB}"/>
              </a:ext>
            </a:extLst>
          </p:cNvPr>
          <p:cNvCxnSpPr/>
          <p:nvPr/>
        </p:nvCxnSpPr>
        <p:spPr>
          <a:xfrm>
            <a:off x="2957386" y="2990088"/>
            <a:ext cx="0" cy="220370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>
            <a:extLst>
              <a:ext uri="{FF2B5EF4-FFF2-40B4-BE49-F238E27FC236}">
                <a16:creationId xmlns:a16="http://schemas.microsoft.com/office/drawing/2014/main" id="{C504D229-735C-46AC-B8A0-CEA6D55ED29B}"/>
              </a:ext>
            </a:extLst>
          </p:cNvPr>
          <p:cNvCxnSpPr/>
          <p:nvPr/>
        </p:nvCxnSpPr>
        <p:spPr>
          <a:xfrm>
            <a:off x="7047471" y="3071310"/>
            <a:ext cx="0" cy="20033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963D0276-A8F7-458E-8AC5-2DAABE8CF9EB}"/>
              </a:ext>
            </a:extLst>
          </p:cNvPr>
          <p:cNvCxnSpPr/>
          <p:nvPr/>
        </p:nvCxnSpPr>
        <p:spPr>
          <a:xfrm>
            <a:off x="5069400" y="3004710"/>
            <a:ext cx="0" cy="220370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 44">
            <a:extLst>
              <a:ext uri="{FF2B5EF4-FFF2-40B4-BE49-F238E27FC236}">
                <a16:creationId xmlns:a16="http://schemas.microsoft.com/office/drawing/2014/main" id="{9D62710C-1662-43E0-8473-FAC82AA08EDF}"/>
              </a:ext>
            </a:extLst>
          </p:cNvPr>
          <p:cNvSpPr>
            <a:spLocks noEditPoints="1"/>
          </p:cNvSpPr>
          <p:nvPr/>
        </p:nvSpPr>
        <p:spPr bwMode="auto">
          <a:xfrm>
            <a:off x="5601617" y="5373267"/>
            <a:ext cx="370630" cy="387453"/>
          </a:xfrm>
          <a:custGeom>
            <a:avLst/>
            <a:gdLst>
              <a:gd name="T0" fmla="*/ 1743 w 4231"/>
              <a:gd name="T1" fmla="*/ 4183 h 4422"/>
              <a:gd name="T2" fmla="*/ 1920 w 4231"/>
              <a:gd name="T3" fmla="*/ 4159 h 4422"/>
              <a:gd name="T4" fmla="*/ 839 w 4231"/>
              <a:gd name="T5" fmla="*/ 4040 h 4422"/>
              <a:gd name="T6" fmla="*/ 816 w 4231"/>
              <a:gd name="T7" fmla="*/ 4217 h 4422"/>
              <a:gd name="T8" fmla="*/ 958 w 4231"/>
              <a:gd name="T9" fmla="*/ 4108 h 4422"/>
              <a:gd name="T10" fmla="*/ 2335 w 4231"/>
              <a:gd name="T11" fmla="*/ 3104 h 4422"/>
              <a:gd name="T12" fmla="*/ 2404 w 4231"/>
              <a:gd name="T13" fmla="*/ 3268 h 4422"/>
              <a:gd name="T14" fmla="*/ 2472 w 4231"/>
              <a:gd name="T15" fmla="*/ 3104 h 4422"/>
              <a:gd name="T16" fmla="*/ 195 w 4231"/>
              <a:gd name="T17" fmla="*/ 3146 h 4422"/>
              <a:gd name="T18" fmla="*/ 338 w 4231"/>
              <a:gd name="T19" fmla="*/ 3255 h 4422"/>
              <a:gd name="T20" fmla="*/ 315 w 4231"/>
              <a:gd name="T21" fmla="*/ 3080 h 4422"/>
              <a:gd name="T22" fmla="*/ 911 w 4231"/>
              <a:gd name="T23" fmla="*/ 2495 h 4422"/>
              <a:gd name="T24" fmla="*/ 576 w 4231"/>
              <a:gd name="T25" fmla="*/ 3173 h 4422"/>
              <a:gd name="T26" fmla="*/ 911 w 4231"/>
              <a:gd name="T27" fmla="*/ 3849 h 4422"/>
              <a:gd name="T28" fmla="*/ 1574 w 4231"/>
              <a:gd name="T29" fmla="*/ 3997 h 4422"/>
              <a:gd name="T30" fmla="*/ 1885 w 4231"/>
              <a:gd name="T31" fmla="*/ 3851 h 4422"/>
              <a:gd name="T32" fmla="*/ 2141 w 4231"/>
              <a:gd name="T33" fmla="*/ 3056 h 4422"/>
              <a:gd name="T34" fmla="*/ 1660 w 4231"/>
              <a:gd name="T35" fmla="*/ 2445 h 4422"/>
              <a:gd name="T36" fmla="*/ 1758 w 4231"/>
              <a:gd name="T37" fmla="*/ 2142 h 4422"/>
              <a:gd name="T38" fmla="*/ 1827 w 4231"/>
              <a:gd name="T39" fmla="*/ 2307 h 4422"/>
              <a:gd name="T40" fmla="*/ 1896 w 4231"/>
              <a:gd name="T41" fmla="*/ 2142 h 4422"/>
              <a:gd name="T42" fmla="*/ 773 w 4231"/>
              <a:gd name="T43" fmla="*/ 2185 h 4422"/>
              <a:gd name="T44" fmla="*/ 915 w 4231"/>
              <a:gd name="T45" fmla="*/ 2294 h 4422"/>
              <a:gd name="T46" fmla="*/ 892 w 4231"/>
              <a:gd name="T47" fmla="*/ 2118 h 4422"/>
              <a:gd name="T48" fmla="*/ 2401 w 4231"/>
              <a:gd name="T49" fmla="*/ 1442 h 4422"/>
              <a:gd name="T50" fmla="*/ 2090 w 4231"/>
              <a:gd name="T51" fmla="*/ 2328 h 4422"/>
              <a:gd name="T52" fmla="*/ 2571 w 4231"/>
              <a:gd name="T53" fmla="*/ 2938 h 4422"/>
              <a:gd name="T54" fmla="*/ 3300 w 4231"/>
              <a:gd name="T55" fmla="*/ 2992 h 4422"/>
              <a:gd name="T56" fmla="*/ 3654 w 4231"/>
              <a:gd name="T57" fmla="*/ 2211 h 4422"/>
              <a:gd name="T58" fmla="*/ 3300 w 4231"/>
              <a:gd name="T59" fmla="*/ 1431 h 4422"/>
              <a:gd name="T60" fmla="*/ 960 w 4231"/>
              <a:gd name="T61" fmla="*/ 455 h 4422"/>
              <a:gd name="T62" fmla="*/ 456 w 4231"/>
              <a:gd name="T63" fmla="*/ 1343 h 4422"/>
              <a:gd name="T64" fmla="*/ 1095 w 4231"/>
              <a:gd name="T65" fmla="*/ 2038 h 4422"/>
              <a:gd name="T66" fmla="*/ 1738 w 4231"/>
              <a:gd name="T67" fmla="*/ 1937 h 4422"/>
              <a:gd name="T68" fmla="*/ 2214 w 4231"/>
              <a:gd name="T69" fmla="*/ 1218 h 4422"/>
              <a:gd name="T70" fmla="*/ 1649 w 4231"/>
              <a:gd name="T71" fmla="*/ 515 h 4422"/>
              <a:gd name="T72" fmla="*/ 1933 w 4231"/>
              <a:gd name="T73" fmla="*/ 20 h 4422"/>
              <a:gd name="T74" fmla="*/ 2114 w 4231"/>
              <a:gd name="T75" fmla="*/ 314 h 4422"/>
              <a:gd name="T76" fmla="*/ 2470 w 4231"/>
              <a:gd name="T77" fmla="*/ 1070 h 4422"/>
              <a:gd name="T78" fmla="*/ 3300 w 4231"/>
              <a:gd name="T79" fmla="*/ 1070 h 4422"/>
              <a:gd name="T80" fmla="*/ 3553 w 4231"/>
              <a:gd name="T81" fmla="*/ 1211 h 4422"/>
              <a:gd name="T82" fmla="*/ 4033 w 4231"/>
              <a:gd name="T83" fmla="*/ 1937 h 4422"/>
              <a:gd name="T84" fmla="*/ 4227 w 4231"/>
              <a:gd name="T85" fmla="*/ 2258 h 4422"/>
              <a:gd name="T86" fmla="*/ 3943 w 4231"/>
              <a:gd name="T87" fmla="*/ 2499 h 4422"/>
              <a:gd name="T88" fmla="*/ 3525 w 4231"/>
              <a:gd name="T89" fmla="*/ 3279 h 4422"/>
              <a:gd name="T90" fmla="*/ 3242 w 4231"/>
              <a:gd name="T91" fmla="*/ 3320 h 4422"/>
              <a:gd name="T92" fmla="*/ 2493 w 4231"/>
              <a:gd name="T93" fmla="*/ 3446 h 4422"/>
              <a:gd name="T94" fmla="*/ 2113 w 4231"/>
              <a:gd name="T95" fmla="*/ 4093 h 4422"/>
              <a:gd name="T96" fmla="*/ 1917 w 4231"/>
              <a:gd name="T97" fmla="*/ 4407 h 4422"/>
              <a:gd name="T98" fmla="*/ 1598 w 4231"/>
              <a:gd name="T99" fmla="*/ 4307 h 4422"/>
              <a:gd name="T100" fmla="*/ 955 w 4231"/>
              <a:gd name="T101" fmla="*/ 4408 h 4422"/>
              <a:gd name="T102" fmla="*/ 633 w 4231"/>
              <a:gd name="T103" fmla="*/ 4303 h 4422"/>
              <a:gd name="T104" fmla="*/ 644 w 4231"/>
              <a:gd name="T105" fmla="*/ 3950 h 4422"/>
              <a:gd name="T106" fmla="*/ 56 w 4231"/>
              <a:gd name="T107" fmla="*/ 3343 h 4422"/>
              <a:gd name="T108" fmla="*/ 85 w 4231"/>
              <a:gd name="T109" fmla="*/ 2969 h 4422"/>
              <a:gd name="T110" fmla="*/ 621 w 4231"/>
              <a:gd name="T111" fmla="*/ 2363 h 4422"/>
              <a:gd name="T112" fmla="*/ 644 w 4231"/>
              <a:gd name="T113" fmla="*/ 2028 h 4422"/>
              <a:gd name="T114" fmla="*/ 99 w 4231"/>
              <a:gd name="T115" fmla="*/ 1284 h 4422"/>
              <a:gd name="T116" fmla="*/ 257 w 4231"/>
              <a:gd name="T117" fmla="*/ 1060 h 4422"/>
              <a:gd name="T118" fmla="*/ 719 w 4231"/>
              <a:gd name="T119" fmla="*/ 164 h 4422"/>
              <a:gd name="T120" fmla="*/ 989 w 4231"/>
              <a:gd name="T121" fmla="*/ 141 h 4422"/>
              <a:gd name="T122" fmla="*/ 1695 w 4231"/>
              <a:gd name="T123" fmla="*/ 32 h 4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231" h="4422">
                <a:moveTo>
                  <a:pt x="1827" y="4038"/>
                </a:moveTo>
                <a:lnTo>
                  <a:pt x="1801" y="4040"/>
                </a:lnTo>
                <a:lnTo>
                  <a:pt x="1778" y="4050"/>
                </a:lnTo>
                <a:lnTo>
                  <a:pt x="1758" y="4065"/>
                </a:lnTo>
                <a:lnTo>
                  <a:pt x="1743" y="4085"/>
                </a:lnTo>
                <a:lnTo>
                  <a:pt x="1734" y="4108"/>
                </a:lnTo>
                <a:lnTo>
                  <a:pt x="1731" y="4133"/>
                </a:lnTo>
                <a:lnTo>
                  <a:pt x="1734" y="4159"/>
                </a:lnTo>
                <a:lnTo>
                  <a:pt x="1743" y="4183"/>
                </a:lnTo>
                <a:lnTo>
                  <a:pt x="1758" y="4202"/>
                </a:lnTo>
                <a:lnTo>
                  <a:pt x="1778" y="4217"/>
                </a:lnTo>
                <a:lnTo>
                  <a:pt x="1801" y="4226"/>
                </a:lnTo>
                <a:lnTo>
                  <a:pt x="1827" y="4229"/>
                </a:lnTo>
                <a:lnTo>
                  <a:pt x="1853" y="4226"/>
                </a:lnTo>
                <a:lnTo>
                  <a:pt x="1875" y="4217"/>
                </a:lnTo>
                <a:lnTo>
                  <a:pt x="1896" y="4202"/>
                </a:lnTo>
                <a:lnTo>
                  <a:pt x="1910" y="4183"/>
                </a:lnTo>
                <a:lnTo>
                  <a:pt x="1920" y="4159"/>
                </a:lnTo>
                <a:lnTo>
                  <a:pt x="1923" y="4133"/>
                </a:lnTo>
                <a:lnTo>
                  <a:pt x="1920" y="4108"/>
                </a:lnTo>
                <a:lnTo>
                  <a:pt x="1910" y="4085"/>
                </a:lnTo>
                <a:lnTo>
                  <a:pt x="1896" y="4065"/>
                </a:lnTo>
                <a:lnTo>
                  <a:pt x="1875" y="4050"/>
                </a:lnTo>
                <a:lnTo>
                  <a:pt x="1853" y="4040"/>
                </a:lnTo>
                <a:lnTo>
                  <a:pt x="1827" y="4038"/>
                </a:lnTo>
                <a:close/>
                <a:moveTo>
                  <a:pt x="865" y="4038"/>
                </a:moveTo>
                <a:lnTo>
                  <a:pt x="839" y="4040"/>
                </a:lnTo>
                <a:lnTo>
                  <a:pt x="816" y="4050"/>
                </a:lnTo>
                <a:lnTo>
                  <a:pt x="797" y="4065"/>
                </a:lnTo>
                <a:lnTo>
                  <a:pt x="783" y="4085"/>
                </a:lnTo>
                <a:lnTo>
                  <a:pt x="773" y="4108"/>
                </a:lnTo>
                <a:lnTo>
                  <a:pt x="769" y="4133"/>
                </a:lnTo>
                <a:lnTo>
                  <a:pt x="773" y="4159"/>
                </a:lnTo>
                <a:lnTo>
                  <a:pt x="783" y="4183"/>
                </a:lnTo>
                <a:lnTo>
                  <a:pt x="797" y="4202"/>
                </a:lnTo>
                <a:lnTo>
                  <a:pt x="816" y="4217"/>
                </a:lnTo>
                <a:lnTo>
                  <a:pt x="839" y="4226"/>
                </a:lnTo>
                <a:lnTo>
                  <a:pt x="865" y="4229"/>
                </a:lnTo>
                <a:lnTo>
                  <a:pt x="892" y="4226"/>
                </a:lnTo>
                <a:lnTo>
                  <a:pt x="915" y="4217"/>
                </a:lnTo>
                <a:lnTo>
                  <a:pt x="934" y="4202"/>
                </a:lnTo>
                <a:lnTo>
                  <a:pt x="948" y="4183"/>
                </a:lnTo>
                <a:lnTo>
                  <a:pt x="958" y="4159"/>
                </a:lnTo>
                <a:lnTo>
                  <a:pt x="962" y="4133"/>
                </a:lnTo>
                <a:lnTo>
                  <a:pt x="958" y="4108"/>
                </a:lnTo>
                <a:lnTo>
                  <a:pt x="948" y="4085"/>
                </a:lnTo>
                <a:lnTo>
                  <a:pt x="934" y="4065"/>
                </a:lnTo>
                <a:lnTo>
                  <a:pt x="915" y="4050"/>
                </a:lnTo>
                <a:lnTo>
                  <a:pt x="892" y="4040"/>
                </a:lnTo>
                <a:lnTo>
                  <a:pt x="865" y="4038"/>
                </a:lnTo>
                <a:close/>
                <a:moveTo>
                  <a:pt x="2404" y="3076"/>
                </a:moveTo>
                <a:lnTo>
                  <a:pt x="2378" y="3080"/>
                </a:lnTo>
                <a:lnTo>
                  <a:pt x="2355" y="3089"/>
                </a:lnTo>
                <a:lnTo>
                  <a:pt x="2335" y="3104"/>
                </a:lnTo>
                <a:lnTo>
                  <a:pt x="2320" y="3123"/>
                </a:lnTo>
                <a:lnTo>
                  <a:pt x="2311" y="3146"/>
                </a:lnTo>
                <a:lnTo>
                  <a:pt x="2308" y="3173"/>
                </a:lnTo>
                <a:lnTo>
                  <a:pt x="2311" y="3198"/>
                </a:lnTo>
                <a:lnTo>
                  <a:pt x="2320" y="3221"/>
                </a:lnTo>
                <a:lnTo>
                  <a:pt x="2335" y="3240"/>
                </a:lnTo>
                <a:lnTo>
                  <a:pt x="2355" y="3255"/>
                </a:lnTo>
                <a:lnTo>
                  <a:pt x="2378" y="3264"/>
                </a:lnTo>
                <a:lnTo>
                  <a:pt x="2404" y="3268"/>
                </a:lnTo>
                <a:lnTo>
                  <a:pt x="2429" y="3264"/>
                </a:lnTo>
                <a:lnTo>
                  <a:pt x="2452" y="3255"/>
                </a:lnTo>
                <a:lnTo>
                  <a:pt x="2472" y="3240"/>
                </a:lnTo>
                <a:lnTo>
                  <a:pt x="2487" y="3221"/>
                </a:lnTo>
                <a:lnTo>
                  <a:pt x="2497" y="3198"/>
                </a:lnTo>
                <a:lnTo>
                  <a:pt x="2499" y="3173"/>
                </a:lnTo>
                <a:lnTo>
                  <a:pt x="2497" y="3146"/>
                </a:lnTo>
                <a:lnTo>
                  <a:pt x="2487" y="3123"/>
                </a:lnTo>
                <a:lnTo>
                  <a:pt x="2472" y="3104"/>
                </a:lnTo>
                <a:lnTo>
                  <a:pt x="2452" y="3089"/>
                </a:lnTo>
                <a:lnTo>
                  <a:pt x="2429" y="3080"/>
                </a:lnTo>
                <a:lnTo>
                  <a:pt x="2404" y="3076"/>
                </a:lnTo>
                <a:close/>
                <a:moveTo>
                  <a:pt x="288" y="3076"/>
                </a:moveTo>
                <a:lnTo>
                  <a:pt x="262" y="3080"/>
                </a:lnTo>
                <a:lnTo>
                  <a:pt x="240" y="3089"/>
                </a:lnTo>
                <a:lnTo>
                  <a:pt x="221" y="3104"/>
                </a:lnTo>
                <a:lnTo>
                  <a:pt x="206" y="3123"/>
                </a:lnTo>
                <a:lnTo>
                  <a:pt x="195" y="3146"/>
                </a:lnTo>
                <a:lnTo>
                  <a:pt x="192" y="3173"/>
                </a:lnTo>
                <a:lnTo>
                  <a:pt x="195" y="3198"/>
                </a:lnTo>
                <a:lnTo>
                  <a:pt x="206" y="3221"/>
                </a:lnTo>
                <a:lnTo>
                  <a:pt x="221" y="3240"/>
                </a:lnTo>
                <a:lnTo>
                  <a:pt x="240" y="3255"/>
                </a:lnTo>
                <a:lnTo>
                  <a:pt x="262" y="3264"/>
                </a:lnTo>
                <a:lnTo>
                  <a:pt x="288" y="3268"/>
                </a:lnTo>
                <a:lnTo>
                  <a:pt x="315" y="3264"/>
                </a:lnTo>
                <a:lnTo>
                  <a:pt x="338" y="3255"/>
                </a:lnTo>
                <a:lnTo>
                  <a:pt x="357" y="3240"/>
                </a:lnTo>
                <a:lnTo>
                  <a:pt x="372" y="3221"/>
                </a:lnTo>
                <a:lnTo>
                  <a:pt x="381" y="3198"/>
                </a:lnTo>
                <a:lnTo>
                  <a:pt x="385" y="3173"/>
                </a:lnTo>
                <a:lnTo>
                  <a:pt x="381" y="3146"/>
                </a:lnTo>
                <a:lnTo>
                  <a:pt x="372" y="3123"/>
                </a:lnTo>
                <a:lnTo>
                  <a:pt x="357" y="3104"/>
                </a:lnTo>
                <a:lnTo>
                  <a:pt x="338" y="3089"/>
                </a:lnTo>
                <a:lnTo>
                  <a:pt x="315" y="3080"/>
                </a:lnTo>
                <a:lnTo>
                  <a:pt x="288" y="3076"/>
                </a:lnTo>
                <a:close/>
                <a:moveTo>
                  <a:pt x="1137" y="2307"/>
                </a:moveTo>
                <a:lnTo>
                  <a:pt x="1118" y="2347"/>
                </a:lnTo>
                <a:lnTo>
                  <a:pt x="1095" y="2385"/>
                </a:lnTo>
                <a:lnTo>
                  <a:pt x="1066" y="2417"/>
                </a:lnTo>
                <a:lnTo>
                  <a:pt x="1033" y="2445"/>
                </a:lnTo>
                <a:lnTo>
                  <a:pt x="996" y="2468"/>
                </a:lnTo>
                <a:lnTo>
                  <a:pt x="955" y="2486"/>
                </a:lnTo>
                <a:lnTo>
                  <a:pt x="911" y="2495"/>
                </a:lnTo>
                <a:lnTo>
                  <a:pt x="865" y="2499"/>
                </a:lnTo>
                <a:lnTo>
                  <a:pt x="836" y="2498"/>
                </a:lnTo>
                <a:lnTo>
                  <a:pt x="808" y="2494"/>
                </a:lnTo>
                <a:lnTo>
                  <a:pt x="510" y="2990"/>
                </a:lnTo>
                <a:lnTo>
                  <a:pt x="533" y="3021"/>
                </a:lnTo>
                <a:lnTo>
                  <a:pt x="552" y="3056"/>
                </a:lnTo>
                <a:lnTo>
                  <a:pt x="566" y="3092"/>
                </a:lnTo>
                <a:lnTo>
                  <a:pt x="574" y="3131"/>
                </a:lnTo>
                <a:lnTo>
                  <a:pt x="576" y="3173"/>
                </a:lnTo>
                <a:lnTo>
                  <a:pt x="574" y="3213"/>
                </a:lnTo>
                <a:lnTo>
                  <a:pt x="566" y="3252"/>
                </a:lnTo>
                <a:lnTo>
                  <a:pt x="552" y="3290"/>
                </a:lnTo>
                <a:lnTo>
                  <a:pt x="533" y="3324"/>
                </a:lnTo>
                <a:lnTo>
                  <a:pt x="510" y="3356"/>
                </a:lnTo>
                <a:lnTo>
                  <a:pt x="808" y="3851"/>
                </a:lnTo>
                <a:lnTo>
                  <a:pt x="836" y="3846"/>
                </a:lnTo>
                <a:lnTo>
                  <a:pt x="865" y="3845"/>
                </a:lnTo>
                <a:lnTo>
                  <a:pt x="911" y="3849"/>
                </a:lnTo>
                <a:lnTo>
                  <a:pt x="955" y="3860"/>
                </a:lnTo>
                <a:lnTo>
                  <a:pt x="996" y="3876"/>
                </a:lnTo>
                <a:lnTo>
                  <a:pt x="1033" y="3899"/>
                </a:lnTo>
                <a:lnTo>
                  <a:pt x="1066" y="3927"/>
                </a:lnTo>
                <a:lnTo>
                  <a:pt x="1095" y="3961"/>
                </a:lnTo>
                <a:lnTo>
                  <a:pt x="1118" y="3997"/>
                </a:lnTo>
                <a:lnTo>
                  <a:pt x="1137" y="4038"/>
                </a:lnTo>
                <a:lnTo>
                  <a:pt x="1556" y="4038"/>
                </a:lnTo>
                <a:lnTo>
                  <a:pt x="1574" y="3997"/>
                </a:lnTo>
                <a:lnTo>
                  <a:pt x="1598" y="3961"/>
                </a:lnTo>
                <a:lnTo>
                  <a:pt x="1626" y="3927"/>
                </a:lnTo>
                <a:lnTo>
                  <a:pt x="1660" y="3899"/>
                </a:lnTo>
                <a:lnTo>
                  <a:pt x="1696" y="3876"/>
                </a:lnTo>
                <a:lnTo>
                  <a:pt x="1738" y="3860"/>
                </a:lnTo>
                <a:lnTo>
                  <a:pt x="1781" y="3849"/>
                </a:lnTo>
                <a:lnTo>
                  <a:pt x="1827" y="3845"/>
                </a:lnTo>
                <a:lnTo>
                  <a:pt x="1857" y="3846"/>
                </a:lnTo>
                <a:lnTo>
                  <a:pt x="1885" y="3851"/>
                </a:lnTo>
                <a:lnTo>
                  <a:pt x="2181" y="3356"/>
                </a:lnTo>
                <a:lnTo>
                  <a:pt x="2158" y="3324"/>
                </a:lnTo>
                <a:lnTo>
                  <a:pt x="2141" y="3290"/>
                </a:lnTo>
                <a:lnTo>
                  <a:pt x="2126" y="3252"/>
                </a:lnTo>
                <a:lnTo>
                  <a:pt x="2118" y="3213"/>
                </a:lnTo>
                <a:lnTo>
                  <a:pt x="2115" y="3173"/>
                </a:lnTo>
                <a:lnTo>
                  <a:pt x="2118" y="3131"/>
                </a:lnTo>
                <a:lnTo>
                  <a:pt x="2126" y="3092"/>
                </a:lnTo>
                <a:lnTo>
                  <a:pt x="2141" y="3056"/>
                </a:lnTo>
                <a:lnTo>
                  <a:pt x="2158" y="3021"/>
                </a:lnTo>
                <a:lnTo>
                  <a:pt x="2181" y="2990"/>
                </a:lnTo>
                <a:lnTo>
                  <a:pt x="1885" y="2494"/>
                </a:lnTo>
                <a:lnTo>
                  <a:pt x="1857" y="2498"/>
                </a:lnTo>
                <a:lnTo>
                  <a:pt x="1827" y="2499"/>
                </a:lnTo>
                <a:lnTo>
                  <a:pt x="1781" y="2495"/>
                </a:lnTo>
                <a:lnTo>
                  <a:pt x="1738" y="2486"/>
                </a:lnTo>
                <a:lnTo>
                  <a:pt x="1696" y="2468"/>
                </a:lnTo>
                <a:lnTo>
                  <a:pt x="1660" y="2445"/>
                </a:lnTo>
                <a:lnTo>
                  <a:pt x="1626" y="2417"/>
                </a:lnTo>
                <a:lnTo>
                  <a:pt x="1598" y="2385"/>
                </a:lnTo>
                <a:lnTo>
                  <a:pt x="1574" y="2347"/>
                </a:lnTo>
                <a:lnTo>
                  <a:pt x="1556" y="2307"/>
                </a:lnTo>
                <a:lnTo>
                  <a:pt x="1137" y="2307"/>
                </a:lnTo>
                <a:close/>
                <a:moveTo>
                  <a:pt x="1827" y="2115"/>
                </a:moveTo>
                <a:lnTo>
                  <a:pt x="1801" y="2118"/>
                </a:lnTo>
                <a:lnTo>
                  <a:pt x="1778" y="2127"/>
                </a:lnTo>
                <a:lnTo>
                  <a:pt x="1758" y="2142"/>
                </a:lnTo>
                <a:lnTo>
                  <a:pt x="1743" y="2162"/>
                </a:lnTo>
                <a:lnTo>
                  <a:pt x="1734" y="2185"/>
                </a:lnTo>
                <a:lnTo>
                  <a:pt x="1731" y="2211"/>
                </a:lnTo>
                <a:lnTo>
                  <a:pt x="1734" y="2236"/>
                </a:lnTo>
                <a:lnTo>
                  <a:pt x="1743" y="2261"/>
                </a:lnTo>
                <a:lnTo>
                  <a:pt x="1758" y="2280"/>
                </a:lnTo>
                <a:lnTo>
                  <a:pt x="1778" y="2294"/>
                </a:lnTo>
                <a:lnTo>
                  <a:pt x="1801" y="2304"/>
                </a:lnTo>
                <a:lnTo>
                  <a:pt x="1827" y="2307"/>
                </a:lnTo>
                <a:lnTo>
                  <a:pt x="1853" y="2304"/>
                </a:lnTo>
                <a:lnTo>
                  <a:pt x="1875" y="2294"/>
                </a:lnTo>
                <a:lnTo>
                  <a:pt x="1896" y="2280"/>
                </a:lnTo>
                <a:lnTo>
                  <a:pt x="1910" y="2261"/>
                </a:lnTo>
                <a:lnTo>
                  <a:pt x="1920" y="2236"/>
                </a:lnTo>
                <a:lnTo>
                  <a:pt x="1923" y="2211"/>
                </a:lnTo>
                <a:lnTo>
                  <a:pt x="1920" y="2185"/>
                </a:lnTo>
                <a:lnTo>
                  <a:pt x="1910" y="2162"/>
                </a:lnTo>
                <a:lnTo>
                  <a:pt x="1896" y="2142"/>
                </a:lnTo>
                <a:lnTo>
                  <a:pt x="1875" y="2127"/>
                </a:lnTo>
                <a:lnTo>
                  <a:pt x="1853" y="2118"/>
                </a:lnTo>
                <a:lnTo>
                  <a:pt x="1827" y="2115"/>
                </a:lnTo>
                <a:close/>
                <a:moveTo>
                  <a:pt x="865" y="2115"/>
                </a:moveTo>
                <a:lnTo>
                  <a:pt x="839" y="2118"/>
                </a:lnTo>
                <a:lnTo>
                  <a:pt x="816" y="2127"/>
                </a:lnTo>
                <a:lnTo>
                  <a:pt x="797" y="2142"/>
                </a:lnTo>
                <a:lnTo>
                  <a:pt x="783" y="2162"/>
                </a:lnTo>
                <a:lnTo>
                  <a:pt x="773" y="2185"/>
                </a:lnTo>
                <a:lnTo>
                  <a:pt x="769" y="2211"/>
                </a:lnTo>
                <a:lnTo>
                  <a:pt x="773" y="2236"/>
                </a:lnTo>
                <a:lnTo>
                  <a:pt x="783" y="2261"/>
                </a:lnTo>
                <a:lnTo>
                  <a:pt x="797" y="2280"/>
                </a:lnTo>
                <a:lnTo>
                  <a:pt x="816" y="2294"/>
                </a:lnTo>
                <a:lnTo>
                  <a:pt x="839" y="2304"/>
                </a:lnTo>
                <a:lnTo>
                  <a:pt x="865" y="2307"/>
                </a:lnTo>
                <a:lnTo>
                  <a:pt x="892" y="2304"/>
                </a:lnTo>
                <a:lnTo>
                  <a:pt x="915" y="2294"/>
                </a:lnTo>
                <a:lnTo>
                  <a:pt x="934" y="2280"/>
                </a:lnTo>
                <a:lnTo>
                  <a:pt x="948" y="2261"/>
                </a:lnTo>
                <a:lnTo>
                  <a:pt x="958" y="2236"/>
                </a:lnTo>
                <a:lnTo>
                  <a:pt x="962" y="2211"/>
                </a:lnTo>
                <a:lnTo>
                  <a:pt x="958" y="2185"/>
                </a:lnTo>
                <a:lnTo>
                  <a:pt x="948" y="2162"/>
                </a:lnTo>
                <a:lnTo>
                  <a:pt x="934" y="2142"/>
                </a:lnTo>
                <a:lnTo>
                  <a:pt x="915" y="2127"/>
                </a:lnTo>
                <a:lnTo>
                  <a:pt x="892" y="2118"/>
                </a:lnTo>
                <a:lnTo>
                  <a:pt x="865" y="2115"/>
                </a:lnTo>
                <a:close/>
                <a:moveTo>
                  <a:pt x="2571" y="1346"/>
                </a:moveTo>
                <a:lnTo>
                  <a:pt x="2551" y="1374"/>
                </a:lnTo>
                <a:lnTo>
                  <a:pt x="2526" y="1397"/>
                </a:lnTo>
                <a:lnTo>
                  <a:pt x="2499" y="1416"/>
                </a:lnTo>
                <a:lnTo>
                  <a:pt x="2470" y="1431"/>
                </a:lnTo>
                <a:lnTo>
                  <a:pt x="2437" y="1439"/>
                </a:lnTo>
                <a:lnTo>
                  <a:pt x="2404" y="1442"/>
                </a:lnTo>
                <a:lnTo>
                  <a:pt x="2401" y="1442"/>
                </a:lnTo>
                <a:lnTo>
                  <a:pt x="2049" y="2028"/>
                </a:lnTo>
                <a:lnTo>
                  <a:pt x="2072" y="2060"/>
                </a:lnTo>
                <a:lnTo>
                  <a:pt x="2090" y="2094"/>
                </a:lnTo>
                <a:lnTo>
                  <a:pt x="2105" y="2131"/>
                </a:lnTo>
                <a:lnTo>
                  <a:pt x="2113" y="2170"/>
                </a:lnTo>
                <a:lnTo>
                  <a:pt x="2115" y="2211"/>
                </a:lnTo>
                <a:lnTo>
                  <a:pt x="2113" y="2251"/>
                </a:lnTo>
                <a:lnTo>
                  <a:pt x="2105" y="2290"/>
                </a:lnTo>
                <a:lnTo>
                  <a:pt x="2090" y="2328"/>
                </a:lnTo>
                <a:lnTo>
                  <a:pt x="2072" y="2363"/>
                </a:lnTo>
                <a:lnTo>
                  <a:pt x="2049" y="2394"/>
                </a:lnTo>
                <a:lnTo>
                  <a:pt x="2346" y="2890"/>
                </a:lnTo>
                <a:lnTo>
                  <a:pt x="2374" y="2886"/>
                </a:lnTo>
                <a:lnTo>
                  <a:pt x="2404" y="2885"/>
                </a:lnTo>
                <a:lnTo>
                  <a:pt x="2450" y="2887"/>
                </a:lnTo>
                <a:lnTo>
                  <a:pt x="2493" y="2898"/>
                </a:lnTo>
                <a:lnTo>
                  <a:pt x="2534" y="2915"/>
                </a:lnTo>
                <a:lnTo>
                  <a:pt x="2571" y="2938"/>
                </a:lnTo>
                <a:lnTo>
                  <a:pt x="2604" y="2967"/>
                </a:lnTo>
                <a:lnTo>
                  <a:pt x="2633" y="2999"/>
                </a:lnTo>
                <a:lnTo>
                  <a:pt x="2657" y="3035"/>
                </a:lnTo>
                <a:lnTo>
                  <a:pt x="2675" y="3076"/>
                </a:lnTo>
                <a:lnTo>
                  <a:pt x="3199" y="3076"/>
                </a:lnTo>
                <a:lnTo>
                  <a:pt x="3219" y="3049"/>
                </a:lnTo>
                <a:lnTo>
                  <a:pt x="3242" y="3025"/>
                </a:lnTo>
                <a:lnTo>
                  <a:pt x="3269" y="3006"/>
                </a:lnTo>
                <a:lnTo>
                  <a:pt x="3300" y="2992"/>
                </a:lnTo>
                <a:lnTo>
                  <a:pt x="3332" y="2983"/>
                </a:lnTo>
                <a:lnTo>
                  <a:pt x="3366" y="2980"/>
                </a:lnTo>
                <a:lnTo>
                  <a:pt x="3369" y="2980"/>
                </a:lnTo>
                <a:lnTo>
                  <a:pt x="3720" y="2394"/>
                </a:lnTo>
                <a:lnTo>
                  <a:pt x="3696" y="2362"/>
                </a:lnTo>
                <a:lnTo>
                  <a:pt x="3678" y="2327"/>
                </a:lnTo>
                <a:lnTo>
                  <a:pt x="3665" y="2289"/>
                </a:lnTo>
                <a:lnTo>
                  <a:pt x="3657" y="2251"/>
                </a:lnTo>
                <a:lnTo>
                  <a:pt x="3654" y="2211"/>
                </a:lnTo>
                <a:lnTo>
                  <a:pt x="3657" y="2170"/>
                </a:lnTo>
                <a:lnTo>
                  <a:pt x="3665" y="2133"/>
                </a:lnTo>
                <a:lnTo>
                  <a:pt x="3678" y="2095"/>
                </a:lnTo>
                <a:lnTo>
                  <a:pt x="3696" y="2060"/>
                </a:lnTo>
                <a:lnTo>
                  <a:pt x="3720" y="2028"/>
                </a:lnTo>
                <a:lnTo>
                  <a:pt x="3369" y="1442"/>
                </a:lnTo>
                <a:lnTo>
                  <a:pt x="3366" y="1442"/>
                </a:lnTo>
                <a:lnTo>
                  <a:pt x="3332" y="1439"/>
                </a:lnTo>
                <a:lnTo>
                  <a:pt x="3300" y="1431"/>
                </a:lnTo>
                <a:lnTo>
                  <a:pt x="3269" y="1416"/>
                </a:lnTo>
                <a:lnTo>
                  <a:pt x="3242" y="1397"/>
                </a:lnTo>
                <a:lnTo>
                  <a:pt x="3219" y="1374"/>
                </a:lnTo>
                <a:lnTo>
                  <a:pt x="3199" y="1346"/>
                </a:lnTo>
                <a:lnTo>
                  <a:pt x="2571" y="1346"/>
                </a:lnTo>
                <a:close/>
                <a:moveTo>
                  <a:pt x="1032" y="384"/>
                </a:moveTo>
                <a:lnTo>
                  <a:pt x="1012" y="412"/>
                </a:lnTo>
                <a:lnTo>
                  <a:pt x="987" y="437"/>
                </a:lnTo>
                <a:lnTo>
                  <a:pt x="960" y="455"/>
                </a:lnTo>
                <a:lnTo>
                  <a:pt x="929" y="469"/>
                </a:lnTo>
                <a:lnTo>
                  <a:pt x="897" y="478"/>
                </a:lnTo>
                <a:lnTo>
                  <a:pt x="862" y="481"/>
                </a:lnTo>
                <a:lnTo>
                  <a:pt x="456" y="1156"/>
                </a:lnTo>
                <a:lnTo>
                  <a:pt x="471" y="1192"/>
                </a:lnTo>
                <a:lnTo>
                  <a:pt x="479" y="1230"/>
                </a:lnTo>
                <a:lnTo>
                  <a:pt x="479" y="1269"/>
                </a:lnTo>
                <a:lnTo>
                  <a:pt x="471" y="1307"/>
                </a:lnTo>
                <a:lnTo>
                  <a:pt x="456" y="1343"/>
                </a:lnTo>
                <a:lnTo>
                  <a:pt x="808" y="1928"/>
                </a:lnTo>
                <a:lnTo>
                  <a:pt x="836" y="1924"/>
                </a:lnTo>
                <a:lnTo>
                  <a:pt x="865" y="1923"/>
                </a:lnTo>
                <a:lnTo>
                  <a:pt x="911" y="1927"/>
                </a:lnTo>
                <a:lnTo>
                  <a:pt x="955" y="1937"/>
                </a:lnTo>
                <a:lnTo>
                  <a:pt x="996" y="1954"/>
                </a:lnTo>
                <a:lnTo>
                  <a:pt x="1033" y="1976"/>
                </a:lnTo>
                <a:lnTo>
                  <a:pt x="1066" y="2005"/>
                </a:lnTo>
                <a:lnTo>
                  <a:pt x="1095" y="2038"/>
                </a:lnTo>
                <a:lnTo>
                  <a:pt x="1118" y="2075"/>
                </a:lnTo>
                <a:lnTo>
                  <a:pt x="1137" y="2115"/>
                </a:lnTo>
                <a:lnTo>
                  <a:pt x="1556" y="2115"/>
                </a:lnTo>
                <a:lnTo>
                  <a:pt x="1574" y="2075"/>
                </a:lnTo>
                <a:lnTo>
                  <a:pt x="1598" y="2038"/>
                </a:lnTo>
                <a:lnTo>
                  <a:pt x="1626" y="2005"/>
                </a:lnTo>
                <a:lnTo>
                  <a:pt x="1660" y="1976"/>
                </a:lnTo>
                <a:lnTo>
                  <a:pt x="1696" y="1954"/>
                </a:lnTo>
                <a:lnTo>
                  <a:pt x="1738" y="1937"/>
                </a:lnTo>
                <a:lnTo>
                  <a:pt x="1781" y="1927"/>
                </a:lnTo>
                <a:lnTo>
                  <a:pt x="1827" y="1923"/>
                </a:lnTo>
                <a:lnTo>
                  <a:pt x="1857" y="1924"/>
                </a:lnTo>
                <a:lnTo>
                  <a:pt x="1885" y="1928"/>
                </a:lnTo>
                <a:lnTo>
                  <a:pt x="2235" y="1343"/>
                </a:lnTo>
                <a:lnTo>
                  <a:pt x="2223" y="1314"/>
                </a:lnTo>
                <a:lnTo>
                  <a:pt x="2214" y="1283"/>
                </a:lnTo>
                <a:lnTo>
                  <a:pt x="2211" y="1250"/>
                </a:lnTo>
                <a:lnTo>
                  <a:pt x="2214" y="1218"/>
                </a:lnTo>
                <a:lnTo>
                  <a:pt x="2222" y="1186"/>
                </a:lnTo>
                <a:lnTo>
                  <a:pt x="2235" y="1156"/>
                </a:lnTo>
                <a:lnTo>
                  <a:pt x="1884" y="571"/>
                </a:lnTo>
                <a:lnTo>
                  <a:pt x="1843" y="577"/>
                </a:lnTo>
                <a:lnTo>
                  <a:pt x="1801" y="575"/>
                </a:lnTo>
                <a:lnTo>
                  <a:pt x="1760" y="569"/>
                </a:lnTo>
                <a:lnTo>
                  <a:pt x="1720" y="556"/>
                </a:lnTo>
                <a:lnTo>
                  <a:pt x="1683" y="538"/>
                </a:lnTo>
                <a:lnTo>
                  <a:pt x="1649" y="515"/>
                </a:lnTo>
                <a:lnTo>
                  <a:pt x="1618" y="488"/>
                </a:lnTo>
                <a:lnTo>
                  <a:pt x="1592" y="457"/>
                </a:lnTo>
                <a:lnTo>
                  <a:pt x="1571" y="422"/>
                </a:lnTo>
                <a:lnTo>
                  <a:pt x="1555" y="384"/>
                </a:lnTo>
                <a:lnTo>
                  <a:pt x="1032" y="384"/>
                </a:lnTo>
                <a:close/>
                <a:moveTo>
                  <a:pt x="1813" y="0"/>
                </a:moveTo>
                <a:lnTo>
                  <a:pt x="1854" y="1"/>
                </a:lnTo>
                <a:lnTo>
                  <a:pt x="1894" y="8"/>
                </a:lnTo>
                <a:lnTo>
                  <a:pt x="1933" y="20"/>
                </a:lnTo>
                <a:lnTo>
                  <a:pt x="1971" y="39"/>
                </a:lnTo>
                <a:lnTo>
                  <a:pt x="2006" y="63"/>
                </a:lnTo>
                <a:lnTo>
                  <a:pt x="2037" y="90"/>
                </a:lnTo>
                <a:lnTo>
                  <a:pt x="2063" y="123"/>
                </a:lnTo>
                <a:lnTo>
                  <a:pt x="2084" y="158"/>
                </a:lnTo>
                <a:lnTo>
                  <a:pt x="2099" y="194"/>
                </a:lnTo>
                <a:lnTo>
                  <a:pt x="2110" y="233"/>
                </a:lnTo>
                <a:lnTo>
                  <a:pt x="2114" y="273"/>
                </a:lnTo>
                <a:lnTo>
                  <a:pt x="2114" y="314"/>
                </a:lnTo>
                <a:lnTo>
                  <a:pt x="2107" y="354"/>
                </a:lnTo>
                <a:lnTo>
                  <a:pt x="2095" y="395"/>
                </a:lnTo>
                <a:lnTo>
                  <a:pt x="2076" y="432"/>
                </a:lnTo>
                <a:lnTo>
                  <a:pt x="2064" y="453"/>
                </a:lnTo>
                <a:lnTo>
                  <a:pt x="2049" y="472"/>
                </a:lnTo>
                <a:lnTo>
                  <a:pt x="2401" y="1058"/>
                </a:lnTo>
                <a:lnTo>
                  <a:pt x="2404" y="1058"/>
                </a:lnTo>
                <a:lnTo>
                  <a:pt x="2437" y="1060"/>
                </a:lnTo>
                <a:lnTo>
                  <a:pt x="2470" y="1070"/>
                </a:lnTo>
                <a:lnTo>
                  <a:pt x="2499" y="1083"/>
                </a:lnTo>
                <a:lnTo>
                  <a:pt x="2526" y="1102"/>
                </a:lnTo>
                <a:lnTo>
                  <a:pt x="2551" y="1126"/>
                </a:lnTo>
                <a:lnTo>
                  <a:pt x="2569" y="1153"/>
                </a:lnTo>
                <a:lnTo>
                  <a:pt x="3199" y="1153"/>
                </a:lnTo>
                <a:lnTo>
                  <a:pt x="3219" y="1126"/>
                </a:lnTo>
                <a:lnTo>
                  <a:pt x="3242" y="1102"/>
                </a:lnTo>
                <a:lnTo>
                  <a:pt x="3269" y="1083"/>
                </a:lnTo>
                <a:lnTo>
                  <a:pt x="3300" y="1070"/>
                </a:lnTo>
                <a:lnTo>
                  <a:pt x="3332" y="1060"/>
                </a:lnTo>
                <a:lnTo>
                  <a:pt x="3366" y="1058"/>
                </a:lnTo>
                <a:lnTo>
                  <a:pt x="3404" y="1062"/>
                </a:lnTo>
                <a:lnTo>
                  <a:pt x="3440" y="1072"/>
                </a:lnTo>
                <a:lnTo>
                  <a:pt x="3472" y="1090"/>
                </a:lnTo>
                <a:lnTo>
                  <a:pt x="3501" y="1114"/>
                </a:lnTo>
                <a:lnTo>
                  <a:pt x="3525" y="1142"/>
                </a:lnTo>
                <a:lnTo>
                  <a:pt x="3542" y="1175"/>
                </a:lnTo>
                <a:lnTo>
                  <a:pt x="3553" y="1211"/>
                </a:lnTo>
                <a:lnTo>
                  <a:pt x="3557" y="1250"/>
                </a:lnTo>
                <a:lnTo>
                  <a:pt x="3555" y="1283"/>
                </a:lnTo>
                <a:lnTo>
                  <a:pt x="3546" y="1314"/>
                </a:lnTo>
                <a:lnTo>
                  <a:pt x="3533" y="1343"/>
                </a:lnTo>
                <a:lnTo>
                  <a:pt x="3885" y="1929"/>
                </a:lnTo>
                <a:lnTo>
                  <a:pt x="3913" y="1924"/>
                </a:lnTo>
                <a:lnTo>
                  <a:pt x="3943" y="1923"/>
                </a:lnTo>
                <a:lnTo>
                  <a:pt x="3988" y="1927"/>
                </a:lnTo>
                <a:lnTo>
                  <a:pt x="4033" y="1937"/>
                </a:lnTo>
                <a:lnTo>
                  <a:pt x="4075" y="1955"/>
                </a:lnTo>
                <a:lnTo>
                  <a:pt x="4112" y="1978"/>
                </a:lnTo>
                <a:lnTo>
                  <a:pt x="4146" y="2007"/>
                </a:lnTo>
                <a:lnTo>
                  <a:pt x="4174" y="2041"/>
                </a:lnTo>
                <a:lnTo>
                  <a:pt x="4199" y="2079"/>
                </a:lnTo>
                <a:lnTo>
                  <a:pt x="4216" y="2119"/>
                </a:lnTo>
                <a:lnTo>
                  <a:pt x="4227" y="2164"/>
                </a:lnTo>
                <a:lnTo>
                  <a:pt x="4231" y="2211"/>
                </a:lnTo>
                <a:lnTo>
                  <a:pt x="4227" y="2258"/>
                </a:lnTo>
                <a:lnTo>
                  <a:pt x="4216" y="2302"/>
                </a:lnTo>
                <a:lnTo>
                  <a:pt x="4199" y="2343"/>
                </a:lnTo>
                <a:lnTo>
                  <a:pt x="4174" y="2382"/>
                </a:lnTo>
                <a:lnTo>
                  <a:pt x="4146" y="2414"/>
                </a:lnTo>
                <a:lnTo>
                  <a:pt x="4112" y="2444"/>
                </a:lnTo>
                <a:lnTo>
                  <a:pt x="4075" y="2467"/>
                </a:lnTo>
                <a:lnTo>
                  <a:pt x="4033" y="2484"/>
                </a:lnTo>
                <a:lnTo>
                  <a:pt x="3988" y="2495"/>
                </a:lnTo>
                <a:lnTo>
                  <a:pt x="3943" y="2499"/>
                </a:lnTo>
                <a:lnTo>
                  <a:pt x="3913" y="2498"/>
                </a:lnTo>
                <a:lnTo>
                  <a:pt x="3885" y="2494"/>
                </a:lnTo>
                <a:lnTo>
                  <a:pt x="3533" y="3079"/>
                </a:lnTo>
                <a:lnTo>
                  <a:pt x="3546" y="3108"/>
                </a:lnTo>
                <a:lnTo>
                  <a:pt x="3555" y="3140"/>
                </a:lnTo>
                <a:lnTo>
                  <a:pt x="3557" y="3173"/>
                </a:lnTo>
                <a:lnTo>
                  <a:pt x="3553" y="3211"/>
                </a:lnTo>
                <a:lnTo>
                  <a:pt x="3542" y="3247"/>
                </a:lnTo>
                <a:lnTo>
                  <a:pt x="3525" y="3279"/>
                </a:lnTo>
                <a:lnTo>
                  <a:pt x="3501" y="3309"/>
                </a:lnTo>
                <a:lnTo>
                  <a:pt x="3472" y="3332"/>
                </a:lnTo>
                <a:lnTo>
                  <a:pt x="3440" y="3349"/>
                </a:lnTo>
                <a:lnTo>
                  <a:pt x="3404" y="3360"/>
                </a:lnTo>
                <a:lnTo>
                  <a:pt x="3366" y="3364"/>
                </a:lnTo>
                <a:lnTo>
                  <a:pt x="3332" y="3361"/>
                </a:lnTo>
                <a:lnTo>
                  <a:pt x="3300" y="3353"/>
                </a:lnTo>
                <a:lnTo>
                  <a:pt x="3269" y="3339"/>
                </a:lnTo>
                <a:lnTo>
                  <a:pt x="3242" y="3320"/>
                </a:lnTo>
                <a:lnTo>
                  <a:pt x="3219" y="3297"/>
                </a:lnTo>
                <a:lnTo>
                  <a:pt x="3199" y="3268"/>
                </a:lnTo>
                <a:lnTo>
                  <a:pt x="2675" y="3268"/>
                </a:lnTo>
                <a:lnTo>
                  <a:pt x="2657" y="3309"/>
                </a:lnTo>
                <a:lnTo>
                  <a:pt x="2633" y="3345"/>
                </a:lnTo>
                <a:lnTo>
                  <a:pt x="2604" y="3378"/>
                </a:lnTo>
                <a:lnTo>
                  <a:pt x="2571" y="3406"/>
                </a:lnTo>
                <a:lnTo>
                  <a:pt x="2534" y="3429"/>
                </a:lnTo>
                <a:lnTo>
                  <a:pt x="2493" y="3446"/>
                </a:lnTo>
                <a:lnTo>
                  <a:pt x="2450" y="3457"/>
                </a:lnTo>
                <a:lnTo>
                  <a:pt x="2404" y="3461"/>
                </a:lnTo>
                <a:lnTo>
                  <a:pt x="2374" y="3460"/>
                </a:lnTo>
                <a:lnTo>
                  <a:pt x="2346" y="3454"/>
                </a:lnTo>
                <a:lnTo>
                  <a:pt x="2049" y="3950"/>
                </a:lnTo>
                <a:lnTo>
                  <a:pt x="2072" y="3983"/>
                </a:lnTo>
                <a:lnTo>
                  <a:pt x="2090" y="4016"/>
                </a:lnTo>
                <a:lnTo>
                  <a:pt x="2105" y="4054"/>
                </a:lnTo>
                <a:lnTo>
                  <a:pt x="2113" y="4093"/>
                </a:lnTo>
                <a:lnTo>
                  <a:pt x="2115" y="4133"/>
                </a:lnTo>
                <a:lnTo>
                  <a:pt x="2111" y="4181"/>
                </a:lnTo>
                <a:lnTo>
                  <a:pt x="2101" y="4224"/>
                </a:lnTo>
                <a:lnTo>
                  <a:pt x="2083" y="4265"/>
                </a:lnTo>
                <a:lnTo>
                  <a:pt x="2059" y="4303"/>
                </a:lnTo>
                <a:lnTo>
                  <a:pt x="2030" y="4337"/>
                </a:lnTo>
                <a:lnTo>
                  <a:pt x="1997" y="4367"/>
                </a:lnTo>
                <a:lnTo>
                  <a:pt x="1959" y="4389"/>
                </a:lnTo>
                <a:lnTo>
                  <a:pt x="1917" y="4407"/>
                </a:lnTo>
                <a:lnTo>
                  <a:pt x="1873" y="4418"/>
                </a:lnTo>
                <a:lnTo>
                  <a:pt x="1827" y="4422"/>
                </a:lnTo>
                <a:lnTo>
                  <a:pt x="1827" y="4422"/>
                </a:lnTo>
                <a:lnTo>
                  <a:pt x="1781" y="4418"/>
                </a:lnTo>
                <a:lnTo>
                  <a:pt x="1738" y="4408"/>
                </a:lnTo>
                <a:lnTo>
                  <a:pt x="1696" y="4391"/>
                </a:lnTo>
                <a:lnTo>
                  <a:pt x="1660" y="4368"/>
                </a:lnTo>
                <a:lnTo>
                  <a:pt x="1626" y="4340"/>
                </a:lnTo>
                <a:lnTo>
                  <a:pt x="1598" y="4307"/>
                </a:lnTo>
                <a:lnTo>
                  <a:pt x="1574" y="4270"/>
                </a:lnTo>
                <a:lnTo>
                  <a:pt x="1556" y="4229"/>
                </a:lnTo>
                <a:lnTo>
                  <a:pt x="1137" y="4229"/>
                </a:lnTo>
                <a:lnTo>
                  <a:pt x="1118" y="4270"/>
                </a:lnTo>
                <a:lnTo>
                  <a:pt x="1095" y="4307"/>
                </a:lnTo>
                <a:lnTo>
                  <a:pt x="1066" y="4340"/>
                </a:lnTo>
                <a:lnTo>
                  <a:pt x="1033" y="4368"/>
                </a:lnTo>
                <a:lnTo>
                  <a:pt x="996" y="4391"/>
                </a:lnTo>
                <a:lnTo>
                  <a:pt x="955" y="4408"/>
                </a:lnTo>
                <a:lnTo>
                  <a:pt x="911" y="4418"/>
                </a:lnTo>
                <a:lnTo>
                  <a:pt x="865" y="4422"/>
                </a:lnTo>
                <a:lnTo>
                  <a:pt x="865" y="4422"/>
                </a:lnTo>
                <a:lnTo>
                  <a:pt x="819" y="4418"/>
                </a:lnTo>
                <a:lnTo>
                  <a:pt x="775" y="4407"/>
                </a:lnTo>
                <a:lnTo>
                  <a:pt x="733" y="4389"/>
                </a:lnTo>
                <a:lnTo>
                  <a:pt x="695" y="4367"/>
                </a:lnTo>
                <a:lnTo>
                  <a:pt x="661" y="4337"/>
                </a:lnTo>
                <a:lnTo>
                  <a:pt x="633" y="4303"/>
                </a:lnTo>
                <a:lnTo>
                  <a:pt x="609" y="4265"/>
                </a:lnTo>
                <a:lnTo>
                  <a:pt x="591" y="4224"/>
                </a:lnTo>
                <a:lnTo>
                  <a:pt x="580" y="4181"/>
                </a:lnTo>
                <a:lnTo>
                  <a:pt x="576" y="4133"/>
                </a:lnTo>
                <a:lnTo>
                  <a:pt x="580" y="4093"/>
                </a:lnTo>
                <a:lnTo>
                  <a:pt x="589" y="4054"/>
                </a:lnTo>
                <a:lnTo>
                  <a:pt x="602" y="4016"/>
                </a:lnTo>
                <a:lnTo>
                  <a:pt x="621" y="3983"/>
                </a:lnTo>
                <a:lnTo>
                  <a:pt x="644" y="3950"/>
                </a:lnTo>
                <a:lnTo>
                  <a:pt x="346" y="3454"/>
                </a:lnTo>
                <a:lnTo>
                  <a:pt x="318" y="3460"/>
                </a:lnTo>
                <a:lnTo>
                  <a:pt x="288" y="3461"/>
                </a:lnTo>
                <a:lnTo>
                  <a:pt x="242" y="3457"/>
                </a:lnTo>
                <a:lnTo>
                  <a:pt x="198" y="3446"/>
                </a:lnTo>
                <a:lnTo>
                  <a:pt x="156" y="3429"/>
                </a:lnTo>
                <a:lnTo>
                  <a:pt x="118" y="3405"/>
                </a:lnTo>
                <a:lnTo>
                  <a:pt x="85" y="3376"/>
                </a:lnTo>
                <a:lnTo>
                  <a:pt x="56" y="3343"/>
                </a:lnTo>
                <a:lnTo>
                  <a:pt x="32" y="3305"/>
                </a:lnTo>
                <a:lnTo>
                  <a:pt x="14" y="3263"/>
                </a:lnTo>
                <a:lnTo>
                  <a:pt x="4" y="3219"/>
                </a:lnTo>
                <a:lnTo>
                  <a:pt x="0" y="3173"/>
                </a:lnTo>
                <a:lnTo>
                  <a:pt x="4" y="3126"/>
                </a:lnTo>
                <a:lnTo>
                  <a:pt x="14" y="3081"/>
                </a:lnTo>
                <a:lnTo>
                  <a:pt x="32" y="3041"/>
                </a:lnTo>
                <a:lnTo>
                  <a:pt x="56" y="3003"/>
                </a:lnTo>
                <a:lnTo>
                  <a:pt x="85" y="2969"/>
                </a:lnTo>
                <a:lnTo>
                  <a:pt x="118" y="2940"/>
                </a:lnTo>
                <a:lnTo>
                  <a:pt x="156" y="2917"/>
                </a:lnTo>
                <a:lnTo>
                  <a:pt x="198" y="2899"/>
                </a:lnTo>
                <a:lnTo>
                  <a:pt x="242" y="2887"/>
                </a:lnTo>
                <a:lnTo>
                  <a:pt x="288" y="2885"/>
                </a:lnTo>
                <a:lnTo>
                  <a:pt x="318" y="2886"/>
                </a:lnTo>
                <a:lnTo>
                  <a:pt x="346" y="2890"/>
                </a:lnTo>
                <a:lnTo>
                  <a:pt x="644" y="2394"/>
                </a:lnTo>
                <a:lnTo>
                  <a:pt x="621" y="2363"/>
                </a:lnTo>
                <a:lnTo>
                  <a:pt x="602" y="2328"/>
                </a:lnTo>
                <a:lnTo>
                  <a:pt x="589" y="2292"/>
                </a:lnTo>
                <a:lnTo>
                  <a:pt x="580" y="2251"/>
                </a:lnTo>
                <a:lnTo>
                  <a:pt x="576" y="2211"/>
                </a:lnTo>
                <a:lnTo>
                  <a:pt x="580" y="2170"/>
                </a:lnTo>
                <a:lnTo>
                  <a:pt x="589" y="2131"/>
                </a:lnTo>
                <a:lnTo>
                  <a:pt x="602" y="2094"/>
                </a:lnTo>
                <a:lnTo>
                  <a:pt x="621" y="2060"/>
                </a:lnTo>
                <a:lnTo>
                  <a:pt x="644" y="2028"/>
                </a:lnTo>
                <a:lnTo>
                  <a:pt x="292" y="1442"/>
                </a:lnTo>
                <a:lnTo>
                  <a:pt x="257" y="1439"/>
                </a:lnTo>
                <a:lnTo>
                  <a:pt x="223" y="1431"/>
                </a:lnTo>
                <a:lnTo>
                  <a:pt x="192" y="1416"/>
                </a:lnTo>
                <a:lnTo>
                  <a:pt x="164" y="1396"/>
                </a:lnTo>
                <a:lnTo>
                  <a:pt x="140" y="1373"/>
                </a:lnTo>
                <a:lnTo>
                  <a:pt x="121" y="1345"/>
                </a:lnTo>
                <a:lnTo>
                  <a:pt x="107" y="1315"/>
                </a:lnTo>
                <a:lnTo>
                  <a:pt x="99" y="1284"/>
                </a:lnTo>
                <a:lnTo>
                  <a:pt x="97" y="1250"/>
                </a:lnTo>
                <a:lnTo>
                  <a:pt x="99" y="1218"/>
                </a:lnTo>
                <a:lnTo>
                  <a:pt x="107" y="1186"/>
                </a:lnTo>
                <a:lnTo>
                  <a:pt x="122" y="1153"/>
                </a:lnTo>
                <a:lnTo>
                  <a:pt x="141" y="1125"/>
                </a:lnTo>
                <a:lnTo>
                  <a:pt x="165" y="1102"/>
                </a:lnTo>
                <a:lnTo>
                  <a:pt x="194" y="1083"/>
                </a:lnTo>
                <a:lnTo>
                  <a:pt x="225" y="1068"/>
                </a:lnTo>
                <a:lnTo>
                  <a:pt x="257" y="1060"/>
                </a:lnTo>
                <a:lnTo>
                  <a:pt x="292" y="1058"/>
                </a:lnTo>
                <a:lnTo>
                  <a:pt x="698" y="381"/>
                </a:lnTo>
                <a:lnTo>
                  <a:pt x="684" y="352"/>
                </a:lnTo>
                <a:lnTo>
                  <a:pt x="676" y="319"/>
                </a:lnTo>
                <a:lnTo>
                  <a:pt x="673" y="287"/>
                </a:lnTo>
                <a:lnTo>
                  <a:pt x="676" y="255"/>
                </a:lnTo>
                <a:lnTo>
                  <a:pt x="684" y="222"/>
                </a:lnTo>
                <a:lnTo>
                  <a:pt x="699" y="193"/>
                </a:lnTo>
                <a:lnTo>
                  <a:pt x="719" y="164"/>
                </a:lnTo>
                <a:lnTo>
                  <a:pt x="742" y="140"/>
                </a:lnTo>
                <a:lnTo>
                  <a:pt x="770" y="121"/>
                </a:lnTo>
                <a:lnTo>
                  <a:pt x="800" y="108"/>
                </a:lnTo>
                <a:lnTo>
                  <a:pt x="831" y="100"/>
                </a:lnTo>
                <a:lnTo>
                  <a:pt x="865" y="96"/>
                </a:lnTo>
                <a:lnTo>
                  <a:pt x="897" y="98"/>
                </a:lnTo>
                <a:lnTo>
                  <a:pt x="929" y="108"/>
                </a:lnTo>
                <a:lnTo>
                  <a:pt x="962" y="121"/>
                </a:lnTo>
                <a:lnTo>
                  <a:pt x="989" y="141"/>
                </a:lnTo>
                <a:lnTo>
                  <a:pt x="1013" y="164"/>
                </a:lnTo>
                <a:lnTo>
                  <a:pt x="1032" y="193"/>
                </a:lnTo>
                <a:lnTo>
                  <a:pt x="1555" y="193"/>
                </a:lnTo>
                <a:lnTo>
                  <a:pt x="1566" y="168"/>
                </a:lnTo>
                <a:lnTo>
                  <a:pt x="1578" y="144"/>
                </a:lnTo>
                <a:lnTo>
                  <a:pt x="1601" y="109"/>
                </a:lnTo>
                <a:lnTo>
                  <a:pt x="1628" y="79"/>
                </a:lnTo>
                <a:lnTo>
                  <a:pt x="1660" y="54"/>
                </a:lnTo>
                <a:lnTo>
                  <a:pt x="1695" y="32"/>
                </a:lnTo>
                <a:lnTo>
                  <a:pt x="1733" y="16"/>
                </a:lnTo>
                <a:lnTo>
                  <a:pt x="1772" y="5"/>
                </a:lnTo>
                <a:lnTo>
                  <a:pt x="1813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98" tIns="34299" rIns="68598" bIns="34299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s-ES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LÍNEAS DE ACCIÓN ESTRATÉGICA “NUNCA MÁS”</a:t>
            </a:r>
          </a:p>
        </p:txBody>
      </p:sp>
      <p:sp>
        <p:nvSpPr>
          <p:cNvPr id="126" name="Shape 61">
            <a:extLst>
              <a:ext uri="{FF2B5EF4-FFF2-40B4-BE49-F238E27FC236}">
                <a16:creationId xmlns:a16="http://schemas.microsoft.com/office/drawing/2014/main" id="{A3E7B65C-CC23-4AD5-B82A-0AF487D0AC78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132" name="Text 1">
            <a:extLst>
              <a:ext uri="{FF2B5EF4-FFF2-40B4-BE49-F238E27FC236}">
                <a16:creationId xmlns:a16="http://schemas.microsoft.com/office/drawing/2014/main" id="{C40D4878-58DE-6C1D-6566-25AD9B3A2B51}"/>
              </a:ext>
            </a:extLst>
          </p:cNvPr>
          <p:cNvSpPr/>
          <p:nvPr/>
        </p:nvSpPr>
        <p:spPr>
          <a:xfrm>
            <a:off x="441748" y="1081648"/>
            <a:ext cx="8523392" cy="190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CO" b="1" i="1" dirty="0">
                <a:solidFill>
                  <a:srgbClr val="000066"/>
                </a:solidFill>
                <a:latin typeface="Arial" pitchFamily="34" charset="0"/>
                <a:cs typeface="Arial" pitchFamily="34" charset="-120"/>
              </a:rPr>
              <a:t>Compromisos de no repetición · se operacionalizan en 9 Iniciativas Estratégicas</a:t>
            </a:r>
          </a:p>
        </p:txBody>
      </p:sp>
      <p:sp>
        <p:nvSpPr>
          <p:cNvPr id="133" name="Auto 200">
            <a:extLst>
              <a:ext uri="{FF2B5EF4-FFF2-40B4-BE49-F238E27FC236}">
                <a16:creationId xmlns:a16="http://schemas.microsoft.com/office/drawing/2014/main" id="{3F72F937-945A-7BAB-2300-CA41F0F19989}"/>
              </a:ext>
            </a:extLst>
          </p:cNvPr>
          <p:cNvSpPr/>
          <p:nvPr/>
        </p:nvSpPr>
        <p:spPr>
          <a:xfrm>
            <a:off x="351472" y="1594998"/>
            <a:ext cx="3571275" cy="1200410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34" name="Auto 201">
            <a:extLst>
              <a:ext uri="{FF2B5EF4-FFF2-40B4-BE49-F238E27FC236}">
                <a16:creationId xmlns:a16="http://schemas.microsoft.com/office/drawing/2014/main" id="{5A1B2CB7-12D1-899E-80F7-7589188754A0}"/>
              </a:ext>
            </a:extLst>
          </p:cNvPr>
          <p:cNvSpPr/>
          <p:nvPr/>
        </p:nvSpPr>
        <p:spPr>
          <a:xfrm>
            <a:off x="404675" y="1678547"/>
            <a:ext cx="2555290" cy="1024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LAE-1 · Territorios sin autoridad legítima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Recuperación territorial, APRES-ZMVCT, corredores estratégicos y presencia permanente.</a:t>
            </a:r>
          </a:p>
        </p:txBody>
      </p:sp>
      <p:sp>
        <p:nvSpPr>
          <p:cNvPr id="135" name="Auto 202">
            <a:extLst>
              <a:ext uri="{FF2B5EF4-FFF2-40B4-BE49-F238E27FC236}">
                <a16:creationId xmlns:a16="http://schemas.microsoft.com/office/drawing/2014/main" id="{4971FAC1-9B60-B792-C844-43A9118B13FB}"/>
              </a:ext>
            </a:extLst>
          </p:cNvPr>
          <p:cNvSpPr/>
          <p:nvPr/>
        </p:nvSpPr>
        <p:spPr>
          <a:xfrm>
            <a:off x="380999" y="147117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36" name="Auto 203">
            <a:extLst>
              <a:ext uri="{FF2B5EF4-FFF2-40B4-BE49-F238E27FC236}">
                <a16:creationId xmlns:a16="http://schemas.microsoft.com/office/drawing/2014/main" id="{FE7EEE83-9D2F-20C0-4977-CD006F057EC7}"/>
              </a:ext>
            </a:extLst>
          </p:cNvPr>
          <p:cNvSpPr/>
          <p:nvPr/>
        </p:nvSpPr>
        <p:spPr>
          <a:xfrm>
            <a:off x="380999" y="147117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37" name="Auto 204">
            <a:extLst>
              <a:ext uri="{FF2B5EF4-FFF2-40B4-BE49-F238E27FC236}">
                <a16:creationId xmlns:a16="http://schemas.microsoft.com/office/drawing/2014/main" id="{717F4332-F907-FAD5-32C1-250431DD9828}"/>
              </a:ext>
            </a:extLst>
          </p:cNvPr>
          <p:cNvSpPr/>
          <p:nvPr/>
        </p:nvSpPr>
        <p:spPr>
          <a:xfrm>
            <a:off x="4299448" y="1595001"/>
            <a:ext cx="3457394" cy="1200409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38" name="Auto 205">
            <a:extLst>
              <a:ext uri="{FF2B5EF4-FFF2-40B4-BE49-F238E27FC236}">
                <a16:creationId xmlns:a16="http://schemas.microsoft.com/office/drawing/2014/main" id="{7F32F88F-80AC-7058-60C9-C3331202CF68}"/>
              </a:ext>
            </a:extLst>
          </p:cNvPr>
          <p:cNvSpPr/>
          <p:nvPr/>
        </p:nvSpPr>
        <p:spPr>
          <a:xfrm>
            <a:off x="4479894" y="1652151"/>
            <a:ext cx="2286668" cy="110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LAE-2 · Población sometida ante el crimen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Protección de la población, delitos de alto impacto y denuncia segura.</a:t>
            </a:r>
          </a:p>
        </p:txBody>
      </p:sp>
      <p:sp>
        <p:nvSpPr>
          <p:cNvPr id="139" name="Auto 206">
            <a:extLst>
              <a:ext uri="{FF2B5EF4-FFF2-40B4-BE49-F238E27FC236}">
                <a16:creationId xmlns:a16="http://schemas.microsoft.com/office/drawing/2014/main" id="{43D69162-F398-D347-9DF7-ACAAB5F99679}"/>
              </a:ext>
            </a:extLst>
          </p:cNvPr>
          <p:cNvSpPr/>
          <p:nvPr/>
        </p:nvSpPr>
        <p:spPr>
          <a:xfrm>
            <a:off x="4328975" y="147117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40" name="Auto 207">
            <a:extLst>
              <a:ext uri="{FF2B5EF4-FFF2-40B4-BE49-F238E27FC236}">
                <a16:creationId xmlns:a16="http://schemas.microsoft.com/office/drawing/2014/main" id="{29AFC5A6-5F0F-899A-96E0-05CA12569585}"/>
              </a:ext>
            </a:extLst>
          </p:cNvPr>
          <p:cNvSpPr/>
          <p:nvPr/>
        </p:nvSpPr>
        <p:spPr>
          <a:xfrm>
            <a:off x="4328975" y="147117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41" name="Auto 208">
            <a:extLst>
              <a:ext uri="{FF2B5EF4-FFF2-40B4-BE49-F238E27FC236}">
                <a16:creationId xmlns:a16="http://schemas.microsoft.com/office/drawing/2014/main" id="{9459D59C-0631-F21F-C2F0-96D40294292A}"/>
              </a:ext>
            </a:extLst>
          </p:cNvPr>
          <p:cNvSpPr/>
          <p:nvPr/>
        </p:nvSpPr>
        <p:spPr>
          <a:xfrm>
            <a:off x="8282262" y="1594998"/>
            <a:ext cx="3457394" cy="1200408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42" name="Auto 209">
            <a:extLst>
              <a:ext uri="{FF2B5EF4-FFF2-40B4-BE49-F238E27FC236}">
                <a16:creationId xmlns:a16="http://schemas.microsoft.com/office/drawing/2014/main" id="{8D7AD2D6-C2B3-F744-0693-CCB8667FDB32}"/>
              </a:ext>
            </a:extLst>
          </p:cNvPr>
          <p:cNvSpPr/>
          <p:nvPr/>
        </p:nvSpPr>
        <p:spPr>
          <a:xfrm>
            <a:off x="8356107" y="1652151"/>
            <a:ext cx="2236547" cy="10966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LAE-3 · Redes criminales sustituyendo al Estado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Derrota del sistema criminal híbrido narcoterrorista y redes multicrimen.</a:t>
            </a:r>
          </a:p>
        </p:txBody>
      </p:sp>
      <p:sp>
        <p:nvSpPr>
          <p:cNvPr id="143" name="Auto 210">
            <a:extLst>
              <a:ext uri="{FF2B5EF4-FFF2-40B4-BE49-F238E27FC236}">
                <a16:creationId xmlns:a16="http://schemas.microsoft.com/office/drawing/2014/main" id="{72224197-709A-025A-05E8-413B679FD3E6}"/>
              </a:ext>
            </a:extLst>
          </p:cNvPr>
          <p:cNvSpPr/>
          <p:nvPr/>
        </p:nvSpPr>
        <p:spPr>
          <a:xfrm>
            <a:off x="8311789" y="147117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44" name="Auto 211">
            <a:extLst>
              <a:ext uri="{FF2B5EF4-FFF2-40B4-BE49-F238E27FC236}">
                <a16:creationId xmlns:a16="http://schemas.microsoft.com/office/drawing/2014/main" id="{75F49623-B1DD-FEFB-C4E7-ECF726D48067}"/>
              </a:ext>
            </a:extLst>
          </p:cNvPr>
          <p:cNvSpPr/>
          <p:nvPr/>
        </p:nvSpPr>
        <p:spPr>
          <a:xfrm>
            <a:off x="8311789" y="147117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45" name="Auto 212">
            <a:extLst>
              <a:ext uri="{FF2B5EF4-FFF2-40B4-BE49-F238E27FC236}">
                <a16:creationId xmlns:a16="http://schemas.microsoft.com/office/drawing/2014/main" id="{7FA6B6B6-8231-9B8A-7581-72AF94FF2B4F}"/>
              </a:ext>
            </a:extLst>
          </p:cNvPr>
          <p:cNvSpPr/>
          <p:nvPr/>
        </p:nvSpPr>
        <p:spPr>
          <a:xfrm>
            <a:off x="351472" y="3084708"/>
            <a:ext cx="3571275" cy="1189148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46" name="Auto 213">
            <a:extLst>
              <a:ext uri="{FF2B5EF4-FFF2-40B4-BE49-F238E27FC236}">
                <a16:creationId xmlns:a16="http://schemas.microsoft.com/office/drawing/2014/main" id="{E3F091AB-4155-9D9C-DFE9-DE815363DEE8}"/>
              </a:ext>
            </a:extLst>
          </p:cNvPr>
          <p:cNvSpPr/>
          <p:nvPr/>
        </p:nvSpPr>
        <p:spPr>
          <a:xfrm>
            <a:off x="404676" y="3070882"/>
            <a:ext cx="2555290" cy="1189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LAE-4 · Economías criminales financiando violencia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Narcotráfico, extorsión, extracción ilícita de yacimientos mineros y lavado de activos.</a:t>
            </a:r>
          </a:p>
        </p:txBody>
      </p:sp>
      <p:sp>
        <p:nvSpPr>
          <p:cNvPr id="147" name="Auto 214">
            <a:extLst>
              <a:ext uri="{FF2B5EF4-FFF2-40B4-BE49-F238E27FC236}">
                <a16:creationId xmlns:a16="http://schemas.microsoft.com/office/drawing/2014/main" id="{06C311BD-E27F-A371-4BA5-5D26CC0B7218}"/>
              </a:ext>
            </a:extLst>
          </p:cNvPr>
          <p:cNvSpPr/>
          <p:nvPr/>
        </p:nvSpPr>
        <p:spPr>
          <a:xfrm>
            <a:off x="380999" y="296088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48" name="Auto 215">
            <a:extLst>
              <a:ext uri="{FF2B5EF4-FFF2-40B4-BE49-F238E27FC236}">
                <a16:creationId xmlns:a16="http://schemas.microsoft.com/office/drawing/2014/main" id="{951FA9C3-7AAF-6B4F-C457-497F02EFDFC0}"/>
              </a:ext>
            </a:extLst>
          </p:cNvPr>
          <p:cNvSpPr/>
          <p:nvPr/>
        </p:nvSpPr>
        <p:spPr>
          <a:xfrm>
            <a:off x="380999" y="296088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49" name="Auto 216">
            <a:extLst>
              <a:ext uri="{FF2B5EF4-FFF2-40B4-BE49-F238E27FC236}">
                <a16:creationId xmlns:a16="http://schemas.microsoft.com/office/drawing/2014/main" id="{D25345D3-5ADE-9BED-9838-FBDA3430E8BC}"/>
              </a:ext>
            </a:extLst>
          </p:cNvPr>
          <p:cNvSpPr/>
          <p:nvPr/>
        </p:nvSpPr>
        <p:spPr>
          <a:xfrm>
            <a:off x="4299448" y="3084708"/>
            <a:ext cx="3457394" cy="1175322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50" name="Auto 217">
            <a:extLst>
              <a:ext uri="{FF2B5EF4-FFF2-40B4-BE49-F238E27FC236}">
                <a16:creationId xmlns:a16="http://schemas.microsoft.com/office/drawing/2014/main" id="{105827F2-08A3-26F2-1F05-20663EE87E3B}"/>
              </a:ext>
            </a:extLst>
          </p:cNvPr>
          <p:cNvSpPr/>
          <p:nvPr/>
        </p:nvSpPr>
        <p:spPr>
          <a:xfrm>
            <a:off x="4479894" y="3172341"/>
            <a:ext cx="2286668" cy="1030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LAE-5 · Delito sin consecuencia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Judicialización estratégica, alta seguridad penitenciaria y víctimas protegidas.</a:t>
            </a:r>
          </a:p>
        </p:txBody>
      </p:sp>
      <p:sp>
        <p:nvSpPr>
          <p:cNvPr id="151" name="Auto 218">
            <a:extLst>
              <a:ext uri="{FF2B5EF4-FFF2-40B4-BE49-F238E27FC236}">
                <a16:creationId xmlns:a16="http://schemas.microsoft.com/office/drawing/2014/main" id="{68E9483F-A8FC-3ED1-D53B-6844BBDEF775}"/>
              </a:ext>
            </a:extLst>
          </p:cNvPr>
          <p:cNvSpPr/>
          <p:nvPr/>
        </p:nvSpPr>
        <p:spPr>
          <a:xfrm>
            <a:off x="4328975" y="296088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52" name="Auto 219">
            <a:extLst>
              <a:ext uri="{FF2B5EF4-FFF2-40B4-BE49-F238E27FC236}">
                <a16:creationId xmlns:a16="http://schemas.microsoft.com/office/drawing/2014/main" id="{CB406C0A-A385-32DE-8AC3-41923D86BD4F}"/>
              </a:ext>
            </a:extLst>
          </p:cNvPr>
          <p:cNvSpPr/>
          <p:nvPr/>
        </p:nvSpPr>
        <p:spPr>
          <a:xfrm>
            <a:off x="4328975" y="296088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53" name="Auto 220">
            <a:extLst>
              <a:ext uri="{FF2B5EF4-FFF2-40B4-BE49-F238E27FC236}">
                <a16:creationId xmlns:a16="http://schemas.microsoft.com/office/drawing/2014/main" id="{F7546A09-FB63-CD8E-AA6C-3A2EEE50D284}"/>
              </a:ext>
            </a:extLst>
          </p:cNvPr>
          <p:cNvSpPr/>
          <p:nvPr/>
        </p:nvSpPr>
        <p:spPr>
          <a:xfrm>
            <a:off x="8282262" y="3084708"/>
            <a:ext cx="3457394" cy="1175322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54" name="Auto 221">
            <a:extLst>
              <a:ext uri="{FF2B5EF4-FFF2-40B4-BE49-F238E27FC236}">
                <a16:creationId xmlns:a16="http://schemas.microsoft.com/office/drawing/2014/main" id="{AB1C5904-A0BF-D19D-5F43-EB17A99E64A9}"/>
              </a:ext>
            </a:extLst>
          </p:cNvPr>
          <p:cNvSpPr/>
          <p:nvPr/>
        </p:nvSpPr>
        <p:spPr>
          <a:xfrm>
            <a:off x="8462184" y="3189487"/>
            <a:ext cx="2231258" cy="9848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LAE-6 · Soberanía e infraestructura vulnerables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Disuasión estratégica, protección multidominio y control de crisis.</a:t>
            </a:r>
          </a:p>
        </p:txBody>
      </p:sp>
      <p:sp>
        <p:nvSpPr>
          <p:cNvPr id="155" name="Auto 222">
            <a:extLst>
              <a:ext uri="{FF2B5EF4-FFF2-40B4-BE49-F238E27FC236}">
                <a16:creationId xmlns:a16="http://schemas.microsoft.com/office/drawing/2014/main" id="{E5F28031-85DB-88CB-12EB-568F8519D332}"/>
              </a:ext>
            </a:extLst>
          </p:cNvPr>
          <p:cNvSpPr/>
          <p:nvPr/>
        </p:nvSpPr>
        <p:spPr>
          <a:xfrm>
            <a:off x="8311789" y="296088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56" name="Auto 223">
            <a:extLst>
              <a:ext uri="{FF2B5EF4-FFF2-40B4-BE49-F238E27FC236}">
                <a16:creationId xmlns:a16="http://schemas.microsoft.com/office/drawing/2014/main" id="{7D5D74A9-3395-E69F-4CB7-EB5FE2415F35}"/>
              </a:ext>
            </a:extLst>
          </p:cNvPr>
          <p:cNvSpPr/>
          <p:nvPr/>
        </p:nvSpPr>
        <p:spPr>
          <a:xfrm>
            <a:off x="8311789" y="296088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57" name="Auto 224">
            <a:extLst>
              <a:ext uri="{FF2B5EF4-FFF2-40B4-BE49-F238E27FC236}">
                <a16:creationId xmlns:a16="http://schemas.microsoft.com/office/drawing/2014/main" id="{8D5B203E-89E1-F07F-2EB7-53FF59C1AAB1}"/>
              </a:ext>
            </a:extLst>
          </p:cNvPr>
          <p:cNvSpPr/>
          <p:nvPr/>
        </p:nvSpPr>
        <p:spPr>
          <a:xfrm>
            <a:off x="351472" y="4604897"/>
            <a:ext cx="3571275" cy="1189147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58" name="Auto 225">
            <a:extLst>
              <a:ext uri="{FF2B5EF4-FFF2-40B4-BE49-F238E27FC236}">
                <a16:creationId xmlns:a16="http://schemas.microsoft.com/office/drawing/2014/main" id="{497E9B2A-6067-B209-5067-911867C77349}"/>
              </a:ext>
            </a:extLst>
          </p:cNvPr>
          <p:cNvSpPr/>
          <p:nvPr/>
        </p:nvSpPr>
        <p:spPr>
          <a:xfrm>
            <a:off x="469310" y="4798812"/>
            <a:ext cx="2462318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LAE-7 · Decisiones sin inteligencia integrada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CICOT, geointeligencia, inteligencia financiera y ciberinteligencia.</a:t>
            </a:r>
          </a:p>
        </p:txBody>
      </p:sp>
      <p:sp>
        <p:nvSpPr>
          <p:cNvPr id="159" name="Auto 226">
            <a:extLst>
              <a:ext uri="{FF2B5EF4-FFF2-40B4-BE49-F238E27FC236}">
                <a16:creationId xmlns:a16="http://schemas.microsoft.com/office/drawing/2014/main" id="{6C6AC4FE-AEEC-4B97-E975-9537D25C5F22}"/>
              </a:ext>
            </a:extLst>
          </p:cNvPr>
          <p:cNvSpPr/>
          <p:nvPr/>
        </p:nvSpPr>
        <p:spPr>
          <a:xfrm>
            <a:off x="380999" y="448107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60" name="Auto 227">
            <a:extLst>
              <a:ext uri="{FF2B5EF4-FFF2-40B4-BE49-F238E27FC236}">
                <a16:creationId xmlns:a16="http://schemas.microsoft.com/office/drawing/2014/main" id="{9D672A72-464C-0F7E-CFD6-8900F775A546}"/>
              </a:ext>
            </a:extLst>
          </p:cNvPr>
          <p:cNvSpPr/>
          <p:nvPr/>
        </p:nvSpPr>
        <p:spPr>
          <a:xfrm>
            <a:off x="380999" y="448107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61" name="Auto 228">
            <a:extLst>
              <a:ext uri="{FF2B5EF4-FFF2-40B4-BE49-F238E27FC236}">
                <a16:creationId xmlns:a16="http://schemas.microsoft.com/office/drawing/2014/main" id="{9ADC8254-FE52-4A14-5D96-CBFA15B0E3A7}"/>
              </a:ext>
            </a:extLst>
          </p:cNvPr>
          <p:cNvSpPr/>
          <p:nvPr/>
        </p:nvSpPr>
        <p:spPr>
          <a:xfrm>
            <a:off x="4299448" y="4604898"/>
            <a:ext cx="3457394" cy="1189146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62" name="Auto 229">
            <a:extLst>
              <a:ext uri="{FF2B5EF4-FFF2-40B4-BE49-F238E27FC236}">
                <a16:creationId xmlns:a16="http://schemas.microsoft.com/office/drawing/2014/main" id="{95A80A26-AE4D-4F9A-4C08-F34AE41CEBC6}"/>
              </a:ext>
            </a:extLst>
          </p:cNvPr>
          <p:cNvSpPr/>
          <p:nvPr/>
        </p:nvSpPr>
        <p:spPr>
          <a:xfrm>
            <a:off x="4328976" y="4775262"/>
            <a:ext cx="2306904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LAE-8 · Fuerza Pública sin capacidades ni respaldo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Capacidades críticas, seguridad jurídica operacional y bienestar.</a:t>
            </a:r>
          </a:p>
        </p:txBody>
      </p:sp>
      <p:sp>
        <p:nvSpPr>
          <p:cNvPr id="163" name="Auto 230">
            <a:extLst>
              <a:ext uri="{FF2B5EF4-FFF2-40B4-BE49-F238E27FC236}">
                <a16:creationId xmlns:a16="http://schemas.microsoft.com/office/drawing/2014/main" id="{5AB7390F-EAF6-165F-CF69-B3B21DBC4263}"/>
              </a:ext>
            </a:extLst>
          </p:cNvPr>
          <p:cNvSpPr/>
          <p:nvPr/>
        </p:nvSpPr>
        <p:spPr>
          <a:xfrm>
            <a:off x="4328975" y="448107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64" name="Auto 231">
            <a:extLst>
              <a:ext uri="{FF2B5EF4-FFF2-40B4-BE49-F238E27FC236}">
                <a16:creationId xmlns:a16="http://schemas.microsoft.com/office/drawing/2014/main" id="{8A501155-A82E-101E-42CD-2E04C6903B13}"/>
              </a:ext>
            </a:extLst>
          </p:cNvPr>
          <p:cNvSpPr/>
          <p:nvPr/>
        </p:nvSpPr>
        <p:spPr>
          <a:xfrm>
            <a:off x="4328975" y="448107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65" name="Auto 232">
            <a:extLst>
              <a:ext uri="{FF2B5EF4-FFF2-40B4-BE49-F238E27FC236}">
                <a16:creationId xmlns:a16="http://schemas.microsoft.com/office/drawing/2014/main" id="{20752B1A-846E-AA61-4548-F0FAE6DDE32C}"/>
              </a:ext>
            </a:extLst>
          </p:cNvPr>
          <p:cNvSpPr/>
          <p:nvPr/>
        </p:nvSpPr>
        <p:spPr>
          <a:xfrm>
            <a:off x="8282262" y="4604897"/>
            <a:ext cx="3546930" cy="1189145"/>
          </a:xfrm>
          <a:prstGeom prst="roundRect">
            <a:avLst>
              <a:gd name="adj" fmla="val 2632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66" name="Auto 233">
            <a:extLst>
              <a:ext uri="{FF2B5EF4-FFF2-40B4-BE49-F238E27FC236}">
                <a16:creationId xmlns:a16="http://schemas.microsoft.com/office/drawing/2014/main" id="{FFE20A17-26DE-DCBA-B299-5230E9870D29}"/>
              </a:ext>
            </a:extLst>
          </p:cNvPr>
          <p:cNvSpPr/>
          <p:nvPr/>
        </p:nvSpPr>
        <p:spPr>
          <a:xfrm>
            <a:off x="8462184" y="4789035"/>
            <a:ext cx="2231258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Aft>
                <a:spcPts val="150"/>
              </a:spcAft>
            </a:pPr>
            <a:r>
              <a:rPr lang="es-CO" sz="105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LAE-9 · Política sin cooperación ni medición</a:t>
            </a:r>
          </a:p>
          <a:p>
            <a:pPr algn="ctr"/>
            <a:r>
              <a:rPr lang="es-CO" sz="1050" dirty="0">
                <a:solidFill>
                  <a:srgbClr val="404040"/>
                </a:solidFill>
                <a:latin typeface="Arial" pitchFamily="34" charset="0"/>
                <a:cs typeface="Arial" pitchFamily="34" charset="0"/>
              </a:rPr>
              <a:t>Cooperación internacional, hoja de ruta 3-12-48 e indicadores.</a:t>
            </a:r>
          </a:p>
        </p:txBody>
      </p:sp>
      <p:sp>
        <p:nvSpPr>
          <p:cNvPr id="167" name="Auto 234">
            <a:extLst>
              <a:ext uri="{FF2B5EF4-FFF2-40B4-BE49-F238E27FC236}">
                <a16:creationId xmlns:a16="http://schemas.microsoft.com/office/drawing/2014/main" id="{C03C5C44-8F8D-4EB8-9E95-301909E4203B}"/>
              </a:ext>
            </a:extLst>
          </p:cNvPr>
          <p:cNvSpPr/>
          <p:nvPr/>
        </p:nvSpPr>
        <p:spPr>
          <a:xfrm>
            <a:off x="8311789" y="4481073"/>
            <a:ext cx="293370" cy="2667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F386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050"/>
          </a:p>
        </p:txBody>
      </p:sp>
      <p:sp>
        <p:nvSpPr>
          <p:cNvPr id="168" name="Auto 235">
            <a:extLst>
              <a:ext uri="{FF2B5EF4-FFF2-40B4-BE49-F238E27FC236}">
                <a16:creationId xmlns:a16="http://schemas.microsoft.com/office/drawing/2014/main" id="{630970CB-0780-D008-8B97-2EC547B10A93}"/>
              </a:ext>
            </a:extLst>
          </p:cNvPr>
          <p:cNvSpPr/>
          <p:nvPr/>
        </p:nvSpPr>
        <p:spPr>
          <a:xfrm>
            <a:off x="8311789" y="4481073"/>
            <a:ext cx="2933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None/>
            </a:pPr>
            <a:r>
              <a:rPr lang="es-CO" sz="900" b="1" dirty="0">
                <a:solidFill>
                  <a:srgbClr val="17375E"/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pic>
        <p:nvPicPr>
          <p:cNvPr id="169" name="Imagen 168">
            <a:extLst>
              <a:ext uri="{FF2B5EF4-FFF2-40B4-BE49-F238E27FC236}">
                <a16:creationId xmlns:a16="http://schemas.microsoft.com/office/drawing/2014/main" id="{83776D70-47D5-5BE4-A3C3-C0BD53926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643" y="1464102"/>
            <a:ext cx="1283494" cy="1283494"/>
          </a:xfrm>
          <a:prstGeom prst="rect">
            <a:avLst/>
          </a:prstGeom>
        </p:spPr>
      </p:pic>
      <p:pic>
        <p:nvPicPr>
          <p:cNvPr id="170" name="Imagen 169">
            <a:extLst>
              <a:ext uri="{FF2B5EF4-FFF2-40B4-BE49-F238E27FC236}">
                <a16:creationId xmlns:a16="http://schemas.microsoft.com/office/drawing/2014/main" id="{C1256FAB-B5D8-FDEB-CAD5-C170833DA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289" y="1575819"/>
            <a:ext cx="1135600" cy="1135600"/>
          </a:xfrm>
          <a:prstGeom prst="rect">
            <a:avLst/>
          </a:prstGeom>
        </p:spPr>
      </p:pic>
      <p:pic>
        <p:nvPicPr>
          <p:cNvPr id="171" name="Imagen 170">
            <a:extLst>
              <a:ext uri="{FF2B5EF4-FFF2-40B4-BE49-F238E27FC236}">
                <a16:creationId xmlns:a16="http://schemas.microsoft.com/office/drawing/2014/main" id="{24EE9E78-5E33-CA9D-D7AC-13C36199A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1628" y="2932079"/>
            <a:ext cx="1114070" cy="1299251"/>
          </a:xfrm>
          <a:prstGeom prst="rect">
            <a:avLst/>
          </a:prstGeom>
        </p:spPr>
      </p:pic>
      <p:pic>
        <p:nvPicPr>
          <p:cNvPr id="172" name="Imagen 171">
            <a:extLst>
              <a:ext uri="{FF2B5EF4-FFF2-40B4-BE49-F238E27FC236}">
                <a16:creationId xmlns:a16="http://schemas.microsoft.com/office/drawing/2014/main" id="{4733C759-D52E-9C7E-381A-92B81841AD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2654" y="3045682"/>
            <a:ext cx="1236538" cy="1236538"/>
          </a:xfrm>
          <a:prstGeom prst="rect">
            <a:avLst/>
          </a:prstGeom>
        </p:spPr>
      </p:pic>
      <p:pic>
        <p:nvPicPr>
          <p:cNvPr id="173" name="Imagen 172">
            <a:extLst>
              <a:ext uri="{FF2B5EF4-FFF2-40B4-BE49-F238E27FC236}">
                <a16:creationId xmlns:a16="http://schemas.microsoft.com/office/drawing/2014/main" id="{10F03C80-A7E8-F7A8-CCEB-4E3842BCAB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1969" y="1542948"/>
            <a:ext cx="1237687" cy="1237687"/>
          </a:xfrm>
          <a:prstGeom prst="rect">
            <a:avLst/>
          </a:prstGeom>
        </p:spPr>
      </p:pic>
      <p:pic>
        <p:nvPicPr>
          <p:cNvPr id="174" name="Imagen 173">
            <a:extLst>
              <a:ext uri="{FF2B5EF4-FFF2-40B4-BE49-F238E27FC236}">
                <a16:creationId xmlns:a16="http://schemas.microsoft.com/office/drawing/2014/main" id="{4511FAAF-EDD1-C903-C57B-5008A34AA5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62059" y="4747773"/>
            <a:ext cx="897727" cy="897727"/>
          </a:xfrm>
          <a:prstGeom prst="rect">
            <a:avLst/>
          </a:prstGeom>
        </p:spPr>
      </p:pic>
      <p:pic>
        <p:nvPicPr>
          <p:cNvPr id="175" name="Imagen 174">
            <a:extLst>
              <a:ext uri="{FF2B5EF4-FFF2-40B4-BE49-F238E27FC236}">
                <a16:creationId xmlns:a16="http://schemas.microsoft.com/office/drawing/2014/main" id="{2E6DF9EA-CC1C-B38F-1A4F-04328AE0B0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4310" y="4512418"/>
            <a:ext cx="1270157" cy="1270157"/>
          </a:xfrm>
          <a:prstGeom prst="rect">
            <a:avLst/>
          </a:prstGeom>
        </p:spPr>
      </p:pic>
      <p:pic>
        <p:nvPicPr>
          <p:cNvPr id="176" name="Imagen 175">
            <a:extLst>
              <a:ext uri="{FF2B5EF4-FFF2-40B4-BE49-F238E27FC236}">
                <a16:creationId xmlns:a16="http://schemas.microsoft.com/office/drawing/2014/main" id="{F3500434-FAB1-A8DD-697E-F3DE0E68B3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4572" y="3005691"/>
            <a:ext cx="1344896" cy="1344896"/>
          </a:xfrm>
          <a:prstGeom prst="rect">
            <a:avLst/>
          </a:prstGeom>
        </p:spPr>
      </p:pic>
      <p:pic>
        <p:nvPicPr>
          <p:cNvPr id="177" name="Imagen 176">
            <a:extLst>
              <a:ext uri="{FF2B5EF4-FFF2-40B4-BE49-F238E27FC236}">
                <a16:creationId xmlns:a16="http://schemas.microsoft.com/office/drawing/2014/main" id="{9B7A2F8A-DD8F-8980-75B8-8A959D4FA9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93526" y="4405290"/>
            <a:ext cx="1414463" cy="1414463"/>
          </a:xfrm>
          <a:prstGeom prst="rect">
            <a:avLst/>
          </a:prstGeom>
        </p:spPr>
      </p:pic>
      <p:sp>
        <p:nvSpPr>
          <p:cNvPr id="179" name="Rectángulo 178">
            <a:extLst>
              <a:ext uri="{FF2B5EF4-FFF2-40B4-BE49-F238E27FC236}">
                <a16:creationId xmlns:a16="http://schemas.microsoft.com/office/drawing/2014/main" id="{12290D09-30B7-4C83-B6D1-DCA6403F3B97}"/>
              </a:ext>
            </a:extLst>
          </p:cNvPr>
          <p:cNvSpPr/>
          <p:nvPr/>
        </p:nvSpPr>
        <p:spPr>
          <a:xfrm>
            <a:off x="8500654" y="5928553"/>
            <a:ext cx="3457394" cy="4792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72">
              <a:spcBef>
                <a:spcPct val="0"/>
              </a:spcBef>
              <a:defRPr/>
            </a:pPr>
            <a:r>
              <a:rPr lang="es-ES" sz="800" b="1" u="sng" spc="40" dirty="0" err="1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LAE</a:t>
            </a:r>
            <a:r>
              <a:rPr lang="es-ES" sz="800" b="1" u="sng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: </a:t>
            </a:r>
            <a:r>
              <a:rPr lang="es-ES" sz="800" spc="40" dirty="0" err="1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Linea</a:t>
            </a:r>
            <a:r>
              <a:rPr lang="es-ES" sz="800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 de Acción Estratégica</a:t>
            </a:r>
            <a:endParaRPr lang="es-MX" sz="800" spc="40" dirty="0">
              <a:solidFill>
                <a:schemeClr val="tx1"/>
              </a:solidFill>
              <a:latin typeface="Fira Sans Semi-Bold"/>
              <a:ea typeface="Fira Sans Semi-Bold"/>
              <a:cs typeface="Fira Sans Semi-Bold"/>
              <a:sym typeface="Fira Sans Semi-Bold"/>
            </a:endParaRPr>
          </a:p>
          <a:p>
            <a:pPr defTabSz="914172">
              <a:spcBef>
                <a:spcPct val="0"/>
              </a:spcBef>
              <a:defRPr/>
            </a:pPr>
            <a:r>
              <a:rPr lang="es-MX" sz="800" b="1" u="sng" spc="40" dirty="0" err="1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APRES</a:t>
            </a:r>
            <a:r>
              <a:rPr lang="es-MX" sz="800" b="1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: </a:t>
            </a:r>
            <a:r>
              <a:rPr lang="es-ES" sz="800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Área Priorizada de Recuperación y Estabilización</a:t>
            </a:r>
            <a:r>
              <a:rPr lang="es-MX" sz="800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 en Seguridad</a:t>
            </a:r>
            <a:endParaRPr lang="es-MX" sz="800" b="1" spc="40" dirty="0">
              <a:solidFill>
                <a:schemeClr val="tx1"/>
              </a:solidFill>
              <a:latin typeface="Fira Sans Semi-Bold"/>
              <a:ea typeface="Fira Sans Semi-Bold"/>
              <a:cs typeface="Fira Sans Semi-Bold"/>
              <a:sym typeface="Fira Sans Semi-Bold"/>
            </a:endParaRPr>
          </a:p>
          <a:p>
            <a:pPr defTabSz="914172">
              <a:spcBef>
                <a:spcPct val="0"/>
              </a:spcBef>
              <a:defRPr/>
            </a:pPr>
            <a:r>
              <a:rPr lang="es-MX" sz="800" b="1" u="sng" spc="40" dirty="0" err="1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ZMVCT</a:t>
            </a:r>
            <a:r>
              <a:rPr lang="es-MX" sz="800" b="1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: </a:t>
            </a:r>
            <a:r>
              <a:rPr lang="es-MX" sz="800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Zonas de Máxima Vulnerabilidad Criminal Territorial.</a:t>
            </a:r>
          </a:p>
          <a:p>
            <a:pPr defTabSz="914172">
              <a:spcBef>
                <a:spcPct val="0"/>
              </a:spcBef>
              <a:defRPr/>
            </a:pPr>
            <a:r>
              <a:rPr lang="es-ES" sz="800" b="1" u="sng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C</a:t>
            </a:r>
            <a:r>
              <a:rPr lang="es-MX" sz="800" b="1" u="sng" spc="40" dirty="0" err="1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ICOT</a:t>
            </a:r>
            <a:r>
              <a:rPr lang="es-MX" sz="800" b="1" u="sng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:</a:t>
            </a:r>
            <a:r>
              <a:rPr lang="es-MX" sz="800" spc="40" dirty="0">
                <a:solidFill>
                  <a:schemeClr val="tx1"/>
                </a:solidFill>
                <a:latin typeface="Fira Sans Semi-Bold"/>
                <a:ea typeface="Fira Sans Semi-Bold"/>
                <a:cs typeface="Fira Sans Semi-Bold"/>
                <a:sym typeface="Fira Sans Semi-Bold"/>
              </a:rPr>
              <a:t> Centro Integrado de Inteligencia y Contrainteligencia</a:t>
            </a:r>
          </a:p>
        </p:txBody>
      </p:sp>
    </p:spTree>
    <p:extLst>
      <p:ext uri="{BB962C8B-B14F-4D97-AF65-F5344CB8AC3E}">
        <p14:creationId xmlns:p14="http://schemas.microsoft.com/office/powerpoint/2010/main" val="317251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s-ES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LÍNEAS DE ACCIÓN ESTRATÉGICA “NUNCA MÁS”</a:t>
            </a:r>
          </a:p>
        </p:txBody>
      </p:sp>
      <p:sp>
        <p:nvSpPr>
          <p:cNvPr id="126" name="Shape 61">
            <a:extLst>
              <a:ext uri="{FF2B5EF4-FFF2-40B4-BE49-F238E27FC236}">
                <a16:creationId xmlns:a16="http://schemas.microsoft.com/office/drawing/2014/main" id="{A3E7B65C-CC23-4AD5-B82A-0AF487D0AC78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55" name="Text 1">
            <a:extLst>
              <a:ext uri="{FF2B5EF4-FFF2-40B4-BE49-F238E27FC236}">
                <a16:creationId xmlns:a16="http://schemas.microsoft.com/office/drawing/2014/main" id="{5C814D1D-9611-4605-8C17-702F9215241B}"/>
              </a:ext>
            </a:extLst>
          </p:cNvPr>
          <p:cNvSpPr/>
          <p:nvPr/>
        </p:nvSpPr>
        <p:spPr>
          <a:xfrm>
            <a:off x="308610" y="1211905"/>
            <a:ext cx="747522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i="1" dirty="0">
                <a:solidFill>
                  <a:srgbClr val="2E74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Activar, institucionalizar y consolidar: resultados verificables desde el primer trimestre</a:t>
            </a:r>
            <a:endParaRPr lang="en-US" sz="1200" dirty="0"/>
          </a:p>
        </p:txBody>
      </p:sp>
      <p:sp>
        <p:nvSpPr>
          <p:cNvPr id="56" name="Shape 2">
            <a:extLst>
              <a:ext uri="{FF2B5EF4-FFF2-40B4-BE49-F238E27FC236}">
                <a16:creationId xmlns:a16="http://schemas.microsoft.com/office/drawing/2014/main" id="{AE2E0722-AB1F-450A-8F5E-194567D3B40D}"/>
              </a:ext>
            </a:extLst>
          </p:cNvPr>
          <p:cNvSpPr/>
          <p:nvPr/>
        </p:nvSpPr>
        <p:spPr>
          <a:xfrm>
            <a:off x="830039" y="1867987"/>
            <a:ext cx="2983230" cy="1062990"/>
          </a:xfrm>
          <a:prstGeom prst="chevron">
            <a:avLst/>
          </a:prstGeom>
          <a:solidFill>
            <a:srgbClr val="052B79"/>
          </a:solidFill>
          <a:ln/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en-US" sz="1350"/>
          </a:p>
        </p:txBody>
      </p:sp>
      <p:sp>
        <p:nvSpPr>
          <p:cNvPr id="57" name="Text 3">
            <a:extLst>
              <a:ext uri="{FF2B5EF4-FFF2-40B4-BE49-F238E27FC236}">
                <a16:creationId xmlns:a16="http://schemas.microsoft.com/office/drawing/2014/main" id="{422AB729-C579-484B-8462-7D2A9F87C052}"/>
              </a:ext>
            </a:extLst>
          </p:cNvPr>
          <p:cNvSpPr/>
          <p:nvPr/>
        </p:nvSpPr>
        <p:spPr>
          <a:xfrm>
            <a:off x="1207229" y="1867987"/>
            <a:ext cx="2194560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MESES</a:t>
            </a:r>
            <a:endParaRPr lang="en-US" sz="3600" dirty="0"/>
          </a:p>
        </p:txBody>
      </p:sp>
      <p:sp>
        <p:nvSpPr>
          <p:cNvPr id="58" name="Text 4">
            <a:extLst>
              <a:ext uri="{FF2B5EF4-FFF2-40B4-BE49-F238E27FC236}">
                <a16:creationId xmlns:a16="http://schemas.microsoft.com/office/drawing/2014/main" id="{AE3405A6-62E4-4E63-8992-3BB6DB546248}"/>
              </a:ext>
            </a:extLst>
          </p:cNvPr>
          <p:cNvSpPr/>
          <p:nvPr/>
        </p:nvSpPr>
        <p:spPr>
          <a:xfrm>
            <a:off x="1207229" y="2464633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50" b="1" spc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ACTIVAR</a:t>
            </a:r>
            <a:endParaRPr lang="en-US" sz="1350" dirty="0"/>
          </a:p>
        </p:txBody>
      </p:sp>
      <p:sp>
        <p:nvSpPr>
          <p:cNvPr id="59" name="Shape 5">
            <a:extLst>
              <a:ext uri="{FF2B5EF4-FFF2-40B4-BE49-F238E27FC236}">
                <a16:creationId xmlns:a16="http://schemas.microsoft.com/office/drawing/2014/main" id="{90F27D75-0ED0-440C-9659-889ACAFEFFE0}"/>
              </a:ext>
            </a:extLst>
          </p:cNvPr>
          <p:cNvSpPr/>
          <p:nvPr/>
        </p:nvSpPr>
        <p:spPr>
          <a:xfrm>
            <a:off x="830038" y="3447509"/>
            <a:ext cx="2983229" cy="1316301"/>
          </a:xfrm>
          <a:prstGeom prst="roundRect">
            <a:avLst>
              <a:gd name="adj" fmla="val 3478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7B108289-3A23-4784-9F2D-8C8DE8446620}"/>
              </a:ext>
            </a:extLst>
          </p:cNvPr>
          <p:cNvSpPr/>
          <p:nvPr/>
        </p:nvSpPr>
        <p:spPr>
          <a:xfrm>
            <a:off x="923109" y="3388611"/>
            <a:ext cx="2812868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Activación de la autoridad con resultados verificables: presencia, ofensiva inicial y control de corredores en las APRES.</a:t>
            </a:r>
            <a:endParaRPr lang="en-US" sz="1200" dirty="0"/>
          </a:p>
        </p:txBody>
      </p:sp>
      <p:sp>
        <p:nvSpPr>
          <p:cNvPr id="61" name="Shape 7">
            <a:extLst>
              <a:ext uri="{FF2B5EF4-FFF2-40B4-BE49-F238E27FC236}">
                <a16:creationId xmlns:a16="http://schemas.microsoft.com/office/drawing/2014/main" id="{6A6777F2-FEAD-4947-AB2D-6A14706F73D0}"/>
              </a:ext>
            </a:extLst>
          </p:cNvPr>
          <p:cNvSpPr/>
          <p:nvPr/>
        </p:nvSpPr>
        <p:spPr>
          <a:xfrm>
            <a:off x="2201639" y="3142813"/>
            <a:ext cx="178308" cy="178308"/>
          </a:xfrm>
          <a:prstGeom prst="ellipse">
            <a:avLst/>
          </a:prstGeom>
          <a:solidFill>
            <a:srgbClr val="052B79"/>
          </a:solidFill>
          <a:ln w="25400">
            <a:solidFill>
              <a:srgbClr val="FFFFFF"/>
            </a:solidFill>
            <a:prstDash val="solid"/>
          </a:ln>
          <a:effectLst>
            <a:outerShdw algn="bl" rotWithShape="0">
              <a:srgbClr val="363636">
                <a:alpha val="0"/>
              </a:srgbClr>
            </a:out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62" name="Shape 8">
            <a:extLst>
              <a:ext uri="{FF2B5EF4-FFF2-40B4-BE49-F238E27FC236}">
                <a16:creationId xmlns:a16="http://schemas.microsoft.com/office/drawing/2014/main" id="{D2C4CD8C-8133-45BA-8EC5-26EA98FF35EC}"/>
              </a:ext>
            </a:extLst>
          </p:cNvPr>
          <p:cNvSpPr/>
          <p:nvPr/>
        </p:nvSpPr>
        <p:spPr>
          <a:xfrm>
            <a:off x="4538263" y="1867987"/>
            <a:ext cx="2983230" cy="1062990"/>
          </a:xfrm>
          <a:prstGeom prst="chevron">
            <a:avLst/>
          </a:prstGeom>
          <a:solidFill>
            <a:srgbClr val="A00505"/>
          </a:solidFill>
          <a:ln/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63" name="Text 9">
            <a:extLst>
              <a:ext uri="{FF2B5EF4-FFF2-40B4-BE49-F238E27FC236}">
                <a16:creationId xmlns:a16="http://schemas.microsoft.com/office/drawing/2014/main" id="{423B979E-024C-4DE6-84D1-90B7C00E2057}"/>
              </a:ext>
            </a:extLst>
          </p:cNvPr>
          <p:cNvSpPr/>
          <p:nvPr/>
        </p:nvSpPr>
        <p:spPr>
          <a:xfrm>
            <a:off x="4932875" y="1867987"/>
            <a:ext cx="2194560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</a:t>
            </a:r>
            <a:endParaRPr lang="en-US" sz="3000" dirty="0"/>
          </a:p>
        </p:txBody>
      </p:sp>
      <p:sp>
        <p:nvSpPr>
          <p:cNvPr id="64" name="Text 10">
            <a:extLst>
              <a:ext uri="{FF2B5EF4-FFF2-40B4-BE49-F238E27FC236}">
                <a16:creationId xmlns:a16="http://schemas.microsoft.com/office/drawing/2014/main" id="{24B62CB8-93D4-45AB-8B4F-B007CAF6C99C}"/>
              </a:ext>
            </a:extLst>
          </p:cNvPr>
          <p:cNvSpPr/>
          <p:nvPr/>
        </p:nvSpPr>
        <p:spPr>
          <a:xfrm>
            <a:off x="4932875" y="2464633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50" b="1" spc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INSTITUCIONALIZAR</a:t>
            </a:r>
            <a:endParaRPr lang="en-US" sz="1350" dirty="0"/>
          </a:p>
        </p:txBody>
      </p:sp>
      <p:sp>
        <p:nvSpPr>
          <p:cNvPr id="65" name="Shape 11">
            <a:extLst>
              <a:ext uri="{FF2B5EF4-FFF2-40B4-BE49-F238E27FC236}">
                <a16:creationId xmlns:a16="http://schemas.microsoft.com/office/drawing/2014/main" id="{B0138623-646E-4E26-8333-E04A3D6CE42D}"/>
              </a:ext>
            </a:extLst>
          </p:cNvPr>
          <p:cNvSpPr/>
          <p:nvPr/>
        </p:nvSpPr>
        <p:spPr>
          <a:xfrm>
            <a:off x="4538262" y="3447509"/>
            <a:ext cx="2983229" cy="1316301"/>
          </a:xfrm>
          <a:prstGeom prst="roundRect">
            <a:avLst>
              <a:gd name="adj" fmla="val 3478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66" name="Text 12">
            <a:extLst>
              <a:ext uri="{FF2B5EF4-FFF2-40B4-BE49-F238E27FC236}">
                <a16:creationId xmlns:a16="http://schemas.microsoft.com/office/drawing/2014/main" id="{2CC24EE5-4CBB-4297-9B9B-2FF332FADCCB}"/>
              </a:ext>
            </a:extLst>
          </p:cNvPr>
          <p:cNvSpPr/>
          <p:nvPr/>
        </p:nvSpPr>
        <p:spPr>
          <a:xfrm>
            <a:off x="4676502" y="3388611"/>
            <a:ext cx="2734491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Institucionalización del esfuerzo: mandos de campaña, CICOT, células judiciales, concurrencia del Estado y medición de resultados.</a:t>
            </a:r>
            <a:endParaRPr lang="en-US" sz="1200" dirty="0"/>
          </a:p>
        </p:txBody>
      </p:sp>
      <p:sp>
        <p:nvSpPr>
          <p:cNvPr id="67" name="Shape 13">
            <a:extLst>
              <a:ext uri="{FF2B5EF4-FFF2-40B4-BE49-F238E27FC236}">
                <a16:creationId xmlns:a16="http://schemas.microsoft.com/office/drawing/2014/main" id="{0CD84CA4-8B56-4676-9472-344E8EEECF98}"/>
              </a:ext>
            </a:extLst>
          </p:cNvPr>
          <p:cNvSpPr/>
          <p:nvPr/>
        </p:nvSpPr>
        <p:spPr>
          <a:xfrm>
            <a:off x="5909863" y="3142813"/>
            <a:ext cx="178308" cy="178308"/>
          </a:xfrm>
          <a:prstGeom prst="ellipse">
            <a:avLst/>
          </a:prstGeom>
          <a:solidFill>
            <a:srgbClr val="A00505"/>
          </a:solidFill>
          <a:ln w="25400">
            <a:solidFill>
              <a:srgbClr val="FFFFFF"/>
            </a:solidFill>
            <a:prstDash val="solid"/>
          </a:ln>
          <a:effectLst>
            <a:outerShdw algn="bl" rotWithShape="0">
              <a:srgbClr val="363636">
                <a:alpha val="0"/>
              </a:srgbClr>
            </a:out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68" name="Shape 14">
            <a:extLst>
              <a:ext uri="{FF2B5EF4-FFF2-40B4-BE49-F238E27FC236}">
                <a16:creationId xmlns:a16="http://schemas.microsoft.com/office/drawing/2014/main" id="{0925C960-4B16-46E2-9BC5-18FD7E48CCBA}"/>
              </a:ext>
            </a:extLst>
          </p:cNvPr>
          <p:cNvSpPr/>
          <p:nvPr/>
        </p:nvSpPr>
        <p:spPr>
          <a:xfrm>
            <a:off x="7985222" y="1826458"/>
            <a:ext cx="2983230" cy="1062990"/>
          </a:xfrm>
          <a:prstGeom prst="chevron">
            <a:avLst/>
          </a:prstGeom>
          <a:solidFill>
            <a:srgbClr val="E8B605"/>
          </a:solidFill>
          <a:ln/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69" name="Text 15">
            <a:extLst>
              <a:ext uri="{FF2B5EF4-FFF2-40B4-BE49-F238E27FC236}">
                <a16:creationId xmlns:a16="http://schemas.microsoft.com/office/drawing/2014/main" id="{2B1024CA-64B4-49B9-A80A-42415631AA9F}"/>
              </a:ext>
            </a:extLst>
          </p:cNvPr>
          <p:cNvSpPr/>
          <p:nvPr/>
        </p:nvSpPr>
        <p:spPr>
          <a:xfrm>
            <a:off x="8449496" y="1867987"/>
            <a:ext cx="2194560" cy="5829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</a:t>
            </a:r>
            <a:endParaRPr lang="en-US" sz="3000" dirty="0"/>
          </a:p>
        </p:txBody>
      </p:sp>
      <p:sp>
        <p:nvSpPr>
          <p:cNvPr id="70" name="Text 16">
            <a:extLst>
              <a:ext uri="{FF2B5EF4-FFF2-40B4-BE49-F238E27FC236}">
                <a16:creationId xmlns:a16="http://schemas.microsoft.com/office/drawing/2014/main" id="{C21D080C-965F-458F-817A-AC57A914D76E}"/>
              </a:ext>
            </a:extLst>
          </p:cNvPr>
          <p:cNvSpPr/>
          <p:nvPr/>
        </p:nvSpPr>
        <p:spPr>
          <a:xfrm>
            <a:off x="8449496" y="2464633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25" b="1" spc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CONSOLIDAR</a:t>
            </a:r>
            <a:endParaRPr lang="en-US" sz="1125" dirty="0"/>
          </a:p>
        </p:txBody>
      </p:sp>
      <p:sp>
        <p:nvSpPr>
          <p:cNvPr id="71" name="Shape 17">
            <a:extLst>
              <a:ext uri="{FF2B5EF4-FFF2-40B4-BE49-F238E27FC236}">
                <a16:creationId xmlns:a16="http://schemas.microsoft.com/office/drawing/2014/main" id="{81492688-8EE1-492F-BE2E-7E81FE40A09A}"/>
              </a:ext>
            </a:extLst>
          </p:cNvPr>
          <p:cNvSpPr/>
          <p:nvPr/>
        </p:nvSpPr>
        <p:spPr>
          <a:xfrm>
            <a:off x="7985222" y="3447509"/>
            <a:ext cx="2983228" cy="1316301"/>
          </a:xfrm>
          <a:prstGeom prst="roundRect">
            <a:avLst>
              <a:gd name="adj" fmla="val 3478"/>
            </a:avLst>
          </a:prstGeom>
          <a:solidFill>
            <a:srgbClr val="EEF3FA"/>
          </a:solidFill>
          <a:ln w="12700">
            <a:solidFill>
              <a:srgbClr val="B7C9E2"/>
            </a:solidFill>
            <a:prstDash val="soli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72" name="Text 18">
            <a:extLst>
              <a:ext uri="{FF2B5EF4-FFF2-40B4-BE49-F238E27FC236}">
                <a16:creationId xmlns:a16="http://schemas.microsoft.com/office/drawing/2014/main" id="{7FB94C4F-1AEE-45CE-871E-D1A6840C78EF}"/>
              </a:ext>
            </a:extLst>
          </p:cNvPr>
          <p:cNvSpPr/>
          <p:nvPr/>
        </p:nvSpPr>
        <p:spPr>
          <a:xfrm>
            <a:off x="8090263" y="3425568"/>
            <a:ext cx="2778034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lang="en-US" sz="12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Consolidación sostenible del cuatrienio: autoridad legítima, economías lícitas, transición a la normalidad institucional.</a:t>
            </a:r>
            <a:endParaRPr lang="en-US" sz="1200" dirty="0"/>
          </a:p>
        </p:txBody>
      </p:sp>
      <p:sp>
        <p:nvSpPr>
          <p:cNvPr id="73" name="Shape 19">
            <a:extLst>
              <a:ext uri="{FF2B5EF4-FFF2-40B4-BE49-F238E27FC236}">
                <a16:creationId xmlns:a16="http://schemas.microsoft.com/office/drawing/2014/main" id="{C4FCEB73-8871-40FD-AB77-83A1EDE4B9E0}"/>
              </a:ext>
            </a:extLst>
          </p:cNvPr>
          <p:cNvSpPr/>
          <p:nvPr/>
        </p:nvSpPr>
        <p:spPr>
          <a:xfrm>
            <a:off x="9287154" y="3142813"/>
            <a:ext cx="178308" cy="178308"/>
          </a:xfrm>
          <a:prstGeom prst="ellipse">
            <a:avLst/>
          </a:prstGeom>
          <a:solidFill>
            <a:srgbClr val="E8B605"/>
          </a:solidFill>
          <a:ln w="25400">
            <a:solidFill>
              <a:srgbClr val="FFFFFF"/>
            </a:solidFill>
            <a:prstDash val="solid"/>
          </a:ln>
          <a:effectLst>
            <a:outerShdw algn="bl" rotWithShape="0">
              <a:srgbClr val="363636">
                <a:alpha val="0"/>
              </a:srgbClr>
            </a:outerShdw>
          </a:effectLst>
        </p:spPr>
        <p:txBody>
          <a:bodyPr/>
          <a:lstStyle/>
          <a:p>
            <a:endParaRPr lang="en-US" sz="1050"/>
          </a:p>
        </p:txBody>
      </p:sp>
      <p:sp>
        <p:nvSpPr>
          <p:cNvPr id="74" name="Text 20">
            <a:extLst>
              <a:ext uri="{FF2B5EF4-FFF2-40B4-BE49-F238E27FC236}">
                <a16:creationId xmlns:a16="http://schemas.microsoft.com/office/drawing/2014/main" id="{0E6628C2-E289-4A54-8ED0-67E46EA8139B}"/>
              </a:ext>
            </a:extLst>
          </p:cNvPr>
          <p:cNvSpPr/>
          <p:nvPr/>
        </p:nvSpPr>
        <p:spPr>
          <a:xfrm>
            <a:off x="2920888" y="4967436"/>
            <a:ext cx="6617970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i="1" dirty="0">
                <a:solidFill>
                  <a:srgbClr val="1737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“El Estado vuelve para proteger, permanece para gobernar y transforma para prosperar”</a:t>
            </a:r>
            <a:endParaRPr lang="en-US" sz="1200" dirty="0"/>
          </a:p>
        </p:txBody>
      </p:sp>
      <p:pic>
        <p:nvPicPr>
          <p:cNvPr id="75" name="Imagen 74">
            <a:extLst>
              <a:ext uri="{FF2B5EF4-FFF2-40B4-BE49-F238E27FC236}">
                <a16:creationId xmlns:a16="http://schemas.microsoft.com/office/drawing/2014/main" id="{7A7BE5C7-1510-429D-9D45-C764FBD4A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9541" y="5861703"/>
            <a:ext cx="459317" cy="491469"/>
          </a:xfrm>
          <a:prstGeom prst="rect">
            <a:avLst/>
          </a:prstGeom>
        </p:spPr>
      </p:pic>
      <p:pic>
        <p:nvPicPr>
          <p:cNvPr id="76" name="Imagen 75">
            <a:extLst>
              <a:ext uri="{FF2B5EF4-FFF2-40B4-BE49-F238E27FC236}">
                <a16:creationId xmlns:a16="http://schemas.microsoft.com/office/drawing/2014/main" id="{9B1E22EA-919C-4378-AAAF-08E6AFDC8D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4202" y="5843198"/>
            <a:ext cx="470486" cy="537750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42CDB164-BFB4-4E1F-B616-10063E63E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0691" y="5861699"/>
            <a:ext cx="538851" cy="518270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730EB502-1F4B-4A62-B92F-475C452FEA8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6456"/>
          <a:stretch>
            <a:fillRect/>
          </a:stretch>
        </p:blipFill>
        <p:spPr>
          <a:xfrm>
            <a:off x="3095545" y="5851415"/>
            <a:ext cx="540664" cy="496008"/>
          </a:xfrm>
          <a:prstGeom prst="rect">
            <a:avLst/>
          </a:prstGeom>
        </p:spPr>
      </p:pic>
      <p:pic>
        <p:nvPicPr>
          <p:cNvPr id="79" name="Gráfico 78">
            <a:extLst>
              <a:ext uri="{FF2B5EF4-FFF2-40B4-BE49-F238E27FC236}">
                <a16:creationId xmlns:a16="http://schemas.microsoft.com/office/drawing/2014/main" id="{952D56FE-F04D-42E6-A4D1-9A9411078A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12212" y="5799118"/>
            <a:ext cx="637904" cy="537750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60FAF8B0-97AD-4788-9491-F6DA4D019D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6119" y="5861699"/>
            <a:ext cx="464930" cy="462864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CAF714D1-BF75-4E45-9C08-B56D63641F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38964" y="5782921"/>
            <a:ext cx="629498" cy="629498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A7E2B989-E21A-4DFA-AD83-BB750A842C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29408" y="5824842"/>
            <a:ext cx="587390" cy="587390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47A57208-A284-452C-BDCD-F725B71A02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44465" y="5835385"/>
            <a:ext cx="437198" cy="504459"/>
          </a:xfrm>
          <a:prstGeom prst="rect">
            <a:avLst/>
          </a:prstGeom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A830AFC6-8854-4997-9EA3-A0895018126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0410" t="3059" r="20395" b="26926"/>
          <a:stretch>
            <a:fillRect/>
          </a:stretch>
        </p:blipFill>
        <p:spPr>
          <a:xfrm>
            <a:off x="4967052" y="5807295"/>
            <a:ext cx="595909" cy="572674"/>
          </a:xfrm>
          <a:prstGeom prst="rect">
            <a:avLst/>
          </a:prstGeom>
        </p:spPr>
      </p:pic>
      <p:pic>
        <p:nvPicPr>
          <p:cNvPr id="85" name="Imagen 84">
            <a:extLst>
              <a:ext uri="{FF2B5EF4-FFF2-40B4-BE49-F238E27FC236}">
                <a16:creationId xmlns:a16="http://schemas.microsoft.com/office/drawing/2014/main" id="{FBBA5C9A-7A74-4566-AE2B-6CF99FF93E5F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34545" t="11027" r="37675" b="9608"/>
          <a:stretch>
            <a:fillRect/>
          </a:stretch>
        </p:blipFill>
        <p:spPr>
          <a:xfrm>
            <a:off x="6857666" y="5804495"/>
            <a:ext cx="595739" cy="582668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C8CFF800-24BA-4A39-97B4-D293CEDA31B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2353" t="22309" r="3591" b="28332"/>
          <a:stretch>
            <a:fillRect/>
          </a:stretch>
        </p:blipFill>
        <p:spPr>
          <a:xfrm>
            <a:off x="8192801" y="5856240"/>
            <a:ext cx="810737" cy="327250"/>
          </a:xfrm>
          <a:prstGeom prst="rect">
            <a:avLst/>
          </a:prstGeom>
        </p:spPr>
      </p:pic>
      <p:sp>
        <p:nvSpPr>
          <p:cNvPr id="87" name="object 33">
            <a:extLst>
              <a:ext uri="{FF2B5EF4-FFF2-40B4-BE49-F238E27FC236}">
                <a16:creationId xmlns:a16="http://schemas.microsoft.com/office/drawing/2014/main" id="{B3B0099F-9A0E-41C2-95ED-C0756E69AA08}"/>
              </a:ext>
            </a:extLst>
          </p:cNvPr>
          <p:cNvSpPr txBox="1"/>
          <p:nvPr/>
        </p:nvSpPr>
        <p:spPr>
          <a:xfrm>
            <a:off x="9614863" y="5976477"/>
            <a:ext cx="934649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74295" marR="3810" indent="-65246" algn="ctr" defTabSz="457200">
              <a:spcBef>
                <a:spcPts val="71"/>
              </a:spcBef>
              <a:buClrTx/>
              <a:defRPr/>
            </a:pPr>
            <a:r>
              <a:rPr lang="es-CO" sz="1200" b="1" kern="1200" spc="-8" dirty="0">
                <a:solidFill>
                  <a:srgbClr val="000066"/>
                </a:solidFill>
                <a:ea typeface="+mn-ea"/>
              </a:rPr>
              <a:t>CONALDEF</a:t>
            </a:r>
            <a:endParaRPr lang="es-CO" sz="1200" kern="1200" dirty="0">
              <a:solidFill>
                <a:srgbClr val="000066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32119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NIVELES DE COLABORACIÓN CON LA FUERZA PÚBLICA</a:t>
            </a:r>
            <a:endParaRPr lang="en-US" sz="1800" dirty="0">
              <a:solidFill>
                <a:srgbClr val="123E68"/>
              </a:solidFill>
            </a:endParaRP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FF4C6D0F-18BD-43C6-BD28-4055B209F9AE}"/>
              </a:ext>
            </a:extLst>
          </p:cNvPr>
          <p:cNvSpPr>
            <a:spLocks/>
          </p:cNvSpPr>
          <p:nvPr/>
        </p:nvSpPr>
        <p:spPr bwMode="auto">
          <a:xfrm>
            <a:off x="4184650" y="3131272"/>
            <a:ext cx="1681163" cy="2265363"/>
          </a:xfrm>
          <a:custGeom>
            <a:avLst/>
            <a:gdLst/>
            <a:ahLst/>
            <a:cxnLst>
              <a:cxn ang="0">
                <a:pos x="73" y="1"/>
              </a:cxn>
              <a:cxn ang="0">
                <a:pos x="81" y="18"/>
              </a:cxn>
              <a:cxn ang="0">
                <a:pos x="91" y="33"/>
              </a:cxn>
              <a:cxn ang="0">
                <a:pos x="107" y="52"/>
              </a:cxn>
              <a:cxn ang="0">
                <a:pos x="131" y="74"/>
              </a:cxn>
              <a:cxn ang="0">
                <a:pos x="163" y="99"/>
              </a:cxn>
              <a:cxn ang="0">
                <a:pos x="205" y="125"/>
              </a:cxn>
              <a:cxn ang="0">
                <a:pos x="258" y="152"/>
              </a:cxn>
              <a:cxn ang="0">
                <a:pos x="325" y="181"/>
              </a:cxn>
              <a:cxn ang="0">
                <a:pos x="404" y="208"/>
              </a:cxn>
              <a:cxn ang="0">
                <a:pos x="499" y="235"/>
              </a:cxn>
              <a:cxn ang="0">
                <a:pos x="610" y="260"/>
              </a:cxn>
              <a:cxn ang="0">
                <a:pos x="739" y="283"/>
              </a:cxn>
              <a:cxn ang="0">
                <a:pos x="887" y="303"/>
              </a:cxn>
              <a:cxn ang="0">
                <a:pos x="970" y="314"/>
              </a:cxn>
              <a:cxn ang="0">
                <a:pos x="978" y="328"/>
              </a:cxn>
              <a:cxn ang="0">
                <a:pos x="991" y="354"/>
              </a:cxn>
              <a:cxn ang="0">
                <a:pos x="1007" y="393"/>
              </a:cxn>
              <a:cxn ang="0">
                <a:pos x="1024" y="443"/>
              </a:cxn>
              <a:cxn ang="0">
                <a:pos x="1040" y="502"/>
              </a:cxn>
              <a:cxn ang="0">
                <a:pos x="1052" y="569"/>
              </a:cxn>
              <a:cxn ang="0">
                <a:pos x="1058" y="645"/>
              </a:cxn>
              <a:cxn ang="0">
                <a:pos x="1056" y="726"/>
              </a:cxn>
              <a:cxn ang="0">
                <a:pos x="1049" y="801"/>
              </a:cxn>
              <a:cxn ang="0">
                <a:pos x="1036" y="879"/>
              </a:cxn>
              <a:cxn ang="0">
                <a:pos x="1018" y="958"/>
              </a:cxn>
              <a:cxn ang="0">
                <a:pos x="996" y="1037"/>
              </a:cxn>
              <a:cxn ang="0">
                <a:pos x="969" y="1112"/>
              </a:cxn>
              <a:cxn ang="0">
                <a:pos x="938" y="1185"/>
              </a:cxn>
              <a:cxn ang="0">
                <a:pos x="901" y="1251"/>
              </a:cxn>
              <a:cxn ang="0">
                <a:pos x="859" y="1308"/>
              </a:cxn>
              <a:cxn ang="0">
                <a:pos x="812" y="1357"/>
              </a:cxn>
              <a:cxn ang="0">
                <a:pos x="761" y="1394"/>
              </a:cxn>
              <a:cxn ang="0">
                <a:pos x="705" y="1418"/>
              </a:cxn>
              <a:cxn ang="0">
                <a:pos x="642" y="1427"/>
              </a:cxn>
              <a:cxn ang="0">
                <a:pos x="576" y="1419"/>
              </a:cxn>
              <a:cxn ang="0">
                <a:pos x="481" y="1388"/>
              </a:cxn>
              <a:cxn ang="0">
                <a:pos x="397" y="1343"/>
              </a:cxn>
              <a:cxn ang="0">
                <a:pos x="321" y="1287"/>
              </a:cxn>
              <a:cxn ang="0">
                <a:pos x="255" y="1220"/>
              </a:cxn>
              <a:cxn ang="0">
                <a:pos x="196" y="1144"/>
              </a:cxn>
              <a:cxn ang="0">
                <a:pos x="146" y="1061"/>
              </a:cxn>
              <a:cxn ang="0">
                <a:pos x="104" y="971"/>
              </a:cxn>
              <a:cxn ang="0">
                <a:pos x="70" y="878"/>
              </a:cxn>
              <a:cxn ang="0">
                <a:pos x="42" y="780"/>
              </a:cxn>
              <a:cxn ang="0">
                <a:pos x="22" y="681"/>
              </a:cxn>
              <a:cxn ang="0">
                <a:pos x="8" y="582"/>
              </a:cxn>
              <a:cxn ang="0">
                <a:pos x="1" y="484"/>
              </a:cxn>
              <a:cxn ang="0">
                <a:pos x="0" y="388"/>
              </a:cxn>
              <a:cxn ang="0">
                <a:pos x="4" y="297"/>
              </a:cxn>
              <a:cxn ang="0">
                <a:pos x="14" y="211"/>
              </a:cxn>
              <a:cxn ang="0">
                <a:pos x="29" y="132"/>
              </a:cxn>
              <a:cxn ang="0">
                <a:pos x="48" y="61"/>
              </a:cxn>
              <a:cxn ang="0">
                <a:pos x="73" y="0"/>
              </a:cxn>
            </a:cxnLst>
            <a:rect l="0" t="0" r="r" b="b"/>
            <a:pathLst>
              <a:path w="1059" h="1427">
                <a:moveTo>
                  <a:pt x="73" y="0"/>
                </a:moveTo>
                <a:lnTo>
                  <a:pt x="73" y="1"/>
                </a:lnTo>
                <a:lnTo>
                  <a:pt x="74" y="4"/>
                </a:lnTo>
                <a:lnTo>
                  <a:pt x="81" y="18"/>
                </a:lnTo>
                <a:lnTo>
                  <a:pt x="85" y="25"/>
                </a:lnTo>
                <a:lnTo>
                  <a:pt x="91" y="33"/>
                </a:lnTo>
                <a:lnTo>
                  <a:pt x="98" y="42"/>
                </a:lnTo>
                <a:lnTo>
                  <a:pt x="107" y="52"/>
                </a:lnTo>
                <a:lnTo>
                  <a:pt x="118" y="63"/>
                </a:lnTo>
                <a:lnTo>
                  <a:pt x="131" y="74"/>
                </a:lnTo>
                <a:lnTo>
                  <a:pt x="146" y="86"/>
                </a:lnTo>
                <a:lnTo>
                  <a:pt x="163" y="99"/>
                </a:lnTo>
                <a:lnTo>
                  <a:pt x="183" y="111"/>
                </a:lnTo>
                <a:lnTo>
                  <a:pt x="205" y="125"/>
                </a:lnTo>
                <a:lnTo>
                  <a:pt x="230" y="139"/>
                </a:lnTo>
                <a:lnTo>
                  <a:pt x="258" y="152"/>
                </a:lnTo>
                <a:lnTo>
                  <a:pt x="290" y="166"/>
                </a:lnTo>
                <a:lnTo>
                  <a:pt x="325" y="181"/>
                </a:lnTo>
                <a:lnTo>
                  <a:pt x="362" y="194"/>
                </a:lnTo>
                <a:lnTo>
                  <a:pt x="404" y="208"/>
                </a:lnTo>
                <a:lnTo>
                  <a:pt x="450" y="221"/>
                </a:lnTo>
                <a:lnTo>
                  <a:pt x="499" y="235"/>
                </a:lnTo>
                <a:lnTo>
                  <a:pt x="553" y="247"/>
                </a:lnTo>
                <a:lnTo>
                  <a:pt x="610" y="260"/>
                </a:lnTo>
                <a:lnTo>
                  <a:pt x="672" y="272"/>
                </a:lnTo>
                <a:lnTo>
                  <a:pt x="739" y="283"/>
                </a:lnTo>
                <a:lnTo>
                  <a:pt x="811" y="293"/>
                </a:lnTo>
                <a:lnTo>
                  <a:pt x="887" y="303"/>
                </a:lnTo>
                <a:lnTo>
                  <a:pt x="969" y="312"/>
                </a:lnTo>
                <a:lnTo>
                  <a:pt x="970" y="314"/>
                </a:lnTo>
                <a:lnTo>
                  <a:pt x="973" y="319"/>
                </a:lnTo>
                <a:lnTo>
                  <a:pt x="978" y="328"/>
                </a:lnTo>
                <a:lnTo>
                  <a:pt x="984" y="340"/>
                </a:lnTo>
                <a:lnTo>
                  <a:pt x="991" y="354"/>
                </a:lnTo>
                <a:lnTo>
                  <a:pt x="999" y="373"/>
                </a:lnTo>
                <a:lnTo>
                  <a:pt x="1007" y="393"/>
                </a:lnTo>
                <a:lnTo>
                  <a:pt x="1015" y="417"/>
                </a:lnTo>
                <a:lnTo>
                  <a:pt x="1024" y="443"/>
                </a:lnTo>
                <a:lnTo>
                  <a:pt x="1032" y="471"/>
                </a:lnTo>
                <a:lnTo>
                  <a:pt x="1040" y="502"/>
                </a:lnTo>
                <a:lnTo>
                  <a:pt x="1046" y="535"/>
                </a:lnTo>
                <a:lnTo>
                  <a:pt x="1052" y="569"/>
                </a:lnTo>
                <a:lnTo>
                  <a:pt x="1056" y="606"/>
                </a:lnTo>
                <a:lnTo>
                  <a:pt x="1058" y="645"/>
                </a:lnTo>
                <a:lnTo>
                  <a:pt x="1059" y="684"/>
                </a:lnTo>
                <a:lnTo>
                  <a:pt x="1056" y="726"/>
                </a:lnTo>
                <a:lnTo>
                  <a:pt x="1053" y="763"/>
                </a:lnTo>
                <a:lnTo>
                  <a:pt x="1049" y="801"/>
                </a:lnTo>
                <a:lnTo>
                  <a:pt x="1042" y="839"/>
                </a:lnTo>
                <a:lnTo>
                  <a:pt x="1036" y="879"/>
                </a:lnTo>
                <a:lnTo>
                  <a:pt x="1027" y="918"/>
                </a:lnTo>
                <a:lnTo>
                  <a:pt x="1018" y="958"/>
                </a:lnTo>
                <a:lnTo>
                  <a:pt x="1008" y="997"/>
                </a:lnTo>
                <a:lnTo>
                  <a:pt x="996" y="1037"/>
                </a:lnTo>
                <a:lnTo>
                  <a:pt x="983" y="1075"/>
                </a:lnTo>
                <a:lnTo>
                  <a:pt x="969" y="1112"/>
                </a:lnTo>
                <a:lnTo>
                  <a:pt x="954" y="1149"/>
                </a:lnTo>
                <a:lnTo>
                  <a:pt x="938" y="1185"/>
                </a:lnTo>
                <a:lnTo>
                  <a:pt x="919" y="1219"/>
                </a:lnTo>
                <a:lnTo>
                  <a:pt x="901" y="1251"/>
                </a:lnTo>
                <a:lnTo>
                  <a:pt x="880" y="1281"/>
                </a:lnTo>
                <a:lnTo>
                  <a:pt x="859" y="1308"/>
                </a:lnTo>
                <a:lnTo>
                  <a:pt x="836" y="1334"/>
                </a:lnTo>
                <a:lnTo>
                  <a:pt x="812" y="1357"/>
                </a:lnTo>
                <a:lnTo>
                  <a:pt x="787" y="1377"/>
                </a:lnTo>
                <a:lnTo>
                  <a:pt x="761" y="1394"/>
                </a:lnTo>
                <a:lnTo>
                  <a:pt x="733" y="1408"/>
                </a:lnTo>
                <a:lnTo>
                  <a:pt x="705" y="1418"/>
                </a:lnTo>
                <a:lnTo>
                  <a:pt x="674" y="1425"/>
                </a:lnTo>
                <a:lnTo>
                  <a:pt x="642" y="1427"/>
                </a:lnTo>
                <a:lnTo>
                  <a:pt x="609" y="1426"/>
                </a:lnTo>
                <a:lnTo>
                  <a:pt x="576" y="1419"/>
                </a:lnTo>
                <a:lnTo>
                  <a:pt x="528" y="1405"/>
                </a:lnTo>
                <a:lnTo>
                  <a:pt x="481" y="1388"/>
                </a:lnTo>
                <a:lnTo>
                  <a:pt x="438" y="1367"/>
                </a:lnTo>
                <a:lnTo>
                  <a:pt x="397" y="1343"/>
                </a:lnTo>
                <a:lnTo>
                  <a:pt x="358" y="1316"/>
                </a:lnTo>
                <a:lnTo>
                  <a:pt x="321" y="1287"/>
                </a:lnTo>
                <a:lnTo>
                  <a:pt x="287" y="1255"/>
                </a:lnTo>
                <a:lnTo>
                  <a:pt x="255" y="1220"/>
                </a:lnTo>
                <a:lnTo>
                  <a:pt x="224" y="1183"/>
                </a:lnTo>
                <a:lnTo>
                  <a:pt x="196" y="1144"/>
                </a:lnTo>
                <a:lnTo>
                  <a:pt x="170" y="1104"/>
                </a:lnTo>
                <a:lnTo>
                  <a:pt x="146" y="1061"/>
                </a:lnTo>
                <a:lnTo>
                  <a:pt x="124" y="1017"/>
                </a:lnTo>
                <a:lnTo>
                  <a:pt x="104" y="971"/>
                </a:lnTo>
                <a:lnTo>
                  <a:pt x="85" y="925"/>
                </a:lnTo>
                <a:lnTo>
                  <a:pt x="70" y="878"/>
                </a:lnTo>
                <a:lnTo>
                  <a:pt x="55" y="829"/>
                </a:lnTo>
                <a:lnTo>
                  <a:pt x="42" y="780"/>
                </a:lnTo>
                <a:lnTo>
                  <a:pt x="31" y="731"/>
                </a:lnTo>
                <a:lnTo>
                  <a:pt x="22" y="681"/>
                </a:lnTo>
                <a:lnTo>
                  <a:pt x="14" y="631"/>
                </a:lnTo>
                <a:lnTo>
                  <a:pt x="8" y="582"/>
                </a:lnTo>
                <a:lnTo>
                  <a:pt x="3" y="533"/>
                </a:lnTo>
                <a:lnTo>
                  <a:pt x="1" y="484"/>
                </a:lnTo>
                <a:lnTo>
                  <a:pt x="0" y="436"/>
                </a:lnTo>
                <a:lnTo>
                  <a:pt x="0" y="388"/>
                </a:lnTo>
                <a:lnTo>
                  <a:pt x="1" y="343"/>
                </a:lnTo>
                <a:lnTo>
                  <a:pt x="4" y="297"/>
                </a:lnTo>
                <a:lnTo>
                  <a:pt x="8" y="254"/>
                </a:lnTo>
                <a:lnTo>
                  <a:pt x="14" y="211"/>
                </a:lnTo>
                <a:lnTo>
                  <a:pt x="21" y="170"/>
                </a:lnTo>
                <a:lnTo>
                  <a:pt x="29" y="132"/>
                </a:lnTo>
                <a:lnTo>
                  <a:pt x="38" y="96"/>
                </a:lnTo>
                <a:lnTo>
                  <a:pt x="48" y="61"/>
                </a:lnTo>
                <a:lnTo>
                  <a:pt x="60" y="29"/>
                </a:lnTo>
                <a:lnTo>
                  <a:pt x="7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0A236B38-405F-45DA-8C2B-C90C43099FB8}"/>
              </a:ext>
            </a:extLst>
          </p:cNvPr>
          <p:cNvSpPr>
            <a:spLocks/>
          </p:cNvSpPr>
          <p:nvPr/>
        </p:nvSpPr>
        <p:spPr bwMode="auto">
          <a:xfrm>
            <a:off x="4451350" y="1577109"/>
            <a:ext cx="2462213" cy="1727200"/>
          </a:xfrm>
          <a:custGeom>
            <a:avLst/>
            <a:gdLst/>
            <a:ahLst/>
            <a:cxnLst>
              <a:cxn ang="0">
                <a:pos x="615" y="0"/>
              </a:cxn>
              <a:cxn ang="0">
                <a:pos x="716" y="11"/>
              </a:cxn>
              <a:cxn ang="0">
                <a:pos x="817" y="31"/>
              </a:cxn>
              <a:cxn ang="0">
                <a:pos x="917" y="59"/>
              </a:cxn>
              <a:cxn ang="0">
                <a:pos x="1014" y="94"/>
              </a:cxn>
              <a:cxn ang="0">
                <a:pos x="1109" y="134"/>
              </a:cxn>
              <a:cxn ang="0">
                <a:pos x="1198" y="181"/>
              </a:cxn>
              <a:cxn ang="0">
                <a:pos x="1281" y="229"/>
              </a:cxn>
              <a:cxn ang="0">
                <a:pos x="1357" y="282"/>
              </a:cxn>
              <a:cxn ang="0">
                <a:pos x="1425" y="336"/>
              </a:cxn>
              <a:cxn ang="0">
                <a:pos x="1484" y="390"/>
              </a:cxn>
              <a:cxn ang="0">
                <a:pos x="1531" y="444"/>
              </a:cxn>
              <a:cxn ang="0">
                <a:pos x="1550" y="470"/>
              </a:cxn>
              <a:cxn ang="0">
                <a:pos x="1545" y="469"/>
              </a:cxn>
              <a:cxn ang="0">
                <a:pos x="1527" y="469"/>
              </a:cxn>
              <a:cxn ang="0">
                <a:pos x="1497" y="473"/>
              </a:cxn>
              <a:cxn ang="0">
                <a:pos x="1470" y="480"/>
              </a:cxn>
              <a:cxn ang="0">
                <a:pos x="1437" y="491"/>
              </a:cxn>
              <a:cxn ang="0">
                <a:pos x="1398" y="510"/>
              </a:cxn>
              <a:cxn ang="0">
                <a:pos x="1354" y="536"/>
              </a:cxn>
              <a:cxn ang="0">
                <a:pos x="1304" y="570"/>
              </a:cxn>
              <a:cxn ang="0">
                <a:pos x="1248" y="615"/>
              </a:cxn>
              <a:cxn ang="0">
                <a:pos x="1186" y="670"/>
              </a:cxn>
              <a:cxn ang="0">
                <a:pos x="1118" y="738"/>
              </a:cxn>
              <a:cxn ang="0">
                <a:pos x="1043" y="819"/>
              </a:cxn>
              <a:cxn ang="0">
                <a:pos x="963" y="914"/>
              </a:cxn>
              <a:cxn ang="0">
                <a:pos x="877" y="1026"/>
              </a:cxn>
              <a:cxn ang="0">
                <a:pos x="821" y="1088"/>
              </a:cxn>
              <a:cxn ang="0">
                <a:pos x="791" y="1086"/>
              </a:cxn>
              <a:cxn ang="0">
                <a:pos x="746" y="1080"/>
              </a:cxn>
              <a:cxn ang="0">
                <a:pos x="689" y="1069"/>
              </a:cxn>
              <a:cxn ang="0">
                <a:pos x="621" y="1050"/>
              </a:cxn>
              <a:cxn ang="0">
                <a:pos x="546" y="1021"/>
              </a:cxn>
              <a:cxn ang="0">
                <a:pos x="468" y="980"/>
              </a:cxn>
              <a:cxn ang="0">
                <a:pos x="399" y="934"/>
              </a:cxn>
              <a:cxn ang="0">
                <a:pos x="308" y="861"/>
              </a:cxn>
              <a:cxn ang="0">
                <a:pos x="219" y="777"/>
              </a:cxn>
              <a:cxn ang="0">
                <a:pos x="164" y="717"/>
              </a:cxn>
              <a:cxn ang="0">
                <a:pos x="115" y="654"/>
              </a:cxn>
              <a:cxn ang="0">
                <a:pos x="72" y="590"/>
              </a:cxn>
              <a:cxn ang="0">
                <a:pos x="39" y="525"/>
              </a:cxn>
              <a:cxn ang="0">
                <a:pos x="14" y="460"/>
              </a:cxn>
              <a:cxn ang="0">
                <a:pos x="2" y="395"/>
              </a:cxn>
              <a:cxn ang="0">
                <a:pos x="2" y="333"/>
              </a:cxn>
              <a:cxn ang="0">
                <a:pos x="18" y="274"/>
              </a:cxn>
              <a:cxn ang="0">
                <a:pos x="50" y="218"/>
              </a:cxn>
              <a:cxn ang="0">
                <a:pos x="109" y="156"/>
              </a:cxn>
              <a:cxn ang="0">
                <a:pos x="190" y="96"/>
              </a:cxn>
              <a:cxn ang="0">
                <a:pos x="277" y="52"/>
              </a:cxn>
              <a:cxn ang="0">
                <a:pos x="369" y="22"/>
              </a:cxn>
              <a:cxn ang="0">
                <a:pos x="465" y="4"/>
              </a:cxn>
              <a:cxn ang="0">
                <a:pos x="564" y="0"/>
              </a:cxn>
            </a:cxnLst>
            <a:rect l="0" t="0" r="r" b="b"/>
            <a:pathLst>
              <a:path w="1551" h="1088">
                <a:moveTo>
                  <a:pt x="564" y="0"/>
                </a:moveTo>
                <a:lnTo>
                  <a:pt x="615" y="0"/>
                </a:lnTo>
                <a:lnTo>
                  <a:pt x="665" y="5"/>
                </a:lnTo>
                <a:lnTo>
                  <a:pt x="716" y="11"/>
                </a:lnTo>
                <a:lnTo>
                  <a:pt x="766" y="20"/>
                </a:lnTo>
                <a:lnTo>
                  <a:pt x="817" y="31"/>
                </a:lnTo>
                <a:lnTo>
                  <a:pt x="867" y="44"/>
                </a:lnTo>
                <a:lnTo>
                  <a:pt x="917" y="59"/>
                </a:lnTo>
                <a:lnTo>
                  <a:pt x="966" y="75"/>
                </a:lnTo>
                <a:lnTo>
                  <a:pt x="1014" y="94"/>
                </a:lnTo>
                <a:lnTo>
                  <a:pt x="1062" y="114"/>
                </a:lnTo>
                <a:lnTo>
                  <a:pt x="1109" y="134"/>
                </a:lnTo>
                <a:lnTo>
                  <a:pt x="1154" y="157"/>
                </a:lnTo>
                <a:lnTo>
                  <a:pt x="1198" y="181"/>
                </a:lnTo>
                <a:lnTo>
                  <a:pt x="1240" y="204"/>
                </a:lnTo>
                <a:lnTo>
                  <a:pt x="1281" y="229"/>
                </a:lnTo>
                <a:lnTo>
                  <a:pt x="1320" y="255"/>
                </a:lnTo>
                <a:lnTo>
                  <a:pt x="1357" y="282"/>
                </a:lnTo>
                <a:lnTo>
                  <a:pt x="1393" y="309"/>
                </a:lnTo>
                <a:lnTo>
                  <a:pt x="1425" y="336"/>
                </a:lnTo>
                <a:lnTo>
                  <a:pt x="1456" y="363"/>
                </a:lnTo>
                <a:lnTo>
                  <a:pt x="1484" y="390"/>
                </a:lnTo>
                <a:lnTo>
                  <a:pt x="1509" y="418"/>
                </a:lnTo>
                <a:lnTo>
                  <a:pt x="1531" y="444"/>
                </a:lnTo>
                <a:lnTo>
                  <a:pt x="1551" y="470"/>
                </a:lnTo>
                <a:lnTo>
                  <a:pt x="1550" y="470"/>
                </a:lnTo>
                <a:lnTo>
                  <a:pt x="1549" y="469"/>
                </a:lnTo>
                <a:lnTo>
                  <a:pt x="1545" y="469"/>
                </a:lnTo>
                <a:lnTo>
                  <a:pt x="1541" y="469"/>
                </a:lnTo>
                <a:lnTo>
                  <a:pt x="1527" y="469"/>
                </a:lnTo>
                <a:lnTo>
                  <a:pt x="1508" y="470"/>
                </a:lnTo>
                <a:lnTo>
                  <a:pt x="1497" y="473"/>
                </a:lnTo>
                <a:lnTo>
                  <a:pt x="1484" y="476"/>
                </a:lnTo>
                <a:lnTo>
                  <a:pt x="1470" y="480"/>
                </a:lnTo>
                <a:lnTo>
                  <a:pt x="1454" y="485"/>
                </a:lnTo>
                <a:lnTo>
                  <a:pt x="1437" y="491"/>
                </a:lnTo>
                <a:lnTo>
                  <a:pt x="1418" y="500"/>
                </a:lnTo>
                <a:lnTo>
                  <a:pt x="1398" y="510"/>
                </a:lnTo>
                <a:lnTo>
                  <a:pt x="1377" y="522"/>
                </a:lnTo>
                <a:lnTo>
                  <a:pt x="1354" y="536"/>
                </a:lnTo>
                <a:lnTo>
                  <a:pt x="1330" y="552"/>
                </a:lnTo>
                <a:lnTo>
                  <a:pt x="1304" y="570"/>
                </a:lnTo>
                <a:lnTo>
                  <a:pt x="1276" y="591"/>
                </a:lnTo>
                <a:lnTo>
                  <a:pt x="1248" y="615"/>
                </a:lnTo>
                <a:lnTo>
                  <a:pt x="1217" y="641"/>
                </a:lnTo>
                <a:lnTo>
                  <a:pt x="1186" y="670"/>
                </a:lnTo>
                <a:lnTo>
                  <a:pt x="1153" y="702"/>
                </a:lnTo>
                <a:lnTo>
                  <a:pt x="1118" y="738"/>
                </a:lnTo>
                <a:lnTo>
                  <a:pt x="1081" y="776"/>
                </a:lnTo>
                <a:lnTo>
                  <a:pt x="1043" y="819"/>
                </a:lnTo>
                <a:lnTo>
                  <a:pt x="1004" y="864"/>
                </a:lnTo>
                <a:lnTo>
                  <a:pt x="963" y="914"/>
                </a:lnTo>
                <a:lnTo>
                  <a:pt x="921" y="968"/>
                </a:lnTo>
                <a:lnTo>
                  <a:pt x="877" y="1026"/>
                </a:lnTo>
                <a:lnTo>
                  <a:pt x="831" y="1088"/>
                </a:lnTo>
                <a:lnTo>
                  <a:pt x="821" y="1088"/>
                </a:lnTo>
                <a:lnTo>
                  <a:pt x="808" y="1087"/>
                </a:lnTo>
                <a:lnTo>
                  <a:pt x="791" y="1086"/>
                </a:lnTo>
                <a:lnTo>
                  <a:pt x="770" y="1084"/>
                </a:lnTo>
                <a:lnTo>
                  <a:pt x="746" y="1080"/>
                </a:lnTo>
                <a:lnTo>
                  <a:pt x="718" y="1075"/>
                </a:lnTo>
                <a:lnTo>
                  <a:pt x="689" y="1069"/>
                </a:lnTo>
                <a:lnTo>
                  <a:pt x="655" y="1060"/>
                </a:lnTo>
                <a:lnTo>
                  <a:pt x="621" y="1050"/>
                </a:lnTo>
                <a:lnTo>
                  <a:pt x="584" y="1037"/>
                </a:lnTo>
                <a:lnTo>
                  <a:pt x="546" y="1021"/>
                </a:lnTo>
                <a:lnTo>
                  <a:pt x="508" y="1002"/>
                </a:lnTo>
                <a:lnTo>
                  <a:pt x="468" y="980"/>
                </a:lnTo>
                <a:lnTo>
                  <a:pt x="429" y="955"/>
                </a:lnTo>
                <a:lnTo>
                  <a:pt x="399" y="934"/>
                </a:lnTo>
                <a:lnTo>
                  <a:pt x="338" y="887"/>
                </a:lnTo>
                <a:lnTo>
                  <a:pt x="308" y="861"/>
                </a:lnTo>
                <a:lnTo>
                  <a:pt x="277" y="834"/>
                </a:lnTo>
                <a:lnTo>
                  <a:pt x="219" y="777"/>
                </a:lnTo>
                <a:lnTo>
                  <a:pt x="191" y="747"/>
                </a:lnTo>
                <a:lnTo>
                  <a:pt x="164" y="717"/>
                </a:lnTo>
                <a:lnTo>
                  <a:pt x="138" y="686"/>
                </a:lnTo>
                <a:lnTo>
                  <a:pt x="115" y="654"/>
                </a:lnTo>
                <a:lnTo>
                  <a:pt x="93" y="622"/>
                </a:lnTo>
                <a:lnTo>
                  <a:pt x="72" y="590"/>
                </a:lnTo>
                <a:lnTo>
                  <a:pt x="54" y="558"/>
                </a:lnTo>
                <a:lnTo>
                  <a:pt x="39" y="525"/>
                </a:lnTo>
                <a:lnTo>
                  <a:pt x="25" y="492"/>
                </a:lnTo>
                <a:lnTo>
                  <a:pt x="14" y="460"/>
                </a:lnTo>
                <a:lnTo>
                  <a:pt x="6" y="428"/>
                </a:lnTo>
                <a:lnTo>
                  <a:pt x="2" y="395"/>
                </a:lnTo>
                <a:lnTo>
                  <a:pt x="0" y="364"/>
                </a:lnTo>
                <a:lnTo>
                  <a:pt x="2" y="333"/>
                </a:lnTo>
                <a:lnTo>
                  <a:pt x="8" y="303"/>
                </a:lnTo>
                <a:lnTo>
                  <a:pt x="18" y="274"/>
                </a:lnTo>
                <a:lnTo>
                  <a:pt x="31" y="245"/>
                </a:lnTo>
                <a:lnTo>
                  <a:pt x="50" y="218"/>
                </a:lnTo>
                <a:lnTo>
                  <a:pt x="72" y="192"/>
                </a:lnTo>
                <a:lnTo>
                  <a:pt x="109" y="156"/>
                </a:lnTo>
                <a:lnTo>
                  <a:pt x="149" y="124"/>
                </a:lnTo>
                <a:lnTo>
                  <a:pt x="190" y="96"/>
                </a:lnTo>
                <a:lnTo>
                  <a:pt x="233" y="72"/>
                </a:lnTo>
                <a:lnTo>
                  <a:pt x="277" y="52"/>
                </a:lnTo>
                <a:lnTo>
                  <a:pt x="323" y="35"/>
                </a:lnTo>
                <a:lnTo>
                  <a:pt x="369" y="22"/>
                </a:lnTo>
                <a:lnTo>
                  <a:pt x="416" y="11"/>
                </a:lnTo>
                <a:lnTo>
                  <a:pt x="465" y="4"/>
                </a:lnTo>
                <a:lnTo>
                  <a:pt x="515" y="0"/>
                </a:lnTo>
                <a:lnTo>
                  <a:pt x="56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0">
            <a:extLst>
              <a:ext uri="{FF2B5EF4-FFF2-40B4-BE49-F238E27FC236}">
                <a16:creationId xmlns:a16="http://schemas.microsoft.com/office/drawing/2014/main" id="{5BDBBBA2-C8E0-4E92-93B9-20FB8B830389}"/>
              </a:ext>
            </a:extLst>
          </p:cNvPr>
          <p:cNvSpPr>
            <a:spLocks/>
          </p:cNvSpPr>
          <p:nvPr/>
        </p:nvSpPr>
        <p:spPr bwMode="auto">
          <a:xfrm>
            <a:off x="6024562" y="2861397"/>
            <a:ext cx="1873250" cy="2125663"/>
          </a:xfrm>
          <a:custGeom>
            <a:avLst/>
            <a:gdLst/>
            <a:ahLst/>
            <a:cxnLst>
              <a:cxn ang="0">
                <a:pos x="846" y="0"/>
              </a:cxn>
              <a:cxn ang="0">
                <a:pos x="913" y="7"/>
              </a:cxn>
              <a:cxn ang="0">
                <a:pos x="974" y="21"/>
              </a:cxn>
              <a:cxn ang="0">
                <a:pos x="1029" y="43"/>
              </a:cxn>
              <a:cxn ang="0">
                <a:pos x="1077" y="75"/>
              </a:cxn>
              <a:cxn ang="0">
                <a:pos x="1116" y="117"/>
              </a:cxn>
              <a:cxn ang="0">
                <a:pos x="1145" y="169"/>
              </a:cxn>
              <a:cxn ang="0">
                <a:pos x="1170" y="255"/>
              </a:cxn>
              <a:cxn ang="0">
                <a:pos x="1180" y="362"/>
              </a:cxn>
              <a:cxn ang="0">
                <a:pos x="1171" y="469"/>
              </a:cxn>
              <a:cxn ang="0">
                <a:pos x="1145" y="572"/>
              </a:cxn>
              <a:cxn ang="0">
                <a:pos x="1104" y="671"/>
              </a:cxn>
              <a:cxn ang="0">
                <a:pos x="1049" y="765"/>
              </a:cxn>
              <a:cxn ang="0">
                <a:pos x="983" y="855"/>
              </a:cxn>
              <a:cxn ang="0">
                <a:pos x="908" y="939"/>
              </a:cxn>
              <a:cxn ang="0">
                <a:pos x="825" y="1017"/>
              </a:cxn>
              <a:cxn ang="0">
                <a:pos x="737" y="1088"/>
              </a:cxn>
              <a:cxn ang="0">
                <a:pos x="646" y="1152"/>
              </a:cxn>
              <a:cxn ang="0">
                <a:pos x="553" y="1208"/>
              </a:cxn>
              <a:cxn ang="0">
                <a:pos x="462" y="1254"/>
              </a:cxn>
              <a:cxn ang="0">
                <a:pos x="372" y="1291"/>
              </a:cxn>
              <a:cxn ang="0">
                <a:pos x="288" y="1319"/>
              </a:cxn>
              <a:cxn ang="0">
                <a:pos x="210" y="1335"/>
              </a:cxn>
              <a:cxn ang="0">
                <a:pos x="178" y="1335"/>
              </a:cxn>
              <a:cxn ang="0">
                <a:pos x="184" y="1326"/>
              </a:cxn>
              <a:cxn ang="0">
                <a:pos x="191" y="1313"/>
              </a:cxn>
              <a:cxn ang="0">
                <a:pos x="199" y="1294"/>
              </a:cxn>
              <a:cxn ang="0">
                <a:pos x="206" y="1269"/>
              </a:cxn>
              <a:cxn ang="0">
                <a:pos x="212" y="1237"/>
              </a:cxn>
              <a:cxn ang="0">
                <a:pos x="216" y="1197"/>
              </a:cxn>
              <a:cxn ang="0">
                <a:pos x="217" y="1150"/>
              </a:cxn>
              <a:cxn ang="0">
                <a:pos x="213" y="1093"/>
              </a:cxn>
              <a:cxn ang="0">
                <a:pos x="205" y="1028"/>
              </a:cxn>
              <a:cxn ang="0">
                <a:pos x="191" y="953"/>
              </a:cxn>
              <a:cxn ang="0">
                <a:pos x="170" y="867"/>
              </a:cxn>
              <a:cxn ang="0">
                <a:pos x="141" y="770"/>
              </a:cxn>
              <a:cxn ang="0">
                <a:pos x="104" y="661"/>
              </a:cxn>
              <a:cxn ang="0">
                <a:pos x="58" y="540"/>
              </a:cxn>
              <a:cxn ang="0">
                <a:pos x="0" y="406"/>
              </a:cxn>
              <a:cxn ang="0">
                <a:pos x="4" y="399"/>
              </a:cxn>
              <a:cxn ang="0">
                <a:pos x="17" y="380"/>
              </a:cxn>
              <a:cxn ang="0">
                <a:pos x="38" y="351"/>
              </a:cxn>
              <a:cxn ang="0">
                <a:pos x="69" y="314"/>
              </a:cxn>
              <a:cxn ang="0">
                <a:pos x="107" y="273"/>
              </a:cxn>
              <a:cxn ang="0">
                <a:pos x="156" y="229"/>
              </a:cxn>
              <a:cxn ang="0">
                <a:pos x="213" y="185"/>
              </a:cxn>
              <a:cxn ang="0">
                <a:pos x="280" y="144"/>
              </a:cxn>
              <a:cxn ang="0">
                <a:pos x="348" y="111"/>
              </a:cxn>
              <a:cxn ang="0">
                <a:pos x="414" y="85"/>
              </a:cxn>
              <a:cxn ang="0">
                <a:pos x="484" y="59"/>
              </a:cxn>
              <a:cxn ang="0">
                <a:pos x="557" y="38"/>
              </a:cxn>
              <a:cxn ang="0">
                <a:pos x="630" y="21"/>
              </a:cxn>
              <a:cxn ang="0">
                <a:pos x="704" y="8"/>
              </a:cxn>
              <a:cxn ang="0">
                <a:pos x="776" y="1"/>
              </a:cxn>
            </a:cxnLst>
            <a:rect l="0" t="0" r="r" b="b"/>
            <a:pathLst>
              <a:path w="1180" h="1339">
                <a:moveTo>
                  <a:pt x="812" y="0"/>
                </a:moveTo>
                <a:lnTo>
                  <a:pt x="846" y="0"/>
                </a:lnTo>
                <a:lnTo>
                  <a:pt x="880" y="3"/>
                </a:lnTo>
                <a:lnTo>
                  <a:pt x="913" y="7"/>
                </a:lnTo>
                <a:lnTo>
                  <a:pt x="944" y="13"/>
                </a:lnTo>
                <a:lnTo>
                  <a:pt x="974" y="21"/>
                </a:lnTo>
                <a:lnTo>
                  <a:pt x="1002" y="31"/>
                </a:lnTo>
                <a:lnTo>
                  <a:pt x="1029" y="43"/>
                </a:lnTo>
                <a:lnTo>
                  <a:pt x="1054" y="58"/>
                </a:lnTo>
                <a:lnTo>
                  <a:pt x="1077" y="75"/>
                </a:lnTo>
                <a:lnTo>
                  <a:pt x="1098" y="94"/>
                </a:lnTo>
                <a:lnTo>
                  <a:pt x="1116" y="117"/>
                </a:lnTo>
                <a:lnTo>
                  <a:pt x="1132" y="141"/>
                </a:lnTo>
                <a:lnTo>
                  <a:pt x="1145" y="169"/>
                </a:lnTo>
                <a:lnTo>
                  <a:pt x="1156" y="199"/>
                </a:lnTo>
                <a:lnTo>
                  <a:pt x="1170" y="255"/>
                </a:lnTo>
                <a:lnTo>
                  <a:pt x="1178" y="309"/>
                </a:lnTo>
                <a:lnTo>
                  <a:pt x="1180" y="362"/>
                </a:lnTo>
                <a:lnTo>
                  <a:pt x="1178" y="416"/>
                </a:lnTo>
                <a:lnTo>
                  <a:pt x="1171" y="469"/>
                </a:lnTo>
                <a:lnTo>
                  <a:pt x="1160" y="521"/>
                </a:lnTo>
                <a:lnTo>
                  <a:pt x="1145" y="572"/>
                </a:lnTo>
                <a:lnTo>
                  <a:pt x="1127" y="621"/>
                </a:lnTo>
                <a:lnTo>
                  <a:pt x="1104" y="671"/>
                </a:lnTo>
                <a:lnTo>
                  <a:pt x="1078" y="719"/>
                </a:lnTo>
                <a:lnTo>
                  <a:pt x="1049" y="765"/>
                </a:lnTo>
                <a:lnTo>
                  <a:pt x="1017" y="811"/>
                </a:lnTo>
                <a:lnTo>
                  <a:pt x="983" y="855"/>
                </a:lnTo>
                <a:lnTo>
                  <a:pt x="946" y="898"/>
                </a:lnTo>
                <a:lnTo>
                  <a:pt x="908" y="939"/>
                </a:lnTo>
                <a:lnTo>
                  <a:pt x="867" y="979"/>
                </a:lnTo>
                <a:lnTo>
                  <a:pt x="825" y="1017"/>
                </a:lnTo>
                <a:lnTo>
                  <a:pt x="781" y="1053"/>
                </a:lnTo>
                <a:lnTo>
                  <a:pt x="737" y="1088"/>
                </a:lnTo>
                <a:lnTo>
                  <a:pt x="691" y="1121"/>
                </a:lnTo>
                <a:lnTo>
                  <a:pt x="646" y="1152"/>
                </a:lnTo>
                <a:lnTo>
                  <a:pt x="599" y="1181"/>
                </a:lnTo>
                <a:lnTo>
                  <a:pt x="553" y="1208"/>
                </a:lnTo>
                <a:lnTo>
                  <a:pt x="507" y="1232"/>
                </a:lnTo>
                <a:lnTo>
                  <a:pt x="462" y="1254"/>
                </a:lnTo>
                <a:lnTo>
                  <a:pt x="416" y="1274"/>
                </a:lnTo>
                <a:lnTo>
                  <a:pt x="372" y="1291"/>
                </a:lnTo>
                <a:lnTo>
                  <a:pt x="329" y="1306"/>
                </a:lnTo>
                <a:lnTo>
                  <a:pt x="288" y="1319"/>
                </a:lnTo>
                <a:lnTo>
                  <a:pt x="248" y="1328"/>
                </a:lnTo>
                <a:lnTo>
                  <a:pt x="210" y="1335"/>
                </a:lnTo>
                <a:lnTo>
                  <a:pt x="174" y="1339"/>
                </a:lnTo>
                <a:lnTo>
                  <a:pt x="178" y="1335"/>
                </a:lnTo>
                <a:lnTo>
                  <a:pt x="181" y="1331"/>
                </a:lnTo>
                <a:lnTo>
                  <a:pt x="184" y="1326"/>
                </a:lnTo>
                <a:lnTo>
                  <a:pt x="187" y="1320"/>
                </a:lnTo>
                <a:lnTo>
                  <a:pt x="191" y="1313"/>
                </a:lnTo>
                <a:lnTo>
                  <a:pt x="195" y="1304"/>
                </a:lnTo>
                <a:lnTo>
                  <a:pt x="199" y="1294"/>
                </a:lnTo>
                <a:lnTo>
                  <a:pt x="203" y="1282"/>
                </a:lnTo>
                <a:lnTo>
                  <a:pt x="206" y="1269"/>
                </a:lnTo>
                <a:lnTo>
                  <a:pt x="209" y="1254"/>
                </a:lnTo>
                <a:lnTo>
                  <a:pt x="212" y="1237"/>
                </a:lnTo>
                <a:lnTo>
                  <a:pt x="215" y="1218"/>
                </a:lnTo>
                <a:lnTo>
                  <a:pt x="216" y="1197"/>
                </a:lnTo>
                <a:lnTo>
                  <a:pt x="217" y="1174"/>
                </a:lnTo>
                <a:lnTo>
                  <a:pt x="217" y="1150"/>
                </a:lnTo>
                <a:lnTo>
                  <a:pt x="215" y="1123"/>
                </a:lnTo>
                <a:lnTo>
                  <a:pt x="213" y="1093"/>
                </a:lnTo>
                <a:lnTo>
                  <a:pt x="210" y="1062"/>
                </a:lnTo>
                <a:lnTo>
                  <a:pt x="205" y="1028"/>
                </a:lnTo>
                <a:lnTo>
                  <a:pt x="199" y="992"/>
                </a:lnTo>
                <a:lnTo>
                  <a:pt x="191" y="953"/>
                </a:lnTo>
                <a:lnTo>
                  <a:pt x="181" y="911"/>
                </a:lnTo>
                <a:lnTo>
                  <a:pt x="170" y="867"/>
                </a:lnTo>
                <a:lnTo>
                  <a:pt x="157" y="820"/>
                </a:lnTo>
                <a:lnTo>
                  <a:pt x="141" y="770"/>
                </a:lnTo>
                <a:lnTo>
                  <a:pt x="124" y="717"/>
                </a:lnTo>
                <a:lnTo>
                  <a:pt x="104" y="661"/>
                </a:lnTo>
                <a:lnTo>
                  <a:pt x="82" y="602"/>
                </a:lnTo>
                <a:lnTo>
                  <a:pt x="58" y="540"/>
                </a:lnTo>
                <a:lnTo>
                  <a:pt x="30" y="475"/>
                </a:lnTo>
                <a:lnTo>
                  <a:pt x="0" y="406"/>
                </a:lnTo>
                <a:lnTo>
                  <a:pt x="1" y="405"/>
                </a:lnTo>
                <a:lnTo>
                  <a:pt x="4" y="399"/>
                </a:lnTo>
                <a:lnTo>
                  <a:pt x="10" y="391"/>
                </a:lnTo>
                <a:lnTo>
                  <a:pt x="17" y="380"/>
                </a:lnTo>
                <a:lnTo>
                  <a:pt x="26" y="366"/>
                </a:lnTo>
                <a:lnTo>
                  <a:pt x="38" y="351"/>
                </a:lnTo>
                <a:lnTo>
                  <a:pt x="52" y="333"/>
                </a:lnTo>
                <a:lnTo>
                  <a:pt x="69" y="314"/>
                </a:lnTo>
                <a:lnTo>
                  <a:pt x="87" y="294"/>
                </a:lnTo>
                <a:lnTo>
                  <a:pt x="107" y="273"/>
                </a:lnTo>
                <a:lnTo>
                  <a:pt x="130" y="251"/>
                </a:lnTo>
                <a:lnTo>
                  <a:pt x="156" y="229"/>
                </a:lnTo>
                <a:lnTo>
                  <a:pt x="183" y="207"/>
                </a:lnTo>
                <a:lnTo>
                  <a:pt x="213" y="185"/>
                </a:lnTo>
                <a:lnTo>
                  <a:pt x="245" y="164"/>
                </a:lnTo>
                <a:lnTo>
                  <a:pt x="280" y="144"/>
                </a:lnTo>
                <a:lnTo>
                  <a:pt x="317" y="126"/>
                </a:lnTo>
                <a:lnTo>
                  <a:pt x="348" y="111"/>
                </a:lnTo>
                <a:lnTo>
                  <a:pt x="381" y="97"/>
                </a:lnTo>
                <a:lnTo>
                  <a:pt x="414" y="85"/>
                </a:lnTo>
                <a:lnTo>
                  <a:pt x="449" y="71"/>
                </a:lnTo>
                <a:lnTo>
                  <a:pt x="484" y="59"/>
                </a:lnTo>
                <a:lnTo>
                  <a:pt x="520" y="48"/>
                </a:lnTo>
                <a:lnTo>
                  <a:pt x="557" y="38"/>
                </a:lnTo>
                <a:lnTo>
                  <a:pt x="593" y="30"/>
                </a:lnTo>
                <a:lnTo>
                  <a:pt x="630" y="21"/>
                </a:lnTo>
                <a:lnTo>
                  <a:pt x="667" y="14"/>
                </a:lnTo>
                <a:lnTo>
                  <a:pt x="704" y="8"/>
                </a:lnTo>
                <a:lnTo>
                  <a:pt x="740" y="4"/>
                </a:lnTo>
                <a:lnTo>
                  <a:pt x="776" y="1"/>
                </a:lnTo>
                <a:lnTo>
                  <a:pt x="812" y="0"/>
                </a:lnTo>
                <a:close/>
              </a:path>
            </a:pathLst>
          </a:custGeom>
          <a:solidFill>
            <a:srgbClr val="68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2">
            <a:extLst>
              <a:ext uri="{FF2B5EF4-FFF2-40B4-BE49-F238E27FC236}">
                <a16:creationId xmlns:a16="http://schemas.microsoft.com/office/drawing/2014/main" id="{12E0E4D2-72A0-4C96-87A2-37964964C258}"/>
              </a:ext>
            </a:extLst>
          </p:cNvPr>
          <p:cNvSpPr/>
          <p:nvPr/>
        </p:nvSpPr>
        <p:spPr>
          <a:xfrm>
            <a:off x="4282757" y="1949855"/>
            <a:ext cx="3108960" cy="31089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1143000" dist="241300" dir="4620000">
              <a:prstClr val="black">
                <a:alpha val="5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7" name="Group 21">
            <a:extLst>
              <a:ext uri="{FF2B5EF4-FFF2-40B4-BE49-F238E27FC236}">
                <a16:creationId xmlns:a16="http://schemas.microsoft.com/office/drawing/2014/main" id="{7DA6B29C-B868-4A2C-AA35-9B5F328013A0}"/>
              </a:ext>
            </a:extLst>
          </p:cNvPr>
          <p:cNvGrpSpPr/>
          <p:nvPr/>
        </p:nvGrpSpPr>
        <p:grpSpPr>
          <a:xfrm>
            <a:off x="3776662" y="1431059"/>
            <a:ext cx="4119563" cy="4094163"/>
            <a:chOff x="4033837" y="1631084"/>
            <a:chExt cx="4119563" cy="4094163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A28DEF06-40A9-48A3-BDC9-9CCE24B9A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3837" y="2494684"/>
              <a:ext cx="1457325" cy="3089275"/>
            </a:xfrm>
            <a:custGeom>
              <a:avLst/>
              <a:gdLst/>
              <a:ahLst/>
              <a:cxnLst>
                <a:cxn ang="0">
                  <a:pos x="250" y="2"/>
                </a:cxn>
                <a:cxn ang="0">
                  <a:pos x="256" y="17"/>
                </a:cxn>
                <a:cxn ang="0">
                  <a:pos x="267" y="43"/>
                </a:cxn>
                <a:cxn ang="0">
                  <a:pos x="284" y="80"/>
                </a:cxn>
                <a:cxn ang="0">
                  <a:pos x="308" y="126"/>
                </a:cxn>
                <a:cxn ang="0">
                  <a:pos x="338" y="177"/>
                </a:cxn>
                <a:cxn ang="0">
                  <a:pos x="375" y="232"/>
                </a:cxn>
                <a:cxn ang="0">
                  <a:pos x="420" y="290"/>
                </a:cxn>
                <a:cxn ang="0">
                  <a:pos x="473" y="347"/>
                </a:cxn>
                <a:cxn ang="0">
                  <a:pos x="534" y="402"/>
                </a:cxn>
                <a:cxn ang="0">
                  <a:pos x="604" y="453"/>
                </a:cxn>
                <a:cxn ang="0">
                  <a:pos x="681" y="497"/>
                </a:cxn>
                <a:cxn ang="0">
                  <a:pos x="769" y="533"/>
                </a:cxn>
                <a:cxn ang="0">
                  <a:pos x="866" y="558"/>
                </a:cxn>
                <a:cxn ang="0">
                  <a:pos x="917" y="568"/>
                </a:cxn>
                <a:cxn ang="0">
                  <a:pos x="906" y="579"/>
                </a:cxn>
                <a:cxn ang="0">
                  <a:pos x="885" y="603"/>
                </a:cxn>
                <a:cxn ang="0">
                  <a:pos x="856" y="637"/>
                </a:cxn>
                <a:cxn ang="0">
                  <a:pos x="822" y="681"/>
                </a:cxn>
                <a:cxn ang="0">
                  <a:pos x="785" y="734"/>
                </a:cxn>
                <a:cxn ang="0">
                  <a:pos x="746" y="796"/>
                </a:cxn>
                <a:cxn ang="0">
                  <a:pos x="707" y="866"/>
                </a:cxn>
                <a:cxn ang="0">
                  <a:pos x="669" y="943"/>
                </a:cxn>
                <a:cxn ang="0">
                  <a:pos x="636" y="1026"/>
                </a:cxn>
                <a:cxn ang="0">
                  <a:pos x="608" y="1115"/>
                </a:cxn>
                <a:cxn ang="0">
                  <a:pos x="589" y="1209"/>
                </a:cxn>
                <a:cxn ang="0">
                  <a:pos x="579" y="1307"/>
                </a:cxn>
                <a:cxn ang="0">
                  <a:pos x="582" y="1409"/>
                </a:cxn>
                <a:cxn ang="0">
                  <a:pos x="596" y="1513"/>
                </a:cxn>
                <a:cxn ang="0">
                  <a:pos x="628" y="1620"/>
                </a:cxn>
                <a:cxn ang="0">
                  <a:pos x="676" y="1728"/>
                </a:cxn>
                <a:cxn ang="0">
                  <a:pos x="744" y="1838"/>
                </a:cxn>
                <a:cxn ang="0">
                  <a:pos x="833" y="1946"/>
                </a:cxn>
                <a:cxn ang="0">
                  <a:pos x="825" y="1944"/>
                </a:cxn>
                <a:cxn ang="0">
                  <a:pos x="804" y="1938"/>
                </a:cxn>
                <a:cxn ang="0">
                  <a:pos x="772" y="1926"/>
                </a:cxn>
                <a:cxn ang="0">
                  <a:pos x="729" y="1908"/>
                </a:cxn>
                <a:cxn ang="0">
                  <a:pos x="678" y="1882"/>
                </a:cxn>
                <a:cxn ang="0">
                  <a:pos x="619" y="1849"/>
                </a:cxn>
                <a:cxn ang="0">
                  <a:pos x="556" y="1808"/>
                </a:cxn>
                <a:cxn ang="0">
                  <a:pos x="488" y="1757"/>
                </a:cxn>
                <a:cxn ang="0">
                  <a:pos x="418" y="1695"/>
                </a:cxn>
                <a:cxn ang="0">
                  <a:pos x="348" y="1623"/>
                </a:cxn>
                <a:cxn ang="0">
                  <a:pos x="279" y="1539"/>
                </a:cxn>
                <a:cxn ang="0">
                  <a:pos x="212" y="1442"/>
                </a:cxn>
                <a:cxn ang="0">
                  <a:pos x="150" y="1332"/>
                </a:cxn>
                <a:cxn ang="0">
                  <a:pos x="94" y="1206"/>
                </a:cxn>
                <a:cxn ang="0">
                  <a:pos x="46" y="1067"/>
                </a:cxn>
                <a:cxn ang="0">
                  <a:pos x="18" y="947"/>
                </a:cxn>
                <a:cxn ang="0">
                  <a:pos x="3" y="831"/>
                </a:cxn>
                <a:cxn ang="0">
                  <a:pos x="0" y="719"/>
                </a:cxn>
                <a:cxn ang="0">
                  <a:pos x="8" y="613"/>
                </a:cxn>
                <a:cxn ang="0">
                  <a:pos x="24" y="512"/>
                </a:cxn>
                <a:cxn ang="0">
                  <a:pos x="47" y="420"/>
                </a:cxn>
                <a:cxn ang="0">
                  <a:pos x="75" y="333"/>
                </a:cxn>
                <a:cxn ang="0">
                  <a:pos x="105" y="255"/>
                </a:cxn>
                <a:cxn ang="0">
                  <a:pos x="137" y="187"/>
                </a:cxn>
                <a:cxn ang="0">
                  <a:pos x="168" y="128"/>
                </a:cxn>
                <a:cxn ang="0">
                  <a:pos x="197" y="79"/>
                </a:cxn>
                <a:cxn ang="0">
                  <a:pos x="220" y="41"/>
                </a:cxn>
                <a:cxn ang="0">
                  <a:pos x="238" y="15"/>
                </a:cxn>
                <a:cxn ang="0">
                  <a:pos x="248" y="2"/>
                </a:cxn>
              </a:cxnLst>
              <a:rect l="0" t="0" r="r" b="b"/>
              <a:pathLst>
                <a:path w="918" h="1946">
                  <a:moveTo>
                    <a:pt x="249" y="0"/>
                  </a:moveTo>
                  <a:lnTo>
                    <a:pt x="250" y="2"/>
                  </a:lnTo>
                  <a:lnTo>
                    <a:pt x="252" y="7"/>
                  </a:lnTo>
                  <a:lnTo>
                    <a:pt x="256" y="17"/>
                  </a:lnTo>
                  <a:lnTo>
                    <a:pt x="260" y="28"/>
                  </a:lnTo>
                  <a:lnTo>
                    <a:pt x="267" y="43"/>
                  </a:lnTo>
                  <a:lnTo>
                    <a:pt x="275" y="61"/>
                  </a:lnTo>
                  <a:lnTo>
                    <a:pt x="284" y="80"/>
                  </a:lnTo>
                  <a:lnTo>
                    <a:pt x="295" y="102"/>
                  </a:lnTo>
                  <a:lnTo>
                    <a:pt x="308" y="126"/>
                  </a:lnTo>
                  <a:lnTo>
                    <a:pt x="322" y="150"/>
                  </a:lnTo>
                  <a:lnTo>
                    <a:pt x="338" y="177"/>
                  </a:lnTo>
                  <a:lnTo>
                    <a:pt x="356" y="205"/>
                  </a:lnTo>
                  <a:lnTo>
                    <a:pt x="375" y="232"/>
                  </a:lnTo>
                  <a:lnTo>
                    <a:pt x="397" y="261"/>
                  </a:lnTo>
                  <a:lnTo>
                    <a:pt x="420" y="290"/>
                  </a:lnTo>
                  <a:lnTo>
                    <a:pt x="445" y="319"/>
                  </a:lnTo>
                  <a:lnTo>
                    <a:pt x="473" y="347"/>
                  </a:lnTo>
                  <a:lnTo>
                    <a:pt x="502" y="375"/>
                  </a:lnTo>
                  <a:lnTo>
                    <a:pt x="534" y="402"/>
                  </a:lnTo>
                  <a:lnTo>
                    <a:pt x="567" y="428"/>
                  </a:lnTo>
                  <a:lnTo>
                    <a:pt x="604" y="453"/>
                  </a:lnTo>
                  <a:lnTo>
                    <a:pt x="641" y="476"/>
                  </a:lnTo>
                  <a:lnTo>
                    <a:pt x="681" y="497"/>
                  </a:lnTo>
                  <a:lnTo>
                    <a:pt x="724" y="516"/>
                  </a:lnTo>
                  <a:lnTo>
                    <a:pt x="769" y="533"/>
                  </a:lnTo>
                  <a:lnTo>
                    <a:pt x="816" y="547"/>
                  </a:lnTo>
                  <a:lnTo>
                    <a:pt x="866" y="558"/>
                  </a:lnTo>
                  <a:lnTo>
                    <a:pt x="918" y="566"/>
                  </a:lnTo>
                  <a:lnTo>
                    <a:pt x="917" y="568"/>
                  </a:lnTo>
                  <a:lnTo>
                    <a:pt x="913" y="572"/>
                  </a:lnTo>
                  <a:lnTo>
                    <a:pt x="906" y="579"/>
                  </a:lnTo>
                  <a:lnTo>
                    <a:pt x="896" y="590"/>
                  </a:lnTo>
                  <a:lnTo>
                    <a:pt x="885" y="603"/>
                  </a:lnTo>
                  <a:lnTo>
                    <a:pt x="871" y="619"/>
                  </a:lnTo>
                  <a:lnTo>
                    <a:pt x="856" y="637"/>
                  </a:lnTo>
                  <a:lnTo>
                    <a:pt x="840" y="658"/>
                  </a:lnTo>
                  <a:lnTo>
                    <a:pt x="822" y="681"/>
                  </a:lnTo>
                  <a:lnTo>
                    <a:pt x="804" y="707"/>
                  </a:lnTo>
                  <a:lnTo>
                    <a:pt x="785" y="734"/>
                  </a:lnTo>
                  <a:lnTo>
                    <a:pt x="766" y="764"/>
                  </a:lnTo>
                  <a:lnTo>
                    <a:pt x="746" y="796"/>
                  </a:lnTo>
                  <a:lnTo>
                    <a:pt x="726" y="830"/>
                  </a:lnTo>
                  <a:lnTo>
                    <a:pt x="707" y="866"/>
                  </a:lnTo>
                  <a:lnTo>
                    <a:pt x="688" y="904"/>
                  </a:lnTo>
                  <a:lnTo>
                    <a:pt x="669" y="943"/>
                  </a:lnTo>
                  <a:lnTo>
                    <a:pt x="652" y="984"/>
                  </a:lnTo>
                  <a:lnTo>
                    <a:pt x="636" y="1026"/>
                  </a:lnTo>
                  <a:lnTo>
                    <a:pt x="622" y="1070"/>
                  </a:lnTo>
                  <a:lnTo>
                    <a:pt x="608" y="1115"/>
                  </a:lnTo>
                  <a:lnTo>
                    <a:pt x="598" y="1162"/>
                  </a:lnTo>
                  <a:lnTo>
                    <a:pt x="589" y="1209"/>
                  </a:lnTo>
                  <a:lnTo>
                    <a:pt x="583" y="1258"/>
                  </a:lnTo>
                  <a:lnTo>
                    <a:pt x="579" y="1307"/>
                  </a:lnTo>
                  <a:lnTo>
                    <a:pt x="578" y="1358"/>
                  </a:lnTo>
                  <a:lnTo>
                    <a:pt x="582" y="1409"/>
                  </a:lnTo>
                  <a:lnTo>
                    <a:pt x="587" y="1461"/>
                  </a:lnTo>
                  <a:lnTo>
                    <a:pt x="596" y="1513"/>
                  </a:lnTo>
                  <a:lnTo>
                    <a:pt x="610" y="1567"/>
                  </a:lnTo>
                  <a:lnTo>
                    <a:pt x="628" y="1620"/>
                  </a:lnTo>
                  <a:lnTo>
                    <a:pt x="649" y="1674"/>
                  </a:lnTo>
                  <a:lnTo>
                    <a:pt x="676" y="1728"/>
                  </a:lnTo>
                  <a:lnTo>
                    <a:pt x="707" y="1783"/>
                  </a:lnTo>
                  <a:lnTo>
                    <a:pt x="744" y="1838"/>
                  </a:lnTo>
                  <a:lnTo>
                    <a:pt x="785" y="1892"/>
                  </a:lnTo>
                  <a:lnTo>
                    <a:pt x="833" y="1946"/>
                  </a:lnTo>
                  <a:lnTo>
                    <a:pt x="831" y="1945"/>
                  </a:lnTo>
                  <a:lnTo>
                    <a:pt x="825" y="1944"/>
                  </a:lnTo>
                  <a:lnTo>
                    <a:pt x="817" y="1941"/>
                  </a:lnTo>
                  <a:lnTo>
                    <a:pt x="804" y="1938"/>
                  </a:lnTo>
                  <a:lnTo>
                    <a:pt x="789" y="1932"/>
                  </a:lnTo>
                  <a:lnTo>
                    <a:pt x="772" y="1926"/>
                  </a:lnTo>
                  <a:lnTo>
                    <a:pt x="752" y="1917"/>
                  </a:lnTo>
                  <a:lnTo>
                    <a:pt x="729" y="1908"/>
                  </a:lnTo>
                  <a:lnTo>
                    <a:pt x="704" y="1896"/>
                  </a:lnTo>
                  <a:lnTo>
                    <a:pt x="678" y="1882"/>
                  </a:lnTo>
                  <a:lnTo>
                    <a:pt x="649" y="1867"/>
                  </a:lnTo>
                  <a:lnTo>
                    <a:pt x="619" y="1849"/>
                  </a:lnTo>
                  <a:lnTo>
                    <a:pt x="588" y="1830"/>
                  </a:lnTo>
                  <a:lnTo>
                    <a:pt x="556" y="1808"/>
                  </a:lnTo>
                  <a:lnTo>
                    <a:pt x="522" y="1783"/>
                  </a:lnTo>
                  <a:lnTo>
                    <a:pt x="488" y="1757"/>
                  </a:lnTo>
                  <a:lnTo>
                    <a:pt x="453" y="1727"/>
                  </a:lnTo>
                  <a:lnTo>
                    <a:pt x="418" y="1695"/>
                  </a:lnTo>
                  <a:lnTo>
                    <a:pt x="383" y="1661"/>
                  </a:lnTo>
                  <a:lnTo>
                    <a:pt x="348" y="1623"/>
                  </a:lnTo>
                  <a:lnTo>
                    <a:pt x="313" y="1582"/>
                  </a:lnTo>
                  <a:lnTo>
                    <a:pt x="279" y="1539"/>
                  </a:lnTo>
                  <a:lnTo>
                    <a:pt x="246" y="1492"/>
                  </a:lnTo>
                  <a:lnTo>
                    <a:pt x="212" y="1442"/>
                  </a:lnTo>
                  <a:lnTo>
                    <a:pt x="181" y="1388"/>
                  </a:lnTo>
                  <a:lnTo>
                    <a:pt x="150" y="1332"/>
                  </a:lnTo>
                  <a:lnTo>
                    <a:pt x="122" y="1271"/>
                  </a:lnTo>
                  <a:lnTo>
                    <a:pt x="94" y="1206"/>
                  </a:lnTo>
                  <a:lnTo>
                    <a:pt x="69" y="1139"/>
                  </a:lnTo>
                  <a:lnTo>
                    <a:pt x="46" y="1067"/>
                  </a:lnTo>
                  <a:lnTo>
                    <a:pt x="30" y="1007"/>
                  </a:lnTo>
                  <a:lnTo>
                    <a:pt x="18" y="947"/>
                  </a:lnTo>
                  <a:lnTo>
                    <a:pt x="9" y="889"/>
                  </a:lnTo>
                  <a:lnTo>
                    <a:pt x="3" y="831"/>
                  </a:lnTo>
                  <a:lnTo>
                    <a:pt x="0" y="774"/>
                  </a:lnTo>
                  <a:lnTo>
                    <a:pt x="0" y="719"/>
                  </a:lnTo>
                  <a:lnTo>
                    <a:pt x="3" y="665"/>
                  </a:lnTo>
                  <a:lnTo>
                    <a:pt x="8" y="613"/>
                  </a:lnTo>
                  <a:lnTo>
                    <a:pt x="15" y="562"/>
                  </a:lnTo>
                  <a:lnTo>
                    <a:pt x="24" y="512"/>
                  </a:lnTo>
                  <a:lnTo>
                    <a:pt x="35" y="465"/>
                  </a:lnTo>
                  <a:lnTo>
                    <a:pt x="47" y="420"/>
                  </a:lnTo>
                  <a:lnTo>
                    <a:pt x="61" y="375"/>
                  </a:lnTo>
                  <a:lnTo>
                    <a:pt x="75" y="333"/>
                  </a:lnTo>
                  <a:lnTo>
                    <a:pt x="90" y="293"/>
                  </a:lnTo>
                  <a:lnTo>
                    <a:pt x="105" y="255"/>
                  </a:lnTo>
                  <a:lnTo>
                    <a:pt x="121" y="220"/>
                  </a:lnTo>
                  <a:lnTo>
                    <a:pt x="137" y="187"/>
                  </a:lnTo>
                  <a:lnTo>
                    <a:pt x="153" y="156"/>
                  </a:lnTo>
                  <a:lnTo>
                    <a:pt x="168" y="128"/>
                  </a:lnTo>
                  <a:lnTo>
                    <a:pt x="183" y="102"/>
                  </a:lnTo>
                  <a:lnTo>
                    <a:pt x="197" y="79"/>
                  </a:lnTo>
                  <a:lnTo>
                    <a:pt x="209" y="58"/>
                  </a:lnTo>
                  <a:lnTo>
                    <a:pt x="220" y="41"/>
                  </a:lnTo>
                  <a:lnTo>
                    <a:pt x="231" y="26"/>
                  </a:lnTo>
                  <a:lnTo>
                    <a:pt x="238" y="15"/>
                  </a:lnTo>
                  <a:lnTo>
                    <a:pt x="245" y="7"/>
                  </a:lnTo>
                  <a:lnTo>
                    <a:pt x="248" y="2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2F6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BB2D263-2D2D-4496-9BC9-4E148CF46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825" y="1631084"/>
              <a:ext cx="3135313" cy="1668463"/>
            </a:xfrm>
            <a:custGeom>
              <a:avLst/>
              <a:gdLst/>
              <a:ahLst/>
              <a:cxnLst>
                <a:cxn ang="0">
                  <a:pos x="874" y="3"/>
                </a:cxn>
                <a:cxn ang="0">
                  <a:pos x="1010" y="17"/>
                </a:cxn>
                <a:cxn ang="0">
                  <a:pos x="1155" y="45"/>
                </a:cxn>
                <a:cxn ang="0">
                  <a:pos x="1277" y="82"/>
                </a:cxn>
                <a:cxn ang="0">
                  <a:pos x="1388" y="130"/>
                </a:cxn>
                <a:cxn ang="0">
                  <a:pos x="1488" y="187"/>
                </a:cxn>
                <a:cxn ang="0">
                  <a:pos x="1579" y="250"/>
                </a:cxn>
                <a:cxn ang="0">
                  <a:pos x="1658" y="317"/>
                </a:cxn>
                <a:cxn ang="0">
                  <a:pos x="1728" y="387"/>
                </a:cxn>
                <a:cxn ang="0">
                  <a:pos x="1789" y="456"/>
                </a:cxn>
                <a:cxn ang="0">
                  <a:pos x="1840" y="523"/>
                </a:cxn>
                <a:cxn ang="0">
                  <a:pos x="1883" y="586"/>
                </a:cxn>
                <a:cxn ang="0">
                  <a:pos x="1917" y="642"/>
                </a:cxn>
                <a:cxn ang="0">
                  <a:pos x="1942" y="690"/>
                </a:cxn>
                <a:cxn ang="0">
                  <a:pos x="1961" y="726"/>
                </a:cxn>
                <a:cxn ang="0">
                  <a:pos x="1972" y="750"/>
                </a:cxn>
                <a:cxn ang="0">
                  <a:pos x="1975" y="758"/>
                </a:cxn>
                <a:cxn ang="0">
                  <a:pos x="1966" y="757"/>
                </a:cxn>
                <a:cxn ang="0">
                  <a:pos x="1926" y="751"/>
                </a:cxn>
                <a:cxn ang="0">
                  <a:pos x="1882" y="747"/>
                </a:cxn>
                <a:cxn ang="0">
                  <a:pos x="1828" y="745"/>
                </a:cxn>
                <a:cxn ang="0">
                  <a:pos x="1765" y="746"/>
                </a:cxn>
                <a:cxn ang="0">
                  <a:pos x="1694" y="752"/>
                </a:cxn>
                <a:cxn ang="0">
                  <a:pos x="1617" y="764"/>
                </a:cxn>
                <a:cxn ang="0">
                  <a:pos x="1538" y="783"/>
                </a:cxn>
                <a:cxn ang="0">
                  <a:pos x="1456" y="812"/>
                </a:cxn>
                <a:cxn ang="0">
                  <a:pos x="1375" y="852"/>
                </a:cxn>
                <a:cxn ang="0">
                  <a:pos x="1296" y="904"/>
                </a:cxn>
                <a:cxn ang="0">
                  <a:pos x="1219" y="970"/>
                </a:cxn>
                <a:cxn ang="0">
                  <a:pos x="1149" y="1051"/>
                </a:cxn>
                <a:cxn ang="0">
                  <a:pos x="1148" y="1045"/>
                </a:cxn>
                <a:cxn ang="0">
                  <a:pos x="1142" y="1027"/>
                </a:cxn>
                <a:cxn ang="0">
                  <a:pos x="1132" y="998"/>
                </a:cxn>
                <a:cxn ang="0">
                  <a:pos x="1119" y="960"/>
                </a:cxn>
                <a:cxn ang="0">
                  <a:pos x="1100" y="916"/>
                </a:cxn>
                <a:cxn ang="0">
                  <a:pos x="1077" y="864"/>
                </a:cxn>
                <a:cxn ang="0">
                  <a:pos x="1049" y="809"/>
                </a:cxn>
                <a:cxn ang="0">
                  <a:pos x="1016" y="749"/>
                </a:cxn>
                <a:cxn ang="0">
                  <a:pos x="977" y="687"/>
                </a:cxn>
                <a:cxn ang="0">
                  <a:pos x="933" y="624"/>
                </a:cxn>
                <a:cxn ang="0">
                  <a:pos x="882" y="563"/>
                </a:cxn>
                <a:cxn ang="0">
                  <a:pos x="826" y="503"/>
                </a:cxn>
                <a:cxn ang="0">
                  <a:pos x="764" y="447"/>
                </a:cxn>
                <a:cxn ang="0">
                  <a:pos x="694" y="395"/>
                </a:cxn>
                <a:cxn ang="0">
                  <a:pos x="617" y="350"/>
                </a:cxn>
                <a:cxn ang="0">
                  <a:pos x="534" y="312"/>
                </a:cxn>
                <a:cxn ang="0">
                  <a:pos x="443" y="283"/>
                </a:cxn>
                <a:cxn ang="0">
                  <a:pos x="344" y="264"/>
                </a:cxn>
                <a:cxn ang="0">
                  <a:pos x="238" y="257"/>
                </a:cxn>
                <a:cxn ang="0">
                  <a:pos x="123" y="263"/>
                </a:cxn>
                <a:cxn ang="0">
                  <a:pos x="0" y="284"/>
                </a:cxn>
                <a:cxn ang="0">
                  <a:pos x="22" y="264"/>
                </a:cxn>
                <a:cxn ang="0">
                  <a:pos x="48" y="242"/>
                </a:cxn>
                <a:cxn ang="0">
                  <a:pos x="86" y="214"/>
                </a:cxn>
                <a:cxn ang="0">
                  <a:pos x="133" y="182"/>
                </a:cxn>
                <a:cxn ang="0">
                  <a:pos x="192" y="148"/>
                </a:cxn>
                <a:cxn ang="0">
                  <a:pos x="259" y="114"/>
                </a:cxn>
                <a:cxn ang="0">
                  <a:pos x="337" y="81"/>
                </a:cxn>
                <a:cxn ang="0">
                  <a:pos x="425" y="52"/>
                </a:cxn>
                <a:cxn ang="0">
                  <a:pos x="523" y="27"/>
                </a:cxn>
                <a:cxn ang="0">
                  <a:pos x="631" y="10"/>
                </a:cxn>
                <a:cxn ang="0">
                  <a:pos x="748" y="1"/>
                </a:cxn>
              </a:cxnLst>
              <a:rect l="0" t="0" r="r" b="b"/>
              <a:pathLst>
                <a:path w="1975" h="1051">
                  <a:moveTo>
                    <a:pt x="809" y="0"/>
                  </a:moveTo>
                  <a:lnTo>
                    <a:pt x="874" y="3"/>
                  </a:lnTo>
                  <a:lnTo>
                    <a:pt x="941" y="8"/>
                  </a:lnTo>
                  <a:lnTo>
                    <a:pt x="1010" y="17"/>
                  </a:lnTo>
                  <a:lnTo>
                    <a:pt x="1081" y="29"/>
                  </a:lnTo>
                  <a:lnTo>
                    <a:pt x="1155" y="45"/>
                  </a:lnTo>
                  <a:lnTo>
                    <a:pt x="1218" y="63"/>
                  </a:lnTo>
                  <a:lnTo>
                    <a:pt x="1277" y="82"/>
                  </a:lnTo>
                  <a:lnTo>
                    <a:pt x="1334" y="105"/>
                  </a:lnTo>
                  <a:lnTo>
                    <a:pt x="1388" y="130"/>
                  </a:lnTo>
                  <a:lnTo>
                    <a:pt x="1440" y="158"/>
                  </a:lnTo>
                  <a:lnTo>
                    <a:pt x="1488" y="187"/>
                  </a:lnTo>
                  <a:lnTo>
                    <a:pt x="1535" y="218"/>
                  </a:lnTo>
                  <a:lnTo>
                    <a:pt x="1579" y="250"/>
                  </a:lnTo>
                  <a:lnTo>
                    <a:pt x="1620" y="283"/>
                  </a:lnTo>
                  <a:lnTo>
                    <a:pt x="1658" y="317"/>
                  </a:lnTo>
                  <a:lnTo>
                    <a:pt x="1695" y="352"/>
                  </a:lnTo>
                  <a:lnTo>
                    <a:pt x="1728" y="387"/>
                  </a:lnTo>
                  <a:lnTo>
                    <a:pt x="1760" y="421"/>
                  </a:lnTo>
                  <a:lnTo>
                    <a:pt x="1789" y="456"/>
                  </a:lnTo>
                  <a:lnTo>
                    <a:pt x="1816" y="490"/>
                  </a:lnTo>
                  <a:lnTo>
                    <a:pt x="1840" y="523"/>
                  </a:lnTo>
                  <a:lnTo>
                    <a:pt x="1862" y="555"/>
                  </a:lnTo>
                  <a:lnTo>
                    <a:pt x="1883" y="586"/>
                  </a:lnTo>
                  <a:lnTo>
                    <a:pt x="1901" y="615"/>
                  </a:lnTo>
                  <a:lnTo>
                    <a:pt x="1917" y="642"/>
                  </a:lnTo>
                  <a:lnTo>
                    <a:pt x="1931" y="667"/>
                  </a:lnTo>
                  <a:lnTo>
                    <a:pt x="1942" y="690"/>
                  </a:lnTo>
                  <a:lnTo>
                    <a:pt x="1953" y="709"/>
                  </a:lnTo>
                  <a:lnTo>
                    <a:pt x="1961" y="726"/>
                  </a:lnTo>
                  <a:lnTo>
                    <a:pt x="1967" y="740"/>
                  </a:lnTo>
                  <a:lnTo>
                    <a:pt x="1972" y="750"/>
                  </a:lnTo>
                  <a:lnTo>
                    <a:pt x="1974" y="756"/>
                  </a:lnTo>
                  <a:lnTo>
                    <a:pt x="1975" y="758"/>
                  </a:lnTo>
                  <a:lnTo>
                    <a:pt x="1972" y="757"/>
                  </a:lnTo>
                  <a:lnTo>
                    <a:pt x="1966" y="757"/>
                  </a:lnTo>
                  <a:lnTo>
                    <a:pt x="1942" y="753"/>
                  </a:lnTo>
                  <a:lnTo>
                    <a:pt x="1926" y="751"/>
                  </a:lnTo>
                  <a:lnTo>
                    <a:pt x="1905" y="749"/>
                  </a:lnTo>
                  <a:lnTo>
                    <a:pt x="1882" y="747"/>
                  </a:lnTo>
                  <a:lnTo>
                    <a:pt x="1856" y="746"/>
                  </a:lnTo>
                  <a:lnTo>
                    <a:pt x="1828" y="745"/>
                  </a:lnTo>
                  <a:lnTo>
                    <a:pt x="1797" y="745"/>
                  </a:lnTo>
                  <a:lnTo>
                    <a:pt x="1765" y="746"/>
                  </a:lnTo>
                  <a:lnTo>
                    <a:pt x="1730" y="748"/>
                  </a:lnTo>
                  <a:lnTo>
                    <a:pt x="1694" y="752"/>
                  </a:lnTo>
                  <a:lnTo>
                    <a:pt x="1656" y="757"/>
                  </a:lnTo>
                  <a:lnTo>
                    <a:pt x="1617" y="764"/>
                  </a:lnTo>
                  <a:lnTo>
                    <a:pt x="1578" y="772"/>
                  </a:lnTo>
                  <a:lnTo>
                    <a:pt x="1538" y="783"/>
                  </a:lnTo>
                  <a:lnTo>
                    <a:pt x="1497" y="797"/>
                  </a:lnTo>
                  <a:lnTo>
                    <a:pt x="1456" y="812"/>
                  </a:lnTo>
                  <a:lnTo>
                    <a:pt x="1415" y="831"/>
                  </a:lnTo>
                  <a:lnTo>
                    <a:pt x="1375" y="852"/>
                  </a:lnTo>
                  <a:lnTo>
                    <a:pt x="1335" y="876"/>
                  </a:lnTo>
                  <a:lnTo>
                    <a:pt x="1296" y="904"/>
                  </a:lnTo>
                  <a:lnTo>
                    <a:pt x="1257" y="935"/>
                  </a:lnTo>
                  <a:lnTo>
                    <a:pt x="1219" y="970"/>
                  </a:lnTo>
                  <a:lnTo>
                    <a:pt x="1184" y="1008"/>
                  </a:lnTo>
                  <a:lnTo>
                    <a:pt x="1149" y="1051"/>
                  </a:lnTo>
                  <a:lnTo>
                    <a:pt x="1148" y="1049"/>
                  </a:lnTo>
                  <a:lnTo>
                    <a:pt x="1148" y="1045"/>
                  </a:lnTo>
                  <a:lnTo>
                    <a:pt x="1145" y="1037"/>
                  </a:lnTo>
                  <a:lnTo>
                    <a:pt x="1142" y="1027"/>
                  </a:lnTo>
                  <a:lnTo>
                    <a:pt x="1137" y="1013"/>
                  </a:lnTo>
                  <a:lnTo>
                    <a:pt x="1132" y="998"/>
                  </a:lnTo>
                  <a:lnTo>
                    <a:pt x="1126" y="980"/>
                  </a:lnTo>
                  <a:lnTo>
                    <a:pt x="1119" y="960"/>
                  </a:lnTo>
                  <a:lnTo>
                    <a:pt x="1110" y="939"/>
                  </a:lnTo>
                  <a:lnTo>
                    <a:pt x="1100" y="916"/>
                  </a:lnTo>
                  <a:lnTo>
                    <a:pt x="1089" y="890"/>
                  </a:lnTo>
                  <a:lnTo>
                    <a:pt x="1077" y="864"/>
                  </a:lnTo>
                  <a:lnTo>
                    <a:pt x="1063" y="837"/>
                  </a:lnTo>
                  <a:lnTo>
                    <a:pt x="1049" y="809"/>
                  </a:lnTo>
                  <a:lnTo>
                    <a:pt x="1034" y="779"/>
                  </a:lnTo>
                  <a:lnTo>
                    <a:pt x="1016" y="749"/>
                  </a:lnTo>
                  <a:lnTo>
                    <a:pt x="997" y="718"/>
                  </a:lnTo>
                  <a:lnTo>
                    <a:pt x="977" y="687"/>
                  </a:lnTo>
                  <a:lnTo>
                    <a:pt x="956" y="656"/>
                  </a:lnTo>
                  <a:lnTo>
                    <a:pt x="933" y="624"/>
                  </a:lnTo>
                  <a:lnTo>
                    <a:pt x="908" y="594"/>
                  </a:lnTo>
                  <a:lnTo>
                    <a:pt x="882" y="563"/>
                  </a:lnTo>
                  <a:lnTo>
                    <a:pt x="855" y="532"/>
                  </a:lnTo>
                  <a:lnTo>
                    <a:pt x="826" y="503"/>
                  </a:lnTo>
                  <a:lnTo>
                    <a:pt x="796" y="474"/>
                  </a:lnTo>
                  <a:lnTo>
                    <a:pt x="764" y="447"/>
                  </a:lnTo>
                  <a:lnTo>
                    <a:pt x="729" y="421"/>
                  </a:lnTo>
                  <a:lnTo>
                    <a:pt x="694" y="395"/>
                  </a:lnTo>
                  <a:lnTo>
                    <a:pt x="657" y="372"/>
                  </a:lnTo>
                  <a:lnTo>
                    <a:pt x="617" y="350"/>
                  </a:lnTo>
                  <a:lnTo>
                    <a:pt x="576" y="330"/>
                  </a:lnTo>
                  <a:lnTo>
                    <a:pt x="534" y="312"/>
                  </a:lnTo>
                  <a:lnTo>
                    <a:pt x="489" y="296"/>
                  </a:lnTo>
                  <a:lnTo>
                    <a:pt x="443" y="283"/>
                  </a:lnTo>
                  <a:lnTo>
                    <a:pt x="395" y="272"/>
                  </a:lnTo>
                  <a:lnTo>
                    <a:pt x="344" y="264"/>
                  </a:lnTo>
                  <a:lnTo>
                    <a:pt x="292" y="259"/>
                  </a:lnTo>
                  <a:lnTo>
                    <a:pt x="238" y="257"/>
                  </a:lnTo>
                  <a:lnTo>
                    <a:pt x="181" y="258"/>
                  </a:lnTo>
                  <a:lnTo>
                    <a:pt x="123" y="263"/>
                  </a:lnTo>
                  <a:lnTo>
                    <a:pt x="63" y="272"/>
                  </a:lnTo>
                  <a:lnTo>
                    <a:pt x="0" y="284"/>
                  </a:lnTo>
                  <a:lnTo>
                    <a:pt x="12" y="272"/>
                  </a:lnTo>
                  <a:lnTo>
                    <a:pt x="22" y="264"/>
                  </a:lnTo>
                  <a:lnTo>
                    <a:pt x="34" y="254"/>
                  </a:lnTo>
                  <a:lnTo>
                    <a:pt x="48" y="242"/>
                  </a:lnTo>
                  <a:lnTo>
                    <a:pt x="66" y="229"/>
                  </a:lnTo>
                  <a:lnTo>
                    <a:pt x="86" y="214"/>
                  </a:lnTo>
                  <a:lnTo>
                    <a:pt x="108" y="198"/>
                  </a:lnTo>
                  <a:lnTo>
                    <a:pt x="133" y="182"/>
                  </a:lnTo>
                  <a:lnTo>
                    <a:pt x="161" y="165"/>
                  </a:lnTo>
                  <a:lnTo>
                    <a:pt x="192" y="148"/>
                  </a:lnTo>
                  <a:lnTo>
                    <a:pt x="224" y="131"/>
                  </a:lnTo>
                  <a:lnTo>
                    <a:pt x="259" y="114"/>
                  </a:lnTo>
                  <a:lnTo>
                    <a:pt x="297" y="97"/>
                  </a:lnTo>
                  <a:lnTo>
                    <a:pt x="337" y="81"/>
                  </a:lnTo>
                  <a:lnTo>
                    <a:pt x="380" y="66"/>
                  </a:lnTo>
                  <a:lnTo>
                    <a:pt x="425" y="52"/>
                  </a:lnTo>
                  <a:lnTo>
                    <a:pt x="473" y="38"/>
                  </a:lnTo>
                  <a:lnTo>
                    <a:pt x="523" y="27"/>
                  </a:lnTo>
                  <a:lnTo>
                    <a:pt x="576" y="17"/>
                  </a:lnTo>
                  <a:lnTo>
                    <a:pt x="631" y="10"/>
                  </a:lnTo>
                  <a:lnTo>
                    <a:pt x="688" y="4"/>
                  </a:lnTo>
                  <a:lnTo>
                    <a:pt x="748" y="1"/>
                  </a:lnTo>
                  <a:lnTo>
                    <a:pt x="80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BE19F939-0D31-4069-91C9-98C1E501D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975" y="3377334"/>
              <a:ext cx="2257425" cy="2347913"/>
            </a:xfrm>
            <a:custGeom>
              <a:avLst/>
              <a:gdLst/>
              <a:ahLst/>
              <a:cxnLst>
                <a:cxn ang="0">
                  <a:pos x="1400" y="3"/>
                </a:cxn>
                <a:cxn ang="0">
                  <a:pos x="1404" y="20"/>
                </a:cxn>
                <a:cxn ang="0">
                  <a:pos x="1410" y="55"/>
                </a:cxn>
                <a:cxn ang="0">
                  <a:pos x="1417" y="104"/>
                </a:cxn>
                <a:cxn ang="0">
                  <a:pos x="1421" y="167"/>
                </a:cxn>
                <a:cxn ang="0">
                  <a:pos x="1421" y="242"/>
                </a:cxn>
                <a:cxn ang="0">
                  <a:pos x="1415" y="328"/>
                </a:cxn>
                <a:cxn ang="0">
                  <a:pos x="1400" y="423"/>
                </a:cxn>
                <a:cxn ang="0">
                  <a:pos x="1376" y="527"/>
                </a:cxn>
                <a:cxn ang="0">
                  <a:pos x="1339" y="637"/>
                </a:cxn>
                <a:cxn ang="0">
                  <a:pos x="1288" y="754"/>
                </a:cxn>
                <a:cxn ang="0">
                  <a:pos x="1220" y="873"/>
                </a:cxn>
                <a:cxn ang="0">
                  <a:pos x="1133" y="995"/>
                </a:cxn>
                <a:cxn ang="0">
                  <a:pos x="1026" y="1119"/>
                </a:cxn>
                <a:cxn ang="0">
                  <a:pos x="930" y="1209"/>
                </a:cxn>
                <a:cxn ang="0">
                  <a:pos x="829" y="1283"/>
                </a:cxn>
                <a:cxn ang="0">
                  <a:pos x="726" y="1342"/>
                </a:cxn>
                <a:cxn ang="0">
                  <a:pos x="623" y="1389"/>
                </a:cxn>
                <a:cxn ang="0">
                  <a:pos x="521" y="1424"/>
                </a:cxn>
                <a:cxn ang="0">
                  <a:pos x="424" y="1448"/>
                </a:cxn>
                <a:cxn ang="0">
                  <a:pos x="332" y="1465"/>
                </a:cxn>
                <a:cxn ang="0">
                  <a:pos x="247" y="1474"/>
                </a:cxn>
                <a:cxn ang="0">
                  <a:pos x="172" y="1478"/>
                </a:cxn>
                <a:cxn ang="0">
                  <a:pos x="107" y="1479"/>
                </a:cxn>
                <a:cxn ang="0">
                  <a:pos x="57" y="1477"/>
                </a:cxn>
                <a:cxn ang="0">
                  <a:pos x="21" y="1474"/>
                </a:cxn>
                <a:cxn ang="0">
                  <a:pos x="2" y="1471"/>
                </a:cxn>
                <a:cxn ang="0">
                  <a:pos x="1" y="1470"/>
                </a:cxn>
                <a:cxn ang="0">
                  <a:pos x="11" y="1457"/>
                </a:cxn>
                <a:cxn ang="0">
                  <a:pos x="30" y="1433"/>
                </a:cxn>
                <a:cxn ang="0">
                  <a:pos x="55" y="1397"/>
                </a:cxn>
                <a:cxn ang="0">
                  <a:pos x="85" y="1351"/>
                </a:cxn>
                <a:cxn ang="0">
                  <a:pos x="115" y="1295"/>
                </a:cxn>
                <a:cxn ang="0">
                  <a:pos x="146" y="1231"/>
                </a:cxn>
                <a:cxn ang="0">
                  <a:pos x="173" y="1160"/>
                </a:cxn>
                <a:cxn ang="0">
                  <a:pos x="196" y="1081"/>
                </a:cxn>
                <a:cxn ang="0">
                  <a:pos x="212" y="996"/>
                </a:cxn>
                <a:cxn ang="0">
                  <a:pos x="218" y="905"/>
                </a:cxn>
                <a:cxn ang="0">
                  <a:pos x="214" y="810"/>
                </a:cxn>
                <a:cxn ang="0">
                  <a:pos x="194" y="712"/>
                </a:cxn>
                <a:cxn ang="0">
                  <a:pos x="159" y="610"/>
                </a:cxn>
                <a:cxn ang="0">
                  <a:pos x="166" y="612"/>
                </a:cxn>
                <a:cxn ang="0">
                  <a:pos x="184" y="616"/>
                </a:cxn>
                <a:cxn ang="0">
                  <a:pos x="214" y="622"/>
                </a:cxn>
                <a:cxn ang="0">
                  <a:pos x="253" y="629"/>
                </a:cxn>
                <a:cxn ang="0">
                  <a:pos x="301" y="636"/>
                </a:cxn>
                <a:cxn ang="0">
                  <a:pos x="357" y="641"/>
                </a:cxn>
                <a:cxn ang="0">
                  <a:pos x="420" y="645"/>
                </a:cxn>
                <a:cxn ang="0">
                  <a:pos x="488" y="647"/>
                </a:cxn>
                <a:cxn ang="0">
                  <a:pos x="561" y="644"/>
                </a:cxn>
                <a:cxn ang="0">
                  <a:pos x="637" y="637"/>
                </a:cxn>
                <a:cxn ang="0">
                  <a:pos x="716" y="625"/>
                </a:cxn>
                <a:cxn ang="0">
                  <a:pos x="796" y="606"/>
                </a:cxn>
                <a:cxn ang="0">
                  <a:pos x="876" y="579"/>
                </a:cxn>
                <a:cxn ang="0">
                  <a:pos x="956" y="545"/>
                </a:cxn>
                <a:cxn ang="0">
                  <a:pos x="1033" y="501"/>
                </a:cxn>
                <a:cxn ang="0">
                  <a:pos x="1108" y="448"/>
                </a:cxn>
                <a:cxn ang="0">
                  <a:pos x="1178" y="384"/>
                </a:cxn>
                <a:cxn ang="0">
                  <a:pos x="1244" y="308"/>
                </a:cxn>
                <a:cxn ang="0">
                  <a:pos x="1303" y="219"/>
                </a:cxn>
                <a:cxn ang="0">
                  <a:pos x="1355" y="117"/>
                </a:cxn>
                <a:cxn ang="0">
                  <a:pos x="1399" y="0"/>
                </a:cxn>
              </a:cxnLst>
              <a:rect l="0" t="0" r="r" b="b"/>
              <a:pathLst>
                <a:path w="1422" h="1479">
                  <a:moveTo>
                    <a:pt x="1399" y="0"/>
                  </a:moveTo>
                  <a:lnTo>
                    <a:pt x="1400" y="3"/>
                  </a:lnTo>
                  <a:lnTo>
                    <a:pt x="1402" y="9"/>
                  </a:lnTo>
                  <a:lnTo>
                    <a:pt x="1404" y="20"/>
                  </a:lnTo>
                  <a:lnTo>
                    <a:pt x="1407" y="36"/>
                  </a:lnTo>
                  <a:lnTo>
                    <a:pt x="1410" y="55"/>
                  </a:lnTo>
                  <a:lnTo>
                    <a:pt x="1414" y="78"/>
                  </a:lnTo>
                  <a:lnTo>
                    <a:pt x="1417" y="104"/>
                  </a:lnTo>
                  <a:lnTo>
                    <a:pt x="1419" y="133"/>
                  </a:lnTo>
                  <a:lnTo>
                    <a:pt x="1421" y="167"/>
                  </a:lnTo>
                  <a:lnTo>
                    <a:pt x="1422" y="203"/>
                  </a:lnTo>
                  <a:lnTo>
                    <a:pt x="1421" y="242"/>
                  </a:lnTo>
                  <a:lnTo>
                    <a:pt x="1419" y="284"/>
                  </a:lnTo>
                  <a:lnTo>
                    <a:pt x="1415" y="328"/>
                  </a:lnTo>
                  <a:lnTo>
                    <a:pt x="1409" y="374"/>
                  </a:lnTo>
                  <a:lnTo>
                    <a:pt x="1400" y="423"/>
                  </a:lnTo>
                  <a:lnTo>
                    <a:pt x="1390" y="474"/>
                  </a:lnTo>
                  <a:lnTo>
                    <a:pt x="1376" y="527"/>
                  </a:lnTo>
                  <a:lnTo>
                    <a:pt x="1359" y="581"/>
                  </a:lnTo>
                  <a:lnTo>
                    <a:pt x="1339" y="637"/>
                  </a:lnTo>
                  <a:lnTo>
                    <a:pt x="1315" y="695"/>
                  </a:lnTo>
                  <a:lnTo>
                    <a:pt x="1288" y="754"/>
                  </a:lnTo>
                  <a:lnTo>
                    <a:pt x="1256" y="813"/>
                  </a:lnTo>
                  <a:lnTo>
                    <a:pt x="1220" y="873"/>
                  </a:lnTo>
                  <a:lnTo>
                    <a:pt x="1179" y="934"/>
                  </a:lnTo>
                  <a:lnTo>
                    <a:pt x="1133" y="995"/>
                  </a:lnTo>
                  <a:lnTo>
                    <a:pt x="1082" y="1057"/>
                  </a:lnTo>
                  <a:lnTo>
                    <a:pt x="1026" y="1119"/>
                  </a:lnTo>
                  <a:lnTo>
                    <a:pt x="978" y="1166"/>
                  </a:lnTo>
                  <a:lnTo>
                    <a:pt x="930" y="1209"/>
                  </a:lnTo>
                  <a:lnTo>
                    <a:pt x="879" y="1248"/>
                  </a:lnTo>
                  <a:lnTo>
                    <a:pt x="829" y="1283"/>
                  </a:lnTo>
                  <a:lnTo>
                    <a:pt x="778" y="1315"/>
                  </a:lnTo>
                  <a:lnTo>
                    <a:pt x="726" y="1342"/>
                  </a:lnTo>
                  <a:lnTo>
                    <a:pt x="674" y="1367"/>
                  </a:lnTo>
                  <a:lnTo>
                    <a:pt x="623" y="1389"/>
                  </a:lnTo>
                  <a:lnTo>
                    <a:pt x="572" y="1408"/>
                  </a:lnTo>
                  <a:lnTo>
                    <a:pt x="521" y="1424"/>
                  </a:lnTo>
                  <a:lnTo>
                    <a:pt x="472" y="1437"/>
                  </a:lnTo>
                  <a:lnTo>
                    <a:pt x="424" y="1448"/>
                  </a:lnTo>
                  <a:lnTo>
                    <a:pt x="376" y="1458"/>
                  </a:lnTo>
                  <a:lnTo>
                    <a:pt x="332" y="1465"/>
                  </a:lnTo>
                  <a:lnTo>
                    <a:pt x="288" y="1470"/>
                  </a:lnTo>
                  <a:lnTo>
                    <a:pt x="247" y="1474"/>
                  </a:lnTo>
                  <a:lnTo>
                    <a:pt x="208" y="1478"/>
                  </a:lnTo>
                  <a:lnTo>
                    <a:pt x="172" y="1478"/>
                  </a:lnTo>
                  <a:lnTo>
                    <a:pt x="138" y="1479"/>
                  </a:lnTo>
                  <a:lnTo>
                    <a:pt x="107" y="1479"/>
                  </a:lnTo>
                  <a:lnTo>
                    <a:pt x="81" y="1478"/>
                  </a:lnTo>
                  <a:lnTo>
                    <a:pt x="57" y="1477"/>
                  </a:lnTo>
                  <a:lnTo>
                    <a:pt x="37" y="1475"/>
                  </a:lnTo>
                  <a:lnTo>
                    <a:pt x="21" y="1474"/>
                  </a:lnTo>
                  <a:lnTo>
                    <a:pt x="9" y="1473"/>
                  </a:lnTo>
                  <a:lnTo>
                    <a:pt x="2" y="1471"/>
                  </a:lnTo>
                  <a:lnTo>
                    <a:pt x="0" y="1471"/>
                  </a:lnTo>
                  <a:lnTo>
                    <a:pt x="1" y="1470"/>
                  </a:lnTo>
                  <a:lnTo>
                    <a:pt x="5" y="1465"/>
                  </a:lnTo>
                  <a:lnTo>
                    <a:pt x="11" y="1457"/>
                  </a:lnTo>
                  <a:lnTo>
                    <a:pt x="20" y="1446"/>
                  </a:lnTo>
                  <a:lnTo>
                    <a:pt x="30" y="1433"/>
                  </a:lnTo>
                  <a:lnTo>
                    <a:pt x="42" y="1416"/>
                  </a:lnTo>
                  <a:lnTo>
                    <a:pt x="55" y="1397"/>
                  </a:lnTo>
                  <a:lnTo>
                    <a:pt x="70" y="1375"/>
                  </a:lnTo>
                  <a:lnTo>
                    <a:pt x="85" y="1351"/>
                  </a:lnTo>
                  <a:lnTo>
                    <a:pt x="100" y="1324"/>
                  </a:lnTo>
                  <a:lnTo>
                    <a:pt x="115" y="1295"/>
                  </a:lnTo>
                  <a:lnTo>
                    <a:pt x="131" y="1264"/>
                  </a:lnTo>
                  <a:lnTo>
                    <a:pt x="146" y="1231"/>
                  </a:lnTo>
                  <a:lnTo>
                    <a:pt x="160" y="1197"/>
                  </a:lnTo>
                  <a:lnTo>
                    <a:pt x="173" y="1160"/>
                  </a:lnTo>
                  <a:lnTo>
                    <a:pt x="186" y="1121"/>
                  </a:lnTo>
                  <a:lnTo>
                    <a:pt x="196" y="1081"/>
                  </a:lnTo>
                  <a:lnTo>
                    <a:pt x="205" y="1039"/>
                  </a:lnTo>
                  <a:lnTo>
                    <a:pt x="212" y="996"/>
                  </a:lnTo>
                  <a:lnTo>
                    <a:pt x="217" y="951"/>
                  </a:lnTo>
                  <a:lnTo>
                    <a:pt x="218" y="905"/>
                  </a:lnTo>
                  <a:lnTo>
                    <a:pt x="218" y="858"/>
                  </a:lnTo>
                  <a:lnTo>
                    <a:pt x="214" y="810"/>
                  </a:lnTo>
                  <a:lnTo>
                    <a:pt x="206" y="761"/>
                  </a:lnTo>
                  <a:lnTo>
                    <a:pt x="194" y="712"/>
                  </a:lnTo>
                  <a:lnTo>
                    <a:pt x="179" y="662"/>
                  </a:lnTo>
                  <a:lnTo>
                    <a:pt x="159" y="610"/>
                  </a:lnTo>
                  <a:lnTo>
                    <a:pt x="161" y="611"/>
                  </a:lnTo>
                  <a:lnTo>
                    <a:pt x="166" y="612"/>
                  </a:lnTo>
                  <a:lnTo>
                    <a:pt x="173" y="614"/>
                  </a:lnTo>
                  <a:lnTo>
                    <a:pt x="184" y="616"/>
                  </a:lnTo>
                  <a:lnTo>
                    <a:pt x="198" y="619"/>
                  </a:lnTo>
                  <a:lnTo>
                    <a:pt x="214" y="622"/>
                  </a:lnTo>
                  <a:lnTo>
                    <a:pt x="232" y="625"/>
                  </a:lnTo>
                  <a:lnTo>
                    <a:pt x="253" y="629"/>
                  </a:lnTo>
                  <a:lnTo>
                    <a:pt x="276" y="632"/>
                  </a:lnTo>
                  <a:lnTo>
                    <a:pt x="301" y="636"/>
                  </a:lnTo>
                  <a:lnTo>
                    <a:pt x="328" y="639"/>
                  </a:lnTo>
                  <a:lnTo>
                    <a:pt x="357" y="641"/>
                  </a:lnTo>
                  <a:lnTo>
                    <a:pt x="387" y="643"/>
                  </a:lnTo>
                  <a:lnTo>
                    <a:pt x="420" y="645"/>
                  </a:lnTo>
                  <a:lnTo>
                    <a:pt x="453" y="647"/>
                  </a:lnTo>
                  <a:lnTo>
                    <a:pt x="488" y="647"/>
                  </a:lnTo>
                  <a:lnTo>
                    <a:pt x="524" y="646"/>
                  </a:lnTo>
                  <a:lnTo>
                    <a:pt x="561" y="644"/>
                  </a:lnTo>
                  <a:lnTo>
                    <a:pt x="598" y="641"/>
                  </a:lnTo>
                  <a:lnTo>
                    <a:pt x="637" y="637"/>
                  </a:lnTo>
                  <a:lnTo>
                    <a:pt x="676" y="632"/>
                  </a:lnTo>
                  <a:lnTo>
                    <a:pt x="716" y="625"/>
                  </a:lnTo>
                  <a:lnTo>
                    <a:pt x="756" y="616"/>
                  </a:lnTo>
                  <a:lnTo>
                    <a:pt x="796" y="606"/>
                  </a:lnTo>
                  <a:lnTo>
                    <a:pt x="836" y="593"/>
                  </a:lnTo>
                  <a:lnTo>
                    <a:pt x="876" y="579"/>
                  </a:lnTo>
                  <a:lnTo>
                    <a:pt x="916" y="563"/>
                  </a:lnTo>
                  <a:lnTo>
                    <a:pt x="956" y="545"/>
                  </a:lnTo>
                  <a:lnTo>
                    <a:pt x="995" y="525"/>
                  </a:lnTo>
                  <a:lnTo>
                    <a:pt x="1033" y="501"/>
                  </a:lnTo>
                  <a:lnTo>
                    <a:pt x="1071" y="476"/>
                  </a:lnTo>
                  <a:lnTo>
                    <a:pt x="1108" y="448"/>
                  </a:lnTo>
                  <a:lnTo>
                    <a:pt x="1144" y="418"/>
                  </a:lnTo>
                  <a:lnTo>
                    <a:pt x="1178" y="384"/>
                  </a:lnTo>
                  <a:lnTo>
                    <a:pt x="1212" y="348"/>
                  </a:lnTo>
                  <a:lnTo>
                    <a:pt x="1244" y="308"/>
                  </a:lnTo>
                  <a:lnTo>
                    <a:pt x="1274" y="265"/>
                  </a:lnTo>
                  <a:lnTo>
                    <a:pt x="1303" y="219"/>
                  </a:lnTo>
                  <a:lnTo>
                    <a:pt x="1330" y="170"/>
                  </a:lnTo>
                  <a:lnTo>
                    <a:pt x="1355" y="117"/>
                  </a:lnTo>
                  <a:lnTo>
                    <a:pt x="1379" y="60"/>
                  </a:lnTo>
                  <a:lnTo>
                    <a:pt x="1399" y="0"/>
                  </a:lnTo>
                  <a:close/>
                </a:path>
              </a:pathLst>
            </a:custGeom>
            <a:solidFill>
              <a:srgbClr val="A322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id="{E423E739-FA2F-428C-AD91-0D74873C86A8}"/>
                </a:ext>
              </a:extLst>
            </p:cNvPr>
            <p:cNvSpPr txBox="1"/>
            <p:nvPr/>
          </p:nvSpPr>
          <p:spPr>
            <a:xfrm>
              <a:off x="6551612" y="2012084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01</a:t>
              </a: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id="{17F998C6-4D50-48DD-A7BF-4986B6B413F4}"/>
                </a:ext>
              </a:extLst>
            </p:cNvPr>
            <p:cNvSpPr txBox="1"/>
            <p:nvPr/>
          </p:nvSpPr>
          <p:spPr>
            <a:xfrm>
              <a:off x="6393873" y="4568248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02</a:t>
              </a:r>
            </a:p>
          </p:txBody>
        </p:sp>
        <p:sp>
          <p:nvSpPr>
            <p:cNvPr id="33" name="TextBox 18">
              <a:extLst>
                <a:ext uri="{FF2B5EF4-FFF2-40B4-BE49-F238E27FC236}">
                  <a16:creationId xmlns:a16="http://schemas.microsoft.com/office/drawing/2014/main" id="{7DD86EAB-4F07-4105-8526-1D875020351E}"/>
                </a:ext>
              </a:extLst>
            </p:cNvPr>
            <p:cNvSpPr txBox="1"/>
            <p:nvPr/>
          </p:nvSpPr>
          <p:spPr>
            <a:xfrm>
              <a:off x="4123316" y="3265921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03</a:t>
              </a:r>
            </a:p>
          </p:txBody>
        </p:sp>
      </p:grpSp>
      <p:sp>
        <p:nvSpPr>
          <p:cNvPr id="34" name="Text 9">
            <a:extLst>
              <a:ext uri="{FF2B5EF4-FFF2-40B4-BE49-F238E27FC236}">
                <a16:creationId xmlns:a16="http://schemas.microsoft.com/office/drawing/2014/main" id="{28DDFF0B-B252-4987-AB5F-E89A0CB9677C}"/>
              </a:ext>
            </a:extLst>
          </p:cNvPr>
          <p:cNvSpPr txBox="1"/>
          <p:nvPr/>
        </p:nvSpPr>
        <p:spPr>
          <a:xfrm>
            <a:off x="7538085" y="140555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Fuerza Pública</a:t>
            </a:r>
            <a:endParaRPr lang="en-US" sz="1800" dirty="0"/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EF1A32A3-B9F8-46F6-891C-D42E6E824A31}"/>
              </a:ext>
            </a:extLst>
          </p:cNvPr>
          <p:cNvSpPr txBox="1"/>
          <p:nvPr/>
        </p:nvSpPr>
        <p:spPr>
          <a:xfrm>
            <a:off x="7531735" y="1587565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GAULA (Militar y Policía)  |  • Puestos de Control Dinámicos  |  • Patrullajes en corredores priorizados.</a:t>
            </a:r>
            <a:endParaRPr lang="en-US" sz="1200" dirty="0"/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BAA876BA-0CF4-4732-BA2E-1968F405BFEB}"/>
              </a:ext>
            </a:extLst>
          </p:cNvPr>
          <p:cNvSpPr txBox="1"/>
          <p:nvPr/>
        </p:nvSpPr>
        <p:spPr>
          <a:xfrm>
            <a:off x="8054974" y="4235998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C22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Redes de Participación</a:t>
            </a:r>
            <a:endParaRPr lang="en-US" sz="15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C22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Ciudadana</a:t>
            </a:r>
            <a:endParaRPr lang="en-US" sz="1500" dirty="0"/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EC8E419D-B54F-4F0C-B4E7-1D686ADCF40D}"/>
              </a:ext>
            </a:extLst>
          </p:cNvPr>
          <p:cNvSpPr txBox="1"/>
          <p:nvPr/>
        </p:nvSpPr>
        <p:spPr>
          <a:xfrm>
            <a:off x="8063230" y="464227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8C22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Intercambio de datos georreferenciados  |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8C22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Identificación de patrones delictivos.</a:t>
            </a:r>
            <a:endParaRPr lang="en-US" sz="1200" dirty="0"/>
          </a:p>
        </p:txBody>
      </p:sp>
      <p:sp>
        <p:nvSpPr>
          <p:cNvPr id="38" name="Text 11">
            <a:extLst>
              <a:ext uri="{FF2B5EF4-FFF2-40B4-BE49-F238E27FC236}">
                <a16:creationId xmlns:a16="http://schemas.microsoft.com/office/drawing/2014/main" id="{95CDB456-D8FB-42D8-9E27-985CE44AEEEA}"/>
              </a:ext>
            </a:extLst>
          </p:cNvPr>
          <p:cNvSpPr txBox="1"/>
          <p:nvPr/>
        </p:nvSpPr>
        <p:spPr>
          <a:xfrm>
            <a:off x="-95250" y="3598043"/>
            <a:ext cx="35617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Gremio Transportador</a:t>
            </a:r>
            <a:endParaRPr lang="en-US" sz="1500" dirty="0"/>
          </a:p>
          <a:p>
            <a:pPr marL="0" indent="0" algn="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(ASOTRANS, ADITT, CST)</a:t>
            </a:r>
            <a:endParaRPr lang="en-US" sz="1500" dirty="0"/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230F7403-A381-4086-9BCB-33A561F38B10}"/>
              </a:ext>
            </a:extLst>
          </p:cNvPr>
          <p:cNvSpPr txBox="1"/>
          <p:nvPr/>
        </p:nvSpPr>
        <p:spPr>
          <a:xfrm>
            <a:off x="354329" y="4256411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5000"/>
              </a:lnSpc>
              <a:buNone/>
            </a:pPr>
            <a:r>
              <a:rPr lang="en-US" sz="12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Empresas Operadoras  |</a:t>
            </a:r>
            <a:endParaRPr lang="en-US" sz="1200" dirty="0"/>
          </a:p>
          <a:p>
            <a:pPr marL="0" indent="0" algn="r">
              <a:lnSpc>
                <a:spcPct val="105000"/>
              </a:lnSpc>
              <a:buNone/>
            </a:pPr>
            <a:r>
              <a:rPr lang="en-US" sz="12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Seguridad Privada  |</a:t>
            </a:r>
            <a:endParaRPr lang="en-US" sz="1200" dirty="0"/>
          </a:p>
          <a:p>
            <a:pPr marL="0" indent="0" algn="r">
              <a:lnSpc>
                <a:spcPct val="105000"/>
              </a:lnSpc>
              <a:buNone/>
            </a:pPr>
            <a:r>
              <a:rPr lang="en-US" sz="12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Alertas tempranas de amenazas.</a:t>
            </a:r>
            <a:endParaRPr lang="en-US" sz="1200" dirty="0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9B81C1CA-570B-4DBF-91AA-2D364BC83759}"/>
              </a:ext>
            </a:extLst>
          </p:cNvPr>
          <p:cNvSpPr txBox="1"/>
          <p:nvPr/>
        </p:nvSpPr>
        <p:spPr>
          <a:xfrm>
            <a:off x="1688148" y="5728659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comunicación directa permite una reacción inmediata y la protección integral en los ejes viales más vulnerables del país.</a:t>
            </a:r>
            <a:endParaRPr lang="en-US" sz="1600" dirty="0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F242E3F6-7831-4EE3-BDF6-5A0C44F86E56}"/>
              </a:ext>
            </a:extLst>
          </p:cNvPr>
          <p:cNvSpPr/>
          <p:nvPr/>
        </p:nvSpPr>
        <p:spPr>
          <a:xfrm>
            <a:off x="4777291" y="2969659"/>
            <a:ext cx="2255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Caravanas</a:t>
            </a:r>
            <a:r>
              <a:rPr lang="en-US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Seguras</a:t>
            </a:r>
            <a:r>
              <a:rPr lang="en-US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</a:t>
            </a:r>
            <a:endParaRPr lang="en-US" dirty="0"/>
          </a:p>
          <a:p>
            <a:pPr algn="ctr"/>
            <a:r>
              <a:rPr lang="en-US" b="1" dirty="0" err="1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Inteligencia</a:t>
            </a:r>
            <a:r>
              <a:rPr lang="en-US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Preventiva</a:t>
            </a:r>
            <a:endParaRPr lang="en-US" dirty="0"/>
          </a:p>
        </p:txBody>
      </p:sp>
      <p:pic>
        <p:nvPicPr>
          <p:cNvPr id="42" name="Image 2" descr="preencoded.png">
            <a:extLst>
              <a:ext uri="{FF2B5EF4-FFF2-40B4-BE49-F238E27FC236}">
                <a16:creationId xmlns:a16="http://schemas.microsoft.com/office/drawing/2014/main" id="{26CB4B1F-9DA4-4640-8962-D869BD606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179" y="3889248"/>
            <a:ext cx="438912" cy="329184"/>
          </a:xfrm>
          <a:prstGeom prst="rect">
            <a:avLst/>
          </a:prstGeom>
        </p:spPr>
      </p:pic>
      <p:pic>
        <p:nvPicPr>
          <p:cNvPr id="43" name="Image 3" descr="preencoded.png">
            <a:extLst>
              <a:ext uri="{FF2B5EF4-FFF2-40B4-BE49-F238E27FC236}">
                <a16:creationId xmlns:a16="http://schemas.microsoft.com/office/drawing/2014/main" id="{E74B5B34-066E-492B-8B2B-8D1ABD533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810" y="4196719"/>
            <a:ext cx="535510" cy="571501"/>
          </a:xfrm>
          <a:prstGeom prst="rect">
            <a:avLst/>
          </a:prstGeom>
        </p:spPr>
      </p:pic>
      <p:pic>
        <p:nvPicPr>
          <p:cNvPr id="44" name="Image 1" descr="preencoded.png">
            <a:extLst>
              <a:ext uri="{FF2B5EF4-FFF2-40B4-BE49-F238E27FC236}">
                <a16:creationId xmlns:a16="http://schemas.microsoft.com/office/drawing/2014/main" id="{1867EBE0-CF2A-4DF2-8E77-4791792068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2150" y="1529715"/>
            <a:ext cx="411480" cy="411480"/>
          </a:xfrm>
          <a:prstGeom prst="rect">
            <a:avLst/>
          </a:prstGeom>
        </p:spPr>
      </p:pic>
      <p:sp>
        <p:nvSpPr>
          <p:cNvPr id="45" name="Shape 61">
            <a:extLst>
              <a:ext uri="{FF2B5EF4-FFF2-40B4-BE49-F238E27FC236}">
                <a16:creationId xmlns:a16="http://schemas.microsoft.com/office/drawing/2014/main" id="{92512868-0F1D-484D-B945-F4F9AEE3AE57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</p:spTree>
    <p:extLst>
      <p:ext uri="{BB962C8B-B14F-4D97-AF65-F5344CB8AC3E}">
        <p14:creationId xmlns:p14="http://schemas.microsoft.com/office/powerpoint/2010/main" val="347315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5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NIVELES DE COLABORACIÓN CON LA FUERZA PÚBLICA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" y="868680"/>
            <a:ext cx="5715000" cy="5486400"/>
          </a:xfrm>
          <a:prstGeom prst="roundRect">
            <a:avLst>
              <a:gd name="adj" fmla="val 1000"/>
            </a:avLst>
          </a:prstGeom>
          <a:solidFill>
            <a:srgbClr val="EFF6EF"/>
          </a:solidFill>
          <a:ln w="12700">
            <a:solidFill>
              <a:srgbClr val="D9E5D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868680"/>
            <a:ext cx="5715000" cy="402336"/>
          </a:xfrm>
          <a:prstGeom prst="roundRect">
            <a:avLst>
              <a:gd name="adj" fmla="val 13636"/>
            </a:avLst>
          </a:prstGeom>
          <a:solidFill>
            <a:srgbClr val="2F6B3A"/>
          </a:solidFill>
          <a:ln/>
        </p:spPr>
      </p:sp>
      <p:sp>
        <p:nvSpPr>
          <p:cNvPr id="8" name="Shape 5"/>
          <p:cNvSpPr/>
          <p:nvPr/>
        </p:nvSpPr>
        <p:spPr>
          <a:xfrm>
            <a:off x="320040" y="1188720"/>
            <a:ext cx="5715000" cy="82296"/>
          </a:xfrm>
          <a:prstGeom prst="rect">
            <a:avLst/>
          </a:prstGeom>
          <a:solidFill>
            <a:srgbClr val="2F6B3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822960" y="91440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Niveles de colaboración con la Fuerza Pública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502920" y="1380744"/>
            <a:ext cx="5349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seguridad de los transportadores requiere una </a:t>
            </a:r>
            <a:r>
              <a:rPr lang="en-US" sz="11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articulación permanente entre el sector público y privado</a:t>
            </a: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Se fortalecen los canales de comunicación entre transportadores, empresas, gremios, Policía Nacional, Ejército Nacional y GAULA, facilitando el intercambio de información preventiva sobre riesgos, amenazas y comportamientos sospechosos.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502920" y="2350008"/>
            <a:ext cx="5349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Igualmente, se fomenta la vinculación a las Redes de Participación Ciudadana y la denuncia oportuna de incidentes de seguridad, contribuyendo a una respuesta más rápida y efectiva frente a los fenómenos delincuenciales que afectan la actividad transportadora.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781812" y="3154680"/>
            <a:ext cx="512064" cy="512064"/>
          </a:xfrm>
          <a:prstGeom prst="ellipse">
            <a:avLst/>
          </a:prstGeom>
          <a:solidFill>
            <a:srgbClr val="E2EDF6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48" y="3249616"/>
            <a:ext cx="322190" cy="32219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65760" y="3712464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Transportadores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empresas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1851660" y="3154680"/>
            <a:ext cx="512064" cy="512064"/>
          </a:xfrm>
          <a:prstGeom prst="ellipse">
            <a:avLst/>
          </a:prstGeom>
          <a:solidFill>
            <a:srgbClr val="E2EDF6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6596" y="3249616"/>
            <a:ext cx="322190" cy="32219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572768" y="3712464"/>
            <a:ext cx="106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Gremios del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transporte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2921508" y="3154680"/>
            <a:ext cx="512064" cy="512064"/>
          </a:xfrm>
          <a:prstGeom prst="ellipse">
            <a:avLst/>
          </a:prstGeom>
          <a:solidFill>
            <a:srgbClr val="E2EDF6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6444" y="3249616"/>
            <a:ext cx="322190" cy="32219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2642616" y="3712464"/>
            <a:ext cx="106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Policía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Nacional</a:t>
            </a:r>
            <a:endParaRPr lang="en-US" sz="1100" dirty="0"/>
          </a:p>
        </p:txBody>
      </p:sp>
      <p:sp>
        <p:nvSpPr>
          <p:cNvPr id="23" name="Shape 16"/>
          <p:cNvSpPr/>
          <p:nvPr/>
        </p:nvSpPr>
        <p:spPr>
          <a:xfrm>
            <a:off x="3991356" y="3154680"/>
            <a:ext cx="512064" cy="512064"/>
          </a:xfrm>
          <a:prstGeom prst="ellipse">
            <a:avLst/>
          </a:prstGeom>
          <a:solidFill>
            <a:srgbClr val="E2EDF6"/>
          </a:solidFill>
          <a:ln/>
        </p:spPr>
      </p:sp>
      <p:sp>
        <p:nvSpPr>
          <p:cNvPr id="25" name="Text 17"/>
          <p:cNvSpPr txBox="1"/>
          <p:nvPr/>
        </p:nvSpPr>
        <p:spPr>
          <a:xfrm>
            <a:off x="3712464" y="3712464"/>
            <a:ext cx="106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Ejército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Nacional</a:t>
            </a:r>
            <a:endParaRPr lang="en-US" sz="1100" dirty="0"/>
          </a:p>
        </p:txBody>
      </p:sp>
      <p:sp>
        <p:nvSpPr>
          <p:cNvPr id="26" name="Shape 18"/>
          <p:cNvSpPr/>
          <p:nvPr/>
        </p:nvSpPr>
        <p:spPr>
          <a:xfrm>
            <a:off x="5061204" y="3154680"/>
            <a:ext cx="512064" cy="512064"/>
          </a:xfrm>
          <a:prstGeom prst="ellipse">
            <a:avLst/>
          </a:prstGeom>
          <a:solidFill>
            <a:srgbClr val="E2EDF6"/>
          </a:solidFill>
          <a:ln/>
        </p:spPr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6140" y="3249616"/>
            <a:ext cx="322190" cy="32219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4782312" y="3712464"/>
            <a:ext cx="106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GAULA</a:t>
            </a:r>
            <a:endParaRPr lang="en-US" sz="1100" dirty="0"/>
          </a:p>
        </p:txBody>
      </p:sp>
      <p:sp>
        <p:nvSpPr>
          <p:cNvPr id="29" name="Shape 20"/>
          <p:cNvSpPr/>
          <p:nvPr/>
        </p:nvSpPr>
        <p:spPr>
          <a:xfrm>
            <a:off x="502920" y="4251960"/>
            <a:ext cx="5349240" cy="1920240"/>
          </a:xfrm>
          <a:prstGeom prst="roundRect">
            <a:avLst>
              <a:gd name="adj" fmla="val 2857"/>
            </a:avLst>
          </a:prstGeom>
          <a:solidFill>
            <a:srgbClr val="10395F"/>
          </a:solidFill>
          <a:ln/>
        </p:spPr>
      </p:sp>
      <p:sp>
        <p:nvSpPr>
          <p:cNvPr id="30" name="Text 21"/>
          <p:cNvSpPr txBox="1"/>
          <p:nvPr/>
        </p:nvSpPr>
        <p:spPr>
          <a:xfrm>
            <a:off x="640080" y="4315968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colaboramos?</a:t>
            </a:r>
            <a:endParaRPr lang="en-US" sz="1250" dirty="0"/>
          </a:p>
        </p:txBody>
      </p:sp>
      <p:sp>
        <p:nvSpPr>
          <p:cNvPr id="31" name="Shape 22"/>
          <p:cNvSpPr/>
          <p:nvPr/>
        </p:nvSpPr>
        <p:spPr>
          <a:xfrm>
            <a:off x="1027557" y="4681728"/>
            <a:ext cx="493776" cy="493776"/>
          </a:xfrm>
          <a:prstGeom prst="ellipse">
            <a:avLst/>
          </a:prstGeom>
          <a:solidFill>
            <a:srgbClr val="4CA64C"/>
          </a:solidFill>
          <a:ln/>
        </p:spPr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6429" y="4800600"/>
            <a:ext cx="256032" cy="256032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640080" y="5257800"/>
            <a:ext cx="12687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Canales de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comunicación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permanentes</a:t>
            </a:r>
            <a:endParaRPr lang="en-US" sz="1100" dirty="0"/>
          </a:p>
        </p:txBody>
      </p:sp>
      <p:sp>
        <p:nvSpPr>
          <p:cNvPr id="34" name="Shape 24"/>
          <p:cNvSpPr/>
          <p:nvPr/>
        </p:nvSpPr>
        <p:spPr>
          <a:xfrm>
            <a:off x="2296287" y="4681728"/>
            <a:ext cx="493776" cy="493776"/>
          </a:xfrm>
          <a:prstGeom prst="ellipse">
            <a:avLst/>
          </a:prstGeom>
          <a:solidFill>
            <a:srgbClr val="2196C9"/>
          </a:solidFill>
          <a:ln/>
        </p:spPr>
      </p:sp>
      <p:pic>
        <p:nvPicPr>
          <p:cNvPr id="35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5159" y="4800600"/>
            <a:ext cx="256032" cy="256032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1908810" y="5257800"/>
            <a:ext cx="12687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Intercambio de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información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preventiva</a:t>
            </a:r>
            <a:endParaRPr lang="en-US" sz="1100" dirty="0"/>
          </a:p>
        </p:txBody>
      </p:sp>
      <p:sp>
        <p:nvSpPr>
          <p:cNvPr id="37" name="Shape 26"/>
          <p:cNvSpPr/>
          <p:nvPr/>
        </p:nvSpPr>
        <p:spPr>
          <a:xfrm>
            <a:off x="3565017" y="4681728"/>
            <a:ext cx="493776" cy="493776"/>
          </a:xfrm>
          <a:prstGeom prst="ellipse">
            <a:avLst/>
          </a:prstGeom>
          <a:solidFill>
            <a:srgbClr val="D23B45"/>
          </a:solidFill>
          <a:ln/>
        </p:spPr>
      </p:sp>
      <p:pic>
        <p:nvPicPr>
          <p:cNvPr id="38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3889" y="4800600"/>
            <a:ext cx="256032" cy="256032"/>
          </a:xfrm>
          <a:prstGeom prst="rect">
            <a:avLst/>
          </a:prstGeom>
        </p:spPr>
      </p:pic>
      <p:sp>
        <p:nvSpPr>
          <p:cNvPr id="39" name="Text 27"/>
          <p:cNvSpPr txBox="1"/>
          <p:nvPr/>
        </p:nvSpPr>
        <p:spPr>
          <a:xfrm>
            <a:off x="3177540" y="5257800"/>
            <a:ext cx="12687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Vinculación a Redes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Participación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Ciudadana</a:t>
            </a:r>
            <a:endParaRPr lang="en-US" sz="1100" dirty="0"/>
          </a:p>
        </p:txBody>
      </p:sp>
      <p:sp>
        <p:nvSpPr>
          <p:cNvPr id="40" name="Shape 28"/>
          <p:cNvSpPr/>
          <p:nvPr/>
        </p:nvSpPr>
        <p:spPr>
          <a:xfrm>
            <a:off x="4833747" y="4681728"/>
            <a:ext cx="493776" cy="493776"/>
          </a:xfrm>
          <a:prstGeom prst="ellipse">
            <a:avLst/>
          </a:prstGeom>
          <a:solidFill>
            <a:srgbClr val="3FA34D"/>
          </a:solidFill>
          <a:ln/>
        </p:spPr>
      </p:sp>
      <p:pic>
        <p:nvPicPr>
          <p:cNvPr id="41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2619" y="4800600"/>
            <a:ext cx="256032" cy="256032"/>
          </a:xfrm>
          <a:prstGeom prst="rect">
            <a:avLst/>
          </a:prstGeom>
        </p:spPr>
      </p:pic>
      <p:sp>
        <p:nvSpPr>
          <p:cNvPr id="42" name="Text 29"/>
          <p:cNvSpPr txBox="1"/>
          <p:nvPr/>
        </p:nvSpPr>
        <p:spPr>
          <a:xfrm>
            <a:off x="4446270" y="5257800"/>
            <a:ext cx="126873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Denuncia oportuna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incidentes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DCE8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seguridad</a:t>
            </a:r>
            <a:endParaRPr lang="en-US" sz="1100" dirty="0"/>
          </a:p>
        </p:txBody>
      </p:sp>
      <p:sp>
        <p:nvSpPr>
          <p:cNvPr id="43" name="Shape 30"/>
          <p:cNvSpPr/>
          <p:nvPr/>
        </p:nvSpPr>
        <p:spPr>
          <a:xfrm>
            <a:off x="6172200" y="868680"/>
            <a:ext cx="5696712" cy="5486400"/>
          </a:xfrm>
          <a:prstGeom prst="roundRect">
            <a:avLst>
              <a:gd name="adj" fmla="val 1000"/>
            </a:avLst>
          </a:prstGeom>
          <a:solidFill>
            <a:srgbClr val="F2F7FC"/>
          </a:solidFill>
          <a:ln w="12700">
            <a:solidFill>
              <a:srgbClr val="D6E2EF"/>
            </a:solidFill>
            <a:prstDash val="solid"/>
          </a:ln>
        </p:spPr>
      </p:sp>
      <p:sp>
        <p:nvSpPr>
          <p:cNvPr id="44" name="Shape 31"/>
          <p:cNvSpPr/>
          <p:nvPr/>
        </p:nvSpPr>
        <p:spPr>
          <a:xfrm>
            <a:off x="6172200" y="868680"/>
            <a:ext cx="5696712" cy="402336"/>
          </a:xfrm>
          <a:prstGeom prst="roundRect">
            <a:avLst>
              <a:gd name="adj" fmla="val 13636"/>
            </a:avLst>
          </a:prstGeom>
          <a:solidFill>
            <a:srgbClr val="123E68"/>
          </a:solidFill>
          <a:ln/>
        </p:spPr>
      </p:sp>
      <p:sp>
        <p:nvSpPr>
          <p:cNvPr id="45" name="Shape 32"/>
          <p:cNvSpPr/>
          <p:nvPr/>
        </p:nvSpPr>
        <p:spPr>
          <a:xfrm>
            <a:off x="6172200" y="1188720"/>
            <a:ext cx="5696712" cy="82296"/>
          </a:xfrm>
          <a:prstGeom prst="rect">
            <a:avLst/>
          </a:prstGeom>
          <a:solidFill>
            <a:srgbClr val="123E68"/>
          </a:solidFill>
          <a:ln/>
        </p:spPr>
      </p:sp>
      <p:sp>
        <p:nvSpPr>
          <p:cNvPr id="48" name="Text 34"/>
          <p:cNvSpPr txBox="1"/>
          <p:nvPr/>
        </p:nvSpPr>
        <p:spPr>
          <a:xfrm>
            <a:off x="6675120" y="914400"/>
            <a:ext cx="5102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Esquemas de acompañamiento y seguridad vial</a:t>
            </a:r>
            <a:endParaRPr lang="en-US" sz="1300" dirty="0"/>
          </a:p>
        </p:txBody>
      </p:sp>
      <p:sp>
        <p:nvSpPr>
          <p:cNvPr id="49" name="Text 35"/>
          <p:cNvSpPr txBox="1"/>
          <p:nvPr/>
        </p:nvSpPr>
        <p:spPr>
          <a:xfrm>
            <a:off x="6355080" y="1380744"/>
            <a:ext cx="5330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los corredores priorizados por el Programa de Seguridad en Carreteras Nacionales, la Fuerza Pública desarrolla </a:t>
            </a:r>
            <a:r>
              <a:rPr lang="en-US" sz="11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patrullajes permanentes, puestos de control móviles y acompañamientos operacionales</a:t>
            </a: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 sectores identificados con mayor nivel de riesgo.</a:t>
            </a:r>
            <a:endParaRPr lang="en-US" sz="1100" dirty="0"/>
          </a:p>
        </p:txBody>
      </p:sp>
      <p:sp>
        <p:nvSpPr>
          <p:cNvPr id="50" name="Text 36"/>
          <p:cNvSpPr txBox="1"/>
          <p:nvPr/>
        </p:nvSpPr>
        <p:spPr>
          <a:xfrm>
            <a:off x="6355080" y="2167128"/>
            <a:ext cx="5330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Estas acciones buscan proteger la vida e integridad de los conductores, garantizar la movilidad segura de pasajeros y carga, reducir la ocurrencia de delitos en carretera y fortalecer la presencia institucional en las principales rutas estratégicas del país.</a:t>
            </a:r>
            <a:endParaRPr lang="en-US" sz="1100" dirty="0"/>
          </a:p>
        </p:txBody>
      </p:sp>
      <p:sp>
        <p:nvSpPr>
          <p:cNvPr id="51" name="Shape 37"/>
          <p:cNvSpPr/>
          <p:nvPr/>
        </p:nvSpPr>
        <p:spPr>
          <a:xfrm>
            <a:off x="6710553" y="2926080"/>
            <a:ext cx="621792" cy="621792"/>
          </a:xfrm>
          <a:prstGeom prst="ellipse">
            <a:avLst/>
          </a:prstGeom>
          <a:solidFill>
            <a:srgbClr val="EAF4EA"/>
          </a:solidFill>
          <a:ln/>
        </p:spPr>
      </p:sp>
      <p:pic>
        <p:nvPicPr>
          <p:cNvPr id="52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25833" y="3041360"/>
            <a:ext cx="391232" cy="391232"/>
          </a:xfrm>
          <a:prstGeom prst="rect">
            <a:avLst/>
          </a:prstGeom>
        </p:spPr>
      </p:pic>
      <p:sp>
        <p:nvSpPr>
          <p:cNvPr id="53" name="Text 38"/>
          <p:cNvSpPr txBox="1"/>
          <p:nvPr/>
        </p:nvSpPr>
        <p:spPr>
          <a:xfrm>
            <a:off x="6355080" y="3611880"/>
            <a:ext cx="13327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Patrullajes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permanentes</a:t>
            </a:r>
            <a:endParaRPr lang="en-US" sz="1100" dirty="0"/>
          </a:p>
        </p:txBody>
      </p:sp>
      <p:sp>
        <p:nvSpPr>
          <p:cNvPr id="54" name="Shape 39"/>
          <p:cNvSpPr/>
          <p:nvPr/>
        </p:nvSpPr>
        <p:spPr>
          <a:xfrm>
            <a:off x="8043291" y="2926080"/>
            <a:ext cx="621792" cy="621792"/>
          </a:xfrm>
          <a:prstGeom prst="ellipse">
            <a:avLst/>
          </a:prstGeom>
          <a:solidFill>
            <a:srgbClr val="E2EDF6"/>
          </a:solidFill>
          <a:ln/>
        </p:spPr>
      </p:sp>
      <p:pic>
        <p:nvPicPr>
          <p:cNvPr id="5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58571" y="3041360"/>
            <a:ext cx="391232" cy="391232"/>
          </a:xfrm>
          <a:prstGeom prst="rect">
            <a:avLst/>
          </a:prstGeom>
        </p:spPr>
      </p:pic>
      <p:sp>
        <p:nvSpPr>
          <p:cNvPr id="56" name="Text 40"/>
          <p:cNvSpPr txBox="1"/>
          <p:nvPr/>
        </p:nvSpPr>
        <p:spPr>
          <a:xfrm>
            <a:off x="7687818" y="3611880"/>
            <a:ext cx="13327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Puestos de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móviles</a:t>
            </a:r>
            <a:endParaRPr lang="en-US" sz="1100" dirty="0"/>
          </a:p>
        </p:txBody>
      </p:sp>
      <p:sp>
        <p:nvSpPr>
          <p:cNvPr id="57" name="Shape 41"/>
          <p:cNvSpPr/>
          <p:nvPr/>
        </p:nvSpPr>
        <p:spPr>
          <a:xfrm>
            <a:off x="9376029" y="2926080"/>
            <a:ext cx="621792" cy="621792"/>
          </a:xfrm>
          <a:prstGeom prst="ellipse">
            <a:avLst/>
          </a:prstGeom>
          <a:solidFill>
            <a:srgbClr val="FBEAEA"/>
          </a:solidFill>
          <a:ln/>
        </p:spPr>
      </p:sp>
      <p:pic>
        <p:nvPicPr>
          <p:cNvPr id="58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91309" y="3041360"/>
            <a:ext cx="391232" cy="391232"/>
          </a:xfrm>
          <a:prstGeom prst="rect">
            <a:avLst/>
          </a:prstGeom>
        </p:spPr>
      </p:pic>
      <p:sp>
        <p:nvSpPr>
          <p:cNvPr id="59" name="Text 42"/>
          <p:cNvSpPr txBox="1"/>
          <p:nvPr/>
        </p:nvSpPr>
        <p:spPr>
          <a:xfrm>
            <a:off x="9020556" y="3611880"/>
            <a:ext cx="13327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Acompañamientos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operacionales</a:t>
            </a:r>
            <a:endParaRPr lang="en-US" sz="1100" dirty="0"/>
          </a:p>
        </p:txBody>
      </p:sp>
      <p:sp>
        <p:nvSpPr>
          <p:cNvPr id="60" name="Shape 43"/>
          <p:cNvSpPr/>
          <p:nvPr/>
        </p:nvSpPr>
        <p:spPr>
          <a:xfrm>
            <a:off x="10708767" y="2926080"/>
            <a:ext cx="621792" cy="621792"/>
          </a:xfrm>
          <a:prstGeom prst="ellipse">
            <a:avLst/>
          </a:prstGeom>
          <a:solidFill>
            <a:srgbClr val="EAF4EA"/>
          </a:solidFill>
          <a:ln/>
        </p:spPr>
      </p:sp>
      <p:pic>
        <p:nvPicPr>
          <p:cNvPr id="61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24047" y="3041360"/>
            <a:ext cx="391232" cy="391232"/>
          </a:xfrm>
          <a:prstGeom prst="rect">
            <a:avLst/>
          </a:prstGeom>
        </p:spPr>
      </p:pic>
      <p:sp>
        <p:nvSpPr>
          <p:cNvPr id="62" name="Text 44"/>
          <p:cNvSpPr txBox="1"/>
          <p:nvPr/>
        </p:nvSpPr>
        <p:spPr>
          <a:xfrm>
            <a:off x="10353294" y="3611880"/>
            <a:ext cx="13327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Focalización en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corredores priorizados</a:t>
            </a:r>
            <a:endParaRPr lang="en-US" sz="1100" dirty="0"/>
          </a:p>
        </p:txBody>
      </p:sp>
      <p:sp>
        <p:nvSpPr>
          <p:cNvPr id="63" name="Shape 45"/>
          <p:cNvSpPr/>
          <p:nvPr/>
        </p:nvSpPr>
        <p:spPr>
          <a:xfrm>
            <a:off x="6355080" y="4251960"/>
            <a:ext cx="5330952" cy="1920240"/>
          </a:xfrm>
          <a:prstGeom prst="roundRect">
            <a:avLst>
              <a:gd name="adj" fmla="val 2857"/>
            </a:avLst>
          </a:prstGeom>
          <a:solidFill>
            <a:srgbClr val="E6EEF7"/>
          </a:solidFill>
          <a:ln/>
        </p:spPr>
      </p:sp>
      <p:sp>
        <p:nvSpPr>
          <p:cNvPr id="65" name="Text 46"/>
          <p:cNvSpPr txBox="1"/>
          <p:nvPr/>
        </p:nvSpPr>
        <p:spPr>
          <a:xfrm>
            <a:off x="6446520" y="553212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Estas acciones</a:t>
            </a:r>
            <a:endParaRPr lang="en-US" sz="105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buscan:</a:t>
            </a:r>
            <a:endParaRPr lang="en-US" sz="1050" dirty="0"/>
          </a:p>
        </p:txBody>
      </p:sp>
      <p:sp>
        <p:nvSpPr>
          <p:cNvPr id="66" name="Shape 47"/>
          <p:cNvSpPr/>
          <p:nvPr/>
        </p:nvSpPr>
        <p:spPr>
          <a:xfrm>
            <a:off x="7726680" y="4434840"/>
            <a:ext cx="0" cy="1554480"/>
          </a:xfrm>
          <a:prstGeom prst="line">
            <a:avLst/>
          </a:prstGeom>
          <a:noFill/>
          <a:ln w="12700">
            <a:solidFill>
              <a:srgbClr val="C3D3E4"/>
            </a:solidFill>
            <a:prstDash val="solid"/>
          </a:ln>
        </p:spPr>
      </p:sp>
      <p:pic>
        <p:nvPicPr>
          <p:cNvPr id="67" name="Image 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09560" y="4507992"/>
            <a:ext cx="182880" cy="182880"/>
          </a:xfrm>
          <a:prstGeom prst="rect">
            <a:avLst/>
          </a:prstGeom>
        </p:spPr>
      </p:pic>
      <p:sp>
        <p:nvSpPr>
          <p:cNvPr id="68" name="Text 48"/>
          <p:cNvSpPr txBox="1"/>
          <p:nvPr/>
        </p:nvSpPr>
        <p:spPr>
          <a:xfrm>
            <a:off x="8183880" y="4462272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Proteger la vida e integridad de los conductores.</a:t>
            </a:r>
            <a:endParaRPr lang="en-US" sz="1100" dirty="0"/>
          </a:p>
        </p:txBody>
      </p:sp>
      <p:pic>
        <p:nvPicPr>
          <p:cNvPr id="69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09560" y="4910328"/>
            <a:ext cx="182880" cy="182880"/>
          </a:xfrm>
          <a:prstGeom prst="rect">
            <a:avLst/>
          </a:prstGeom>
        </p:spPr>
      </p:pic>
      <p:sp>
        <p:nvSpPr>
          <p:cNvPr id="70" name="Text 49"/>
          <p:cNvSpPr txBox="1"/>
          <p:nvPr/>
        </p:nvSpPr>
        <p:spPr>
          <a:xfrm>
            <a:off x="8183880" y="4864608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Garantizar la movilidad segura de pasajeros y carga.</a:t>
            </a:r>
            <a:endParaRPr lang="en-US" sz="1100" dirty="0"/>
          </a:p>
        </p:txBody>
      </p:sp>
      <p:pic>
        <p:nvPicPr>
          <p:cNvPr id="71" name="Image 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09560" y="5312664"/>
            <a:ext cx="182880" cy="182880"/>
          </a:xfrm>
          <a:prstGeom prst="rect">
            <a:avLst/>
          </a:prstGeom>
        </p:spPr>
      </p:pic>
      <p:sp>
        <p:nvSpPr>
          <p:cNvPr id="72" name="Text 50"/>
          <p:cNvSpPr txBox="1"/>
          <p:nvPr/>
        </p:nvSpPr>
        <p:spPr>
          <a:xfrm>
            <a:off x="8183880" y="5266944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Reducir la ocurrencia de delitos en carretera.</a:t>
            </a:r>
            <a:endParaRPr lang="en-US" sz="1100" dirty="0"/>
          </a:p>
        </p:txBody>
      </p:sp>
      <p:pic>
        <p:nvPicPr>
          <p:cNvPr id="73" name="Image 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09560" y="5715000"/>
            <a:ext cx="182880" cy="182880"/>
          </a:xfrm>
          <a:prstGeom prst="rect">
            <a:avLst/>
          </a:prstGeom>
        </p:spPr>
      </p:pic>
      <p:sp>
        <p:nvSpPr>
          <p:cNvPr id="74" name="Text 51"/>
          <p:cNvSpPr txBox="1"/>
          <p:nvPr/>
        </p:nvSpPr>
        <p:spPr>
          <a:xfrm>
            <a:off x="8183880" y="566928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Fortalecer la presencia institucional en las principales rutas estratégicas del país.</a:t>
            </a:r>
            <a:endParaRPr lang="en-US" sz="1100" dirty="0"/>
          </a:p>
        </p:txBody>
      </p:sp>
      <p:sp>
        <p:nvSpPr>
          <p:cNvPr id="75" name="Shape 61">
            <a:extLst>
              <a:ext uri="{FF2B5EF4-FFF2-40B4-BE49-F238E27FC236}">
                <a16:creationId xmlns:a16="http://schemas.microsoft.com/office/drawing/2014/main" id="{4FF849DE-395D-430D-8AB1-C4A643DB40C6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pic>
        <p:nvPicPr>
          <p:cNvPr id="79" name="Gráfico 78" descr="Diana">
            <a:extLst>
              <a:ext uri="{FF2B5EF4-FFF2-40B4-BE49-F238E27FC236}">
                <a16:creationId xmlns:a16="http://schemas.microsoft.com/office/drawing/2014/main" id="{78151CBB-8C3C-4079-BB8D-A660F209BEF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17308" y="4654296"/>
            <a:ext cx="755703" cy="755703"/>
          </a:xfrm>
          <a:prstGeom prst="rect">
            <a:avLst/>
          </a:prstGeom>
        </p:spPr>
      </p:pic>
      <p:pic>
        <p:nvPicPr>
          <p:cNvPr id="81" name="Gráfico 80" descr="Soldado">
            <a:extLst>
              <a:ext uri="{FF2B5EF4-FFF2-40B4-BE49-F238E27FC236}">
                <a16:creationId xmlns:a16="http://schemas.microsoft.com/office/drawing/2014/main" id="{9178158C-D3E4-46D3-B406-9EF48C0C5B7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53491" y="3224515"/>
            <a:ext cx="387795" cy="387795"/>
          </a:xfrm>
          <a:prstGeom prst="rect">
            <a:avLst/>
          </a:prstGeom>
        </p:spPr>
      </p:pic>
      <p:sp>
        <p:nvSpPr>
          <p:cNvPr id="82" name="Shape 6">
            <a:extLst>
              <a:ext uri="{FF2B5EF4-FFF2-40B4-BE49-F238E27FC236}">
                <a16:creationId xmlns:a16="http://schemas.microsoft.com/office/drawing/2014/main" id="{8F74A39B-1F93-4E3F-B3C3-A50236625268}"/>
              </a:ext>
            </a:extLst>
          </p:cNvPr>
          <p:cNvSpPr/>
          <p:nvPr/>
        </p:nvSpPr>
        <p:spPr>
          <a:xfrm>
            <a:off x="350527" y="930739"/>
            <a:ext cx="438143" cy="438143"/>
          </a:xfrm>
          <a:prstGeom prst="ellipse">
            <a:avLst/>
          </a:prstGeom>
          <a:solidFill>
            <a:srgbClr val="2F6B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84" name="Shape 6">
            <a:extLst>
              <a:ext uri="{FF2B5EF4-FFF2-40B4-BE49-F238E27FC236}">
                <a16:creationId xmlns:a16="http://schemas.microsoft.com/office/drawing/2014/main" id="{6F33559F-24B4-4BD6-95C3-369940AD0D00}"/>
              </a:ext>
            </a:extLst>
          </p:cNvPr>
          <p:cNvSpPr/>
          <p:nvPr/>
        </p:nvSpPr>
        <p:spPr>
          <a:xfrm>
            <a:off x="6208402" y="987889"/>
            <a:ext cx="438143" cy="438143"/>
          </a:xfrm>
          <a:prstGeom prst="ellipse">
            <a:avLst/>
          </a:prstGeom>
          <a:solidFill>
            <a:srgbClr val="123E6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pic>
        <p:nvPicPr>
          <p:cNvPr id="86" name="Image 13" descr="preencoded.png">
            <a:extLst>
              <a:ext uri="{FF2B5EF4-FFF2-40B4-BE49-F238E27FC236}">
                <a16:creationId xmlns:a16="http://schemas.microsoft.com/office/drawing/2014/main" id="{F596142F-78C5-4075-945B-7C0553999B00}"/>
              </a:ext>
            </a:extLst>
          </p:cNvPr>
          <p:cNvPicPr>
            <a:picLocks noChangeAspect="1"/>
          </p:cNvPicPr>
          <p:nvPr/>
        </p:nvPicPr>
        <p:blipFill>
          <a:blip r:embed="rId13">
            <a:biLevel thresh="25000"/>
          </a:blip>
          <a:stretch>
            <a:fillRect/>
          </a:stretch>
        </p:blipFill>
        <p:spPr>
          <a:xfrm>
            <a:off x="6288909" y="1065518"/>
            <a:ext cx="267216" cy="267216"/>
          </a:xfrm>
          <a:prstGeom prst="rect">
            <a:avLst/>
          </a:prstGeom>
        </p:spPr>
      </p:pic>
      <p:pic>
        <p:nvPicPr>
          <p:cNvPr id="88" name="Gráfico 87" descr="Apretón de manos">
            <a:extLst>
              <a:ext uri="{FF2B5EF4-FFF2-40B4-BE49-F238E27FC236}">
                <a16:creationId xmlns:a16="http://schemas.microsoft.com/office/drawing/2014/main" id="{0B12A198-C97E-4545-A840-DCAB1EB7CEA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9983" y="947198"/>
            <a:ext cx="387795" cy="3877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NORMATIVO SOBRE TENENCIA Y PORTE DE ARMAS</a:t>
            </a:r>
            <a:endParaRPr lang="en-US" sz="1800" dirty="0">
              <a:solidFill>
                <a:srgbClr val="123E68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320040" y="896112"/>
            <a:ext cx="3758184" cy="2670048"/>
          </a:xfrm>
          <a:prstGeom prst="roundRect">
            <a:avLst>
              <a:gd name="adj" fmla="val 2055"/>
            </a:avLst>
          </a:prstGeom>
          <a:solidFill>
            <a:srgbClr val="F4F7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215384" y="896112"/>
            <a:ext cx="3758184" cy="2670048"/>
          </a:xfrm>
          <a:prstGeom prst="roundRect">
            <a:avLst>
              <a:gd name="adj" fmla="val 2055"/>
            </a:avLst>
          </a:prstGeom>
          <a:solidFill>
            <a:srgbClr val="F4F7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110728" y="896112"/>
            <a:ext cx="3758184" cy="2670048"/>
          </a:xfrm>
          <a:prstGeom prst="roundRect">
            <a:avLst>
              <a:gd name="adj" fmla="val 2055"/>
            </a:avLst>
          </a:prstGeom>
          <a:solidFill>
            <a:srgbClr val="F4F7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20040" y="3685032"/>
            <a:ext cx="3758184" cy="2727960"/>
          </a:xfrm>
          <a:prstGeom prst="roundRect">
            <a:avLst>
              <a:gd name="adj" fmla="val 2055"/>
            </a:avLst>
          </a:prstGeom>
          <a:solidFill>
            <a:srgbClr val="F4F7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215384" y="3685032"/>
            <a:ext cx="3758184" cy="2727960"/>
          </a:xfrm>
          <a:prstGeom prst="roundRect">
            <a:avLst>
              <a:gd name="adj" fmla="val 2055"/>
            </a:avLst>
          </a:prstGeom>
          <a:solidFill>
            <a:srgbClr val="F4F7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10728" y="3685032"/>
            <a:ext cx="3758184" cy="2670048"/>
          </a:xfrm>
          <a:prstGeom prst="roundRect">
            <a:avLst>
              <a:gd name="adj" fmla="val 2055"/>
            </a:avLst>
          </a:prstGeom>
          <a:solidFill>
            <a:srgbClr val="F4F7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20040" y="896112"/>
            <a:ext cx="3758184" cy="603504"/>
          </a:xfrm>
          <a:prstGeom prst="roundRect">
            <a:avLst>
              <a:gd name="adj" fmla="val 9091"/>
            </a:avLst>
          </a:prstGeom>
          <a:solidFill>
            <a:srgbClr val="0E2F52"/>
          </a:solidFill>
          <a:ln/>
        </p:spPr>
      </p:sp>
      <p:sp>
        <p:nvSpPr>
          <p:cNvPr id="13" name="Shape 10"/>
          <p:cNvSpPr/>
          <p:nvPr/>
        </p:nvSpPr>
        <p:spPr>
          <a:xfrm>
            <a:off x="371155" y="965515"/>
            <a:ext cx="464698" cy="4646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sp>
      <p:sp>
        <p:nvSpPr>
          <p:cNvPr id="15" name="Text 12"/>
          <p:cNvSpPr txBox="1"/>
          <p:nvPr/>
        </p:nvSpPr>
        <p:spPr>
          <a:xfrm>
            <a:off x="886968" y="94183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Naturaleza jurídica de cada norma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886968" y="1197864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BD0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Decreto 1368 de 2026 no reforma el Decreto Ley 2535 de 1993; lo desarrolla.</a:t>
            </a:r>
            <a:endParaRPr lang="en-US" sz="1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539804"/>
              </p:ext>
            </p:extLst>
          </p:nvPr>
        </p:nvGraphicFramePr>
        <p:xfrm>
          <a:off x="411480" y="1591056"/>
          <a:ext cx="3575304" cy="1877568"/>
        </p:xfrm>
        <a:graphic>
          <a:graphicData uri="http://schemas.openxmlformats.org/drawingml/2006/table">
            <a:tbl>
              <a:tblPr/>
              <a:tblGrid>
                <a:gridCol w="739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7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Aspecto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6E7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Decreto Ley 2535 de 1993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(Régimen de Armas)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B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Decreto 1368 de 2026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(Levanta suspensión del porte)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Tipo de facultad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Facultades extraordinarias (Ley 61 de 1993). Tiene rango y fuerza de ley.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Facultades constitucionales ordinarias (art. 189, num. 3 y 4 C.P.). Decreto reglamentario/ejecutivo.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Función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Fija el régimen integral y sustantivo.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Aplica/opera una facultad ya prevista en el 2535 (art. 41).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Jerarquía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Norma marco (no puede ser modificada por un decreto ordinario).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33B4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Norma de desarrollo administrativo, subordinada al 2535.</a:t>
                      </a:r>
                      <a:endParaRPr lang="en-US" sz="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Shape 14"/>
          <p:cNvSpPr/>
          <p:nvPr/>
        </p:nvSpPr>
        <p:spPr>
          <a:xfrm>
            <a:off x="4215384" y="896112"/>
            <a:ext cx="3758184" cy="603504"/>
          </a:xfrm>
          <a:prstGeom prst="roundRect">
            <a:avLst>
              <a:gd name="adj" fmla="val 9091"/>
            </a:avLst>
          </a:prstGeom>
          <a:solidFill>
            <a:srgbClr val="0E2F52"/>
          </a:solidFill>
          <a:ln/>
        </p:spPr>
      </p:sp>
      <p:sp>
        <p:nvSpPr>
          <p:cNvPr id="19" name="Shape 15"/>
          <p:cNvSpPr/>
          <p:nvPr/>
        </p:nvSpPr>
        <p:spPr>
          <a:xfrm>
            <a:off x="4266499" y="965515"/>
            <a:ext cx="464698" cy="4646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sp>
      <p:sp>
        <p:nvSpPr>
          <p:cNvPr id="21" name="Text 17"/>
          <p:cNvSpPr txBox="1"/>
          <p:nvPr/>
        </p:nvSpPr>
        <p:spPr>
          <a:xfrm>
            <a:off x="4782312" y="94183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Tenencia vs. Porte</a:t>
            </a:r>
            <a:endParaRPr lang="en-US" sz="1150" dirty="0"/>
          </a:p>
        </p:txBody>
      </p:sp>
      <p:sp>
        <p:nvSpPr>
          <p:cNvPr id="22" name="Text 18"/>
          <p:cNvSpPr txBox="1"/>
          <p:nvPr/>
        </p:nvSpPr>
        <p:spPr>
          <a:xfrm>
            <a:off x="4782312" y="1197864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BD0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Decreto 2535 de 1993 mantiene su arquitectura central.</a:t>
            </a:r>
            <a:endParaRPr lang="en-US" sz="1000" dirty="0"/>
          </a:p>
        </p:txBody>
      </p:sp>
      <p:sp>
        <p:nvSpPr>
          <p:cNvPr id="23" name="Shape 19"/>
          <p:cNvSpPr/>
          <p:nvPr/>
        </p:nvSpPr>
        <p:spPr>
          <a:xfrm>
            <a:off x="4306824" y="1591056"/>
            <a:ext cx="1737360" cy="420624"/>
          </a:xfrm>
          <a:prstGeom prst="rect">
            <a:avLst/>
          </a:prstGeom>
          <a:solidFill>
            <a:srgbClr val="3D6B38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4306824" y="1591056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Tenencia</a:t>
            </a:r>
            <a:endParaRPr lang="en-US" sz="9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(arts. 16 y 22)</a:t>
            </a:r>
            <a:endParaRPr lang="en-US" sz="900" dirty="0"/>
          </a:p>
        </p:txBody>
      </p:sp>
      <p:sp>
        <p:nvSpPr>
          <p:cNvPr id="25" name="Shape 21"/>
          <p:cNvSpPr/>
          <p:nvPr/>
        </p:nvSpPr>
        <p:spPr>
          <a:xfrm>
            <a:off x="4306824" y="2011680"/>
            <a:ext cx="1737360" cy="1417320"/>
          </a:xfrm>
          <a:prstGeom prst="rect">
            <a:avLst/>
          </a:prstGeom>
          <a:solidFill>
            <a:srgbClr val="EFF6EF"/>
          </a:solidFill>
          <a:ln/>
        </p:spPr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624" y="2084832"/>
            <a:ext cx="365760" cy="36576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4398264" y="24963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Mantener el arma dentro del inmueble registrado (residencia o sitio de trabajo).</a:t>
            </a:r>
            <a:endParaRPr lang="en-US" sz="900" dirty="0"/>
          </a:p>
        </p:txBody>
      </p:sp>
      <p:sp>
        <p:nvSpPr>
          <p:cNvPr id="28" name="Shape 23"/>
          <p:cNvSpPr/>
          <p:nvPr/>
        </p:nvSpPr>
        <p:spPr>
          <a:xfrm>
            <a:off x="4398264" y="3017520"/>
            <a:ext cx="1554480" cy="347472"/>
          </a:xfrm>
          <a:prstGeom prst="rect">
            <a:avLst/>
          </a:prstGeom>
          <a:solidFill>
            <a:srgbClr val="DCEEDC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4416552" y="3017520"/>
            <a:ext cx="1517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habilita su uso fuera de ese predio.</a:t>
            </a:r>
            <a:endParaRPr lang="en-US" sz="900" dirty="0"/>
          </a:p>
        </p:txBody>
      </p:sp>
      <p:sp>
        <p:nvSpPr>
          <p:cNvPr id="30" name="Shape 25"/>
          <p:cNvSpPr/>
          <p:nvPr/>
        </p:nvSpPr>
        <p:spPr>
          <a:xfrm>
            <a:off x="6144768" y="1591056"/>
            <a:ext cx="1737360" cy="420624"/>
          </a:xfrm>
          <a:prstGeom prst="rect">
            <a:avLst/>
          </a:prstGeom>
          <a:solidFill>
            <a:srgbClr val="1F5CB0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6144768" y="1591056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Porte</a:t>
            </a:r>
            <a:endParaRPr lang="en-US" sz="9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(arts. 17 y 23)</a:t>
            </a:r>
            <a:endParaRPr lang="en-US" sz="900" dirty="0"/>
          </a:p>
        </p:txBody>
      </p:sp>
      <p:sp>
        <p:nvSpPr>
          <p:cNvPr id="32" name="Shape 27"/>
          <p:cNvSpPr/>
          <p:nvPr/>
        </p:nvSpPr>
        <p:spPr>
          <a:xfrm>
            <a:off x="6144768" y="2011680"/>
            <a:ext cx="1737360" cy="1417320"/>
          </a:xfrm>
          <a:prstGeom prst="rect">
            <a:avLst/>
          </a:prstGeom>
          <a:solidFill>
            <a:srgbClr val="EAF1F9"/>
          </a:solidFill>
          <a:ln/>
        </p:spPr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68" y="2084832"/>
            <a:ext cx="365760" cy="365760"/>
          </a:xfrm>
          <a:prstGeom prst="rect">
            <a:avLst/>
          </a:prstGeom>
        </p:spPr>
      </p:pic>
      <p:sp>
        <p:nvSpPr>
          <p:cNvPr id="34" name="Text 28"/>
          <p:cNvSpPr txBox="1"/>
          <p:nvPr/>
        </p:nvSpPr>
        <p:spPr>
          <a:xfrm>
            <a:off x="6236208" y="24963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Llevar el arma consigo o a su alcance, con permiso específico y distinto al de tenencia.</a:t>
            </a:r>
            <a:endParaRPr lang="en-US" sz="900" dirty="0"/>
          </a:p>
        </p:txBody>
      </p:sp>
      <p:sp>
        <p:nvSpPr>
          <p:cNvPr id="35" name="Shape 29"/>
          <p:cNvSpPr/>
          <p:nvPr/>
        </p:nvSpPr>
        <p:spPr>
          <a:xfrm>
            <a:off x="6236208" y="3017520"/>
            <a:ext cx="1554480" cy="347472"/>
          </a:xfrm>
          <a:prstGeom prst="rect">
            <a:avLst/>
          </a:prstGeom>
          <a:solidFill>
            <a:srgbClr val="D7E5F5"/>
          </a:solidFill>
          <a:ln/>
        </p:spPr>
      </p:sp>
      <p:sp>
        <p:nvSpPr>
          <p:cNvPr id="36" name="Text 30"/>
          <p:cNvSpPr txBox="1"/>
          <p:nvPr/>
        </p:nvSpPr>
        <p:spPr>
          <a:xfrm>
            <a:off x="6254496" y="3017520"/>
            <a:ext cx="1517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Decreto 1368 de 2026 opera exclusivamente sobre el porte.</a:t>
            </a:r>
            <a:endParaRPr lang="en-US" sz="900" dirty="0"/>
          </a:p>
        </p:txBody>
      </p:sp>
      <p:sp>
        <p:nvSpPr>
          <p:cNvPr id="37" name="Shape 31"/>
          <p:cNvSpPr/>
          <p:nvPr/>
        </p:nvSpPr>
        <p:spPr>
          <a:xfrm>
            <a:off x="8110728" y="896112"/>
            <a:ext cx="3758184" cy="603504"/>
          </a:xfrm>
          <a:prstGeom prst="roundRect">
            <a:avLst>
              <a:gd name="adj" fmla="val 9091"/>
            </a:avLst>
          </a:prstGeom>
          <a:solidFill>
            <a:srgbClr val="0E2F52"/>
          </a:solidFill>
          <a:ln/>
        </p:spPr>
      </p:sp>
      <p:sp>
        <p:nvSpPr>
          <p:cNvPr id="38" name="Shape 32"/>
          <p:cNvSpPr/>
          <p:nvPr/>
        </p:nvSpPr>
        <p:spPr>
          <a:xfrm>
            <a:off x="8161843" y="965515"/>
            <a:ext cx="464698" cy="4646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sp>
      <p:sp>
        <p:nvSpPr>
          <p:cNvPr id="40" name="Text 34"/>
          <p:cNvSpPr txBox="1"/>
          <p:nvPr/>
        </p:nvSpPr>
        <p:spPr>
          <a:xfrm>
            <a:off x="8677656" y="94183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cambia con el Decreto 1368 de 2026</a:t>
            </a:r>
            <a:endParaRPr lang="en-US" sz="1150" dirty="0"/>
          </a:p>
        </p:txBody>
      </p:sp>
      <p:sp>
        <p:nvSpPr>
          <p:cNvPr id="41" name="Text 35"/>
          <p:cNvSpPr txBox="1"/>
          <p:nvPr/>
        </p:nvSpPr>
        <p:spPr>
          <a:xfrm>
            <a:off x="8677656" y="1197864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BD0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Cambios puntuales y procedimentales.</a:t>
            </a:r>
            <a:endParaRPr lang="en-US" sz="1000" dirty="0"/>
          </a:p>
        </p:txBody>
      </p:sp>
      <p:sp>
        <p:nvSpPr>
          <p:cNvPr id="42" name="Shape 36"/>
          <p:cNvSpPr/>
          <p:nvPr/>
        </p:nvSpPr>
        <p:spPr>
          <a:xfrm>
            <a:off x="8220456" y="1655064"/>
            <a:ext cx="256032" cy="256032"/>
          </a:xfrm>
          <a:prstGeom prst="ellipse">
            <a:avLst/>
          </a:prstGeom>
          <a:solidFill>
            <a:srgbClr val="3D6B38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8220456" y="16550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44" name="Text 38"/>
          <p:cNvSpPr txBox="1"/>
          <p:nvPr/>
        </p:nvSpPr>
        <p:spPr>
          <a:xfrm>
            <a:off x="8540496" y="168097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Levanta la suspensión general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 porte de armas de fuego en todo el territorio nacional (art. 1).</a:t>
            </a:r>
            <a:endParaRPr lang="en-US" sz="900" dirty="0"/>
          </a:p>
        </p:txBody>
      </p:sp>
      <p:sp>
        <p:nvSpPr>
          <p:cNvPr id="45" name="Shape 39"/>
          <p:cNvSpPr/>
          <p:nvPr/>
        </p:nvSpPr>
        <p:spPr>
          <a:xfrm>
            <a:off x="8220456" y="2029968"/>
            <a:ext cx="256032" cy="256032"/>
          </a:xfrm>
          <a:prstGeom prst="ellipse">
            <a:avLst/>
          </a:prstGeom>
          <a:solidFill>
            <a:srgbClr val="3D6B38"/>
          </a:solidFill>
          <a:ln/>
        </p:spPr>
      </p:sp>
      <p:sp>
        <p:nvSpPr>
          <p:cNvPr id="46" name="Text 40"/>
          <p:cNvSpPr txBox="1"/>
          <p:nvPr/>
        </p:nvSpPr>
        <p:spPr>
          <a:xfrm>
            <a:off x="8220456" y="20299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47" name="Text 41"/>
          <p:cNvSpPr txBox="1"/>
          <p:nvPr/>
        </p:nvSpPr>
        <p:spPr>
          <a:xfrm>
            <a:off x="8540496" y="2055876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 el requisito de autorización especial adicional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que existía mientras operó la suspensión (art. 2).</a:t>
            </a:r>
            <a:endParaRPr lang="en-US" sz="900" dirty="0"/>
          </a:p>
        </p:txBody>
      </p:sp>
      <p:sp>
        <p:nvSpPr>
          <p:cNvPr id="48" name="Shape 42"/>
          <p:cNvSpPr/>
          <p:nvPr/>
        </p:nvSpPr>
        <p:spPr>
          <a:xfrm>
            <a:off x="8220456" y="2404872"/>
            <a:ext cx="256032" cy="256032"/>
          </a:xfrm>
          <a:prstGeom prst="ellipse">
            <a:avLst/>
          </a:prstGeom>
          <a:solidFill>
            <a:srgbClr val="3D6B38"/>
          </a:solidFill>
          <a:ln/>
        </p:spPr>
      </p:sp>
      <p:sp>
        <p:nvSpPr>
          <p:cNvPr id="49" name="Text 43"/>
          <p:cNvSpPr txBox="1"/>
          <p:nvPr/>
        </p:nvSpPr>
        <p:spPr>
          <a:xfrm>
            <a:off x="8220456" y="240487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50" name="Text 44"/>
          <p:cNvSpPr txBox="1"/>
          <p:nvPr/>
        </p:nvSpPr>
        <p:spPr>
          <a:xfrm>
            <a:off x="8540496" y="243078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Deroga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los Decretos 2362 de 2018 y 1482 de 2025 (art. 9).</a:t>
            </a:r>
            <a:endParaRPr lang="en-US" sz="900" dirty="0"/>
          </a:p>
        </p:txBody>
      </p:sp>
      <p:sp>
        <p:nvSpPr>
          <p:cNvPr id="51" name="Shape 45"/>
          <p:cNvSpPr/>
          <p:nvPr/>
        </p:nvSpPr>
        <p:spPr>
          <a:xfrm>
            <a:off x="8220456" y="2779776"/>
            <a:ext cx="256032" cy="256032"/>
          </a:xfrm>
          <a:prstGeom prst="ellipse">
            <a:avLst/>
          </a:prstGeom>
          <a:solidFill>
            <a:srgbClr val="3D6B38"/>
          </a:solidFill>
          <a:ln/>
        </p:spPr>
      </p:sp>
      <p:sp>
        <p:nvSpPr>
          <p:cNvPr id="52" name="Text 46"/>
          <p:cNvSpPr txBox="1"/>
          <p:nvPr/>
        </p:nvSpPr>
        <p:spPr>
          <a:xfrm>
            <a:off x="8220456" y="27797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3" name="Text 47"/>
          <p:cNvSpPr txBox="1"/>
          <p:nvPr/>
        </p:nvSpPr>
        <p:spPr>
          <a:xfrm>
            <a:off x="8540496" y="280568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Instruye al Ministerio de Defensa para actualizar registros y sistemas de verificación (art. 8).</a:t>
            </a:r>
            <a:endParaRPr lang="en-US" sz="900" dirty="0"/>
          </a:p>
        </p:txBody>
      </p:sp>
      <p:sp>
        <p:nvSpPr>
          <p:cNvPr id="54" name="Shape 48"/>
          <p:cNvSpPr/>
          <p:nvPr/>
        </p:nvSpPr>
        <p:spPr>
          <a:xfrm>
            <a:off x="8220456" y="3154680"/>
            <a:ext cx="256032" cy="256032"/>
          </a:xfrm>
          <a:prstGeom prst="ellipse">
            <a:avLst/>
          </a:prstGeom>
          <a:solidFill>
            <a:srgbClr val="3D6B38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8220456" y="315468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6" name="Text 50"/>
          <p:cNvSpPr txBox="1"/>
          <p:nvPr/>
        </p:nvSpPr>
        <p:spPr>
          <a:xfrm>
            <a:off x="8540496" y="3180588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los casos excluidos del efecto del levantamiento (art. 6).</a:t>
            </a:r>
            <a:endParaRPr lang="en-US" sz="900" dirty="0"/>
          </a:p>
        </p:txBody>
      </p:sp>
      <p:sp>
        <p:nvSpPr>
          <p:cNvPr id="57" name="Shape 51"/>
          <p:cNvSpPr/>
          <p:nvPr/>
        </p:nvSpPr>
        <p:spPr>
          <a:xfrm>
            <a:off x="320040" y="3685032"/>
            <a:ext cx="3758184" cy="603504"/>
          </a:xfrm>
          <a:prstGeom prst="roundRect">
            <a:avLst>
              <a:gd name="adj" fmla="val 9091"/>
            </a:avLst>
          </a:prstGeom>
          <a:solidFill>
            <a:srgbClr val="0E2F52"/>
          </a:solidFill>
          <a:ln/>
        </p:spPr>
      </p:sp>
      <p:sp>
        <p:nvSpPr>
          <p:cNvPr id="58" name="Shape 52"/>
          <p:cNvSpPr/>
          <p:nvPr/>
        </p:nvSpPr>
        <p:spPr>
          <a:xfrm>
            <a:off x="371155" y="3754435"/>
            <a:ext cx="464698" cy="4646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sp>
      <p:sp>
        <p:nvSpPr>
          <p:cNvPr id="60" name="Text 54"/>
          <p:cNvSpPr txBox="1"/>
          <p:nvPr/>
        </p:nvSpPr>
        <p:spPr>
          <a:xfrm>
            <a:off x="886968" y="373075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se mantiene igual</a:t>
            </a:r>
            <a:endParaRPr lang="en-US" sz="1150" dirty="0"/>
          </a:p>
        </p:txBody>
      </p:sp>
      <p:sp>
        <p:nvSpPr>
          <p:cNvPr id="61" name="Text 55"/>
          <p:cNvSpPr txBox="1"/>
          <p:nvPr/>
        </p:nvSpPr>
        <p:spPr>
          <a:xfrm>
            <a:off x="886968" y="3986784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BD0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conserva la estructura y los requisitos del régimen de 1993.</a:t>
            </a:r>
            <a:endParaRPr lang="en-US" sz="1000" dirty="0"/>
          </a:p>
        </p:txBody>
      </p:sp>
      <p:sp>
        <p:nvSpPr>
          <p:cNvPr id="62" name="Shape 56"/>
          <p:cNvSpPr/>
          <p:nvPr/>
        </p:nvSpPr>
        <p:spPr>
          <a:xfrm>
            <a:off x="429768" y="4453128"/>
            <a:ext cx="329184" cy="329184"/>
          </a:xfrm>
          <a:prstGeom prst="ellipse">
            <a:avLst/>
          </a:prstGeom>
          <a:solidFill>
            <a:srgbClr val="E5EFE5"/>
          </a:solidFill>
          <a:ln/>
        </p:spPr>
      </p:sp>
      <p:pic>
        <p:nvPicPr>
          <p:cNvPr id="6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72" y="4532132"/>
            <a:ext cx="171176" cy="171176"/>
          </a:xfrm>
          <a:prstGeom prst="rect">
            <a:avLst/>
          </a:prstGeom>
        </p:spPr>
      </p:pic>
      <p:sp>
        <p:nvSpPr>
          <p:cNvPr id="64" name="Text 57"/>
          <p:cNvSpPr txBox="1"/>
          <p:nvPr/>
        </p:nvSpPr>
        <p:spPr>
          <a:xfrm>
            <a:off x="832104" y="4416552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Monopolio estatal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sobre armas, municiones de guerra y explosivos (art. 223 C.P.).</a:t>
            </a:r>
            <a:endParaRPr lang="en-US" sz="900" dirty="0"/>
          </a:p>
        </p:txBody>
      </p:sp>
      <p:sp>
        <p:nvSpPr>
          <p:cNvPr id="65" name="Shape 58"/>
          <p:cNvSpPr/>
          <p:nvPr/>
        </p:nvSpPr>
        <p:spPr>
          <a:xfrm>
            <a:off x="429768" y="5074920"/>
            <a:ext cx="329184" cy="329184"/>
          </a:xfrm>
          <a:prstGeom prst="ellipse">
            <a:avLst/>
          </a:prstGeom>
          <a:solidFill>
            <a:srgbClr val="E5EFE5"/>
          </a:solidFill>
          <a:ln/>
        </p:spPr>
      </p:sp>
      <p:pic>
        <p:nvPicPr>
          <p:cNvPr id="6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772" y="5153924"/>
            <a:ext cx="171176" cy="171176"/>
          </a:xfrm>
          <a:prstGeom prst="rect">
            <a:avLst/>
          </a:prstGeom>
        </p:spPr>
      </p:pic>
      <p:sp>
        <p:nvSpPr>
          <p:cNvPr id="67" name="Text 59"/>
          <p:cNvSpPr txBox="1"/>
          <p:nvPr/>
        </p:nvSpPr>
        <p:spPr>
          <a:xfrm>
            <a:off x="832104" y="5038344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Clasificación de armas y subcategorías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(defensa personal, deportivas, colección).</a:t>
            </a:r>
            <a:endParaRPr lang="en-US" sz="900" dirty="0"/>
          </a:p>
        </p:txBody>
      </p:sp>
      <p:sp>
        <p:nvSpPr>
          <p:cNvPr id="68" name="Shape 60"/>
          <p:cNvSpPr/>
          <p:nvPr/>
        </p:nvSpPr>
        <p:spPr>
          <a:xfrm>
            <a:off x="429768" y="5696712"/>
            <a:ext cx="329184" cy="329184"/>
          </a:xfrm>
          <a:prstGeom prst="ellipse">
            <a:avLst/>
          </a:prstGeom>
          <a:solidFill>
            <a:srgbClr val="E5EFE5"/>
          </a:solidFill>
          <a:ln/>
        </p:spPr>
      </p:sp>
      <p:pic>
        <p:nvPicPr>
          <p:cNvPr id="6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72" y="5775716"/>
            <a:ext cx="171176" cy="171176"/>
          </a:xfrm>
          <a:prstGeom prst="rect">
            <a:avLst/>
          </a:prstGeom>
        </p:spPr>
      </p:pic>
      <p:sp>
        <p:nvSpPr>
          <p:cNvPr id="70" name="Text 61"/>
          <p:cNvSpPr txBox="1"/>
          <p:nvPr/>
        </p:nvSpPr>
        <p:spPr>
          <a:xfrm>
            <a:off x="832104" y="5660136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 sustantivos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para obtener, revalidar o mantener un permiso (arts. 20-45).</a:t>
            </a:r>
            <a:endParaRPr lang="en-US" sz="900" dirty="0"/>
          </a:p>
        </p:txBody>
      </p:sp>
      <p:sp>
        <p:nvSpPr>
          <p:cNvPr id="71" name="Shape 62"/>
          <p:cNvSpPr/>
          <p:nvPr/>
        </p:nvSpPr>
        <p:spPr>
          <a:xfrm>
            <a:off x="2258568" y="4453128"/>
            <a:ext cx="329184" cy="329184"/>
          </a:xfrm>
          <a:prstGeom prst="ellipse">
            <a:avLst/>
          </a:prstGeom>
          <a:solidFill>
            <a:srgbClr val="E5EFE5"/>
          </a:solidFill>
          <a:ln/>
        </p:spPr>
      </p:sp>
      <p:pic>
        <p:nvPicPr>
          <p:cNvPr id="7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7572" y="4532132"/>
            <a:ext cx="171176" cy="171176"/>
          </a:xfrm>
          <a:prstGeom prst="rect">
            <a:avLst/>
          </a:prstGeom>
        </p:spPr>
      </p:pic>
      <p:sp>
        <p:nvSpPr>
          <p:cNvPr id="73" name="Text 63"/>
          <p:cNvSpPr txBox="1"/>
          <p:nvPr/>
        </p:nvSpPr>
        <p:spPr>
          <a:xfrm>
            <a:off x="2592324" y="4416552"/>
            <a:ext cx="1508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Vigencias de permisos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(3 años porte defensa personal, 10 años tenencia, 1 año uso restringido, entre otros).</a:t>
            </a:r>
            <a:endParaRPr lang="en-US" sz="900" dirty="0"/>
          </a:p>
        </p:txBody>
      </p:sp>
      <p:sp>
        <p:nvSpPr>
          <p:cNvPr id="74" name="Shape 64"/>
          <p:cNvSpPr/>
          <p:nvPr/>
        </p:nvSpPr>
        <p:spPr>
          <a:xfrm>
            <a:off x="2258568" y="5074920"/>
            <a:ext cx="329184" cy="329184"/>
          </a:xfrm>
          <a:prstGeom prst="ellipse">
            <a:avLst/>
          </a:prstGeom>
          <a:solidFill>
            <a:srgbClr val="E5EFE5"/>
          </a:solidFill>
          <a:ln/>
        </p:spPr>
      </p:sp>
      <p:pic>
        <p:nvPicPr>
          <p:cNvPr id="7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7572" y="5153924"/>
            <a:ext cx="171176" cy="171176"/>
          </a:xfrm>
          <a:prstGeom prst="rect">
            <a:avLst/>
          </a:prstGeom>
        </p:spPr>
      </p:pic>
      <p:sp>
        <p:nvSpPr>
          <p:cNvPr id="76" name="Text 65"/>
          <p:cNvSpPr txBox="1"/>
          <p:nvPr/>
        </p:nvSpPr>
        <p:spPr>
          <a:xfrm>
            <a:off x="2592324" y="5038344"/>
            <a:ext cx="1508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Causales y competencias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suspensión individual, cancelación, revocatoria, incautación y decomiso (Títulos X y XI).</a:t>
            </a:r>
            <a:endParaRPr lang="en-US" sz="900" dirty="0"/>
          </a:p>
        </p:txBody>
      </p:sp>
      <p:sp>
        <p:nvSpPr>
          <p:cNvPr id="77" name="Shape 66"/>
          <p:cNvSpPr/>
          <p:nvPr/>
        </p:nvSpPr>
        <p:spPr>
          <a:xfrm>
            <a:off x="2258568" y="5696712"/>
            <a:ext cx="329184" cy="329184"/>
          </a:xfrm>
          <a:prstGeom prst="ellipse">
            <a:avLst/>
          </a:prstGeom>
          <a:solidFill>
            <a:srgbClr val="E5EFE5"/>
          </a:solidFill>
          <a:ln/>
        </p:spPr>
      </p:sp>
      <p:pic>
        <p:nvPicPr>
          <p:cNvPr id="7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7572" y="5775716"/>
            <a:ext cx="171176" cy="171176"/>
          </a:xfrm>
          <a:prstGeom prst="rect">
            <a:avLst/>
          </a:prstGeom>
        </p:spPr>
      </p:pic>
      <p:sp>
        <p:nvSpPr>
          <p:cNvPr id="79" name="Text 67"/>
          <p:cNvSpPr txBox="1"/>
          <p:nvPr/>
        </p:nvSpPr>
        <p:spPr>
          <a:xfrm>
            <a:off x="2622804" y="5721096"/>
            <a:ext cx="1508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Facultad de imponer nuevas suspensiones</a:t>
            </a: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(generales o individuales) cuando las circunstancias de seguridad lo exijan.</a:t>
            </a:r>
            <a:endParaRPr lang="en-US" sz="900" dirty="0"/>
          </a:p>
        </p:txBody>
      </p:sp>
      <p:sp>
        <p:nvSpPr>
          <p:cNvPr id="80" name="Shape 68"/>
          <p:cNvSpPr/>
          <p:nvPr/>
        </p:nvSpPr>
        <p:spPr>
          <a:xfrm>
            <a:off x="4215384" y="3685032"/>
            <a:ext cx="3758184" cy="603504"/>
          </a:xfrm>
          <a:prstGeom prst="roundRect">
            <a:avLst>
              <a:gd name="adj" fmla="val 9091"/>
            </a:avLst>
          </a:prstGeom>
          <a:solidFill>
            <a:srgbClr val="0E2F52"/>
          </a:solidFill>
          <a:ln/>
        </p:spPr>
      </p:sp>
      <p:sp>
        <p:nvSpPr>
          <p:cNvPr id="81" name="Shape 69"/>
          <p:cNvSpPr/>
          <p:nvPr/>
        </p:nvSpPr>
        <p:spPr>
          <a:xfrm>
            <a:off x="4266499" y="3754435"/>
            <a:ext cx="464698" cy="4646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sp>
      <p:sp>
        <p:nvSpPr>
          <p:cNvPr id="83" name="Text 71"/>
          <p:cNvSpPr txBox="1"/>
          <p:nvPr/>
        </p:nvSpPr>
        <p:spPr>
          <a:xfrm>
            <a:off x="4782312" y="373075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excluidos del levantamiento</a:t>
            </a:r>
            <a:endParaRPr lang="en-US" sz="1150" dirty="0"/>
          </a:p>
        </p:txBody>
      </p:sp>
      <p:sp>
        <p:nvSpPr>
          <p:cNvPr id="84" name="Text 72"/>
          <p:cNvSpPr txBox="1"/>
          <p:nvPr/>
        </p:nvSpPr>
        <p:spPr>
          <a:xfrm>
            <a:off x="4782312" y="3986784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BD0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Decreto 1368 de 2026 no aplica en los siguientes casos (art. 6).</a:t>
            </a:r>
            <a:endParaRPr lang="en-US" sz="1000" dirty="0"/>
          </a:p>
        </p:txBody>
      </p:sp>
      <p:sp>
        <p:nvSpPr>
          <p:cNvPr id="85" name="Shape 73"/>
          <p:cNvSpPr/>
          <p:nvPr/>
        </p:nvSpPr>
        <p:spPr>
          <a:xfrm>
            <a:off x="4325112" y="4434840"/>
            <a:ext cx="3538728" cy="26517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6" name="Shape 74"/>
          <p:cNvSpPr/>
          <p:nvPr/>
        </p:nvSpPr>
        <p:spPr>
          <a:xfrm>
            <a:off x="4398264" y="4462272"/>
            <a:ext cx="210312" cy="210312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87" name="Text 75"/>
          <p:cNvSpPr txBox="1"/>
          <p:nvPr/>
        </p:nvSpPr>
        <p:spPr>
          <a:xfrm>
            <a:off x="4398264" y="4462272"/>
            <a:ext cx="2103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88" name="Text 76"/>
          <p:cNvSpPr txBox="1"/>
          <p:nvPr/>
        </p:nvSpPr>
        <p:spPr>
          <a:xfrm>
            <a:off x="4690872" y="4434840"/>
            <a:ext cx="31638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de porte vencido.</a:t>
            </a:r>
            <a:endParaRPr lang="en-US" sz="1000" dirty="0"/>
          </a:p>
        </p:txBody>
      </p:sp>
      <p:sp>
        <p:nvSpPr>
          <p:cNvPr id="89" name="Shape 77"/>
          <p:cNvSpPr/>
          <p:nvPr/>
        </p:nvSpPr>
        <p:spPr>
          <a:xfrm>
            <a:off x="4325112" y="4736592"/>
            <a:ext cx="3538728" cy="26517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0" name="Shape 78"/>
          <p:cNvSpPr/>
          <p:nvPr/>
        </p:nvSpPr>
        <p:spPr>
          <a:xfrm>
            <a:off x="4398264" y="4764024"/>
            <a:ext cx="210312" cy="210312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1" name="Text 79"/>
          <p:cNvSpPr txBox="1"/>
          <p:nvPr/>
        </p:nvSpPr>
        <p:spPr>
          <a:xfrm>
            <a:off x="4398264" y="4764024"/>
            <a:ext cx="2103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92" name="Text 80"/>
          <p:cNvSpPr txBox="1"/>
          <p:nvPr/>
        </p:nvSpPr>
        <p:spPr>
          <a:xfrm>
            <a:off x="4690872" y="4736592"/>
            <a:ext cx="31638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suspendido individualmente.</a:t>
            </a:r>
            <a:endParaRPr lang="en-US" sz="1000" dirty="0"/>
          </a:p>
        </p:txBody>
      </p:sp>
      <p:sp>
        <p:nvSpPr>
          <p:cNvPr id="93" name="Shape 81"/>
          <p:cNvSpPr/>
          <p:nvPr/>
        </p:nvSpPr>
        <p:spPr>
          <a:xfrm>
            <a:off x="4325112" y="5038344"/>
            <a:ext cx="3538728" cy="26517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4" name="Shape 82"/>
          <p:cNvSpPr/>
          <p:nvPr/>
        </p:nvSpPr>
        <p:spPr>
          <a:xfrm>
            <a:off x="4398264" y="5065776"/>
            <a:ext cx="210312" cy="210312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5" name="Text 83"/>
          <p:cNvSpPr txBox="1"/>
          <p:nvPr/>
        </p:nvSpPr>
        <p:spPr>
          <a:xfrm>
            <a:off x="4398264" y="5065776"/>
            <a:ext cx="2103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6" name="Text 84"/>
          <p:cNvSpPr txBox="1"/>
          <p:nvPr/>
        </p:nvSpPr>
        <p:spPr>
          <a:xfrm>
            <a:off x="4690872" y="5038344"/>
            <a:ext cx="31638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cancelado o revocado.</a:t>
            </a:r>
            <a:endParaRPr lang="en-US" sz="1000" dirty="0"/>
          </a:p>
        </p:txBody>
      </p:sp>
      <p:sp>
        <p:nvSpPr>
          <p:cNvPr id="97" name="Shape 85"/>
          <p:cNvSpPr/>
          <p:nvPr/>
        </p:nvSpPr>
        <p:spPr>
          <a:xfrm>
            <a:off x="4325112" y="5340096"/>
            <a:ext cx="3538728" cy="26517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8" name="Shape 86"/>
          <p:cNvSpPr/>
          <p:nvPr/>
        </p:nvSpPr>
        <p:spPr>
          <a:xfrm>
            <a:off x="4398264" y="5367528"/>
            <a:ext cx="210312" cy="210312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99" name="Text 87"/>
          <p:cNvSpPr txBox="1"/>
          <p:nvPr/>
        </p:nvSpPr>
        <p:spPr>
          <a:xfrm>
            <a:off x="4398264" y="5367528"/>
            <a:ext cx="2103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0" name="Text 88"/>
          <p:cNvSpPr txBox="1"/>
          <p:nvPr/>
        </p:nvSpPr>
        <p:spPr>
          <a:xfrm>
            <a:off x="4690872" y="5340096"/>
            <a:ext cx="31638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Arma decomisada o sujeta a medida judicial.</a:t>
            </a:r>
            <a:endParaRPr lang="en-US" sz="1000" dirty="0"/>
          </a:p>
        </p:txBody>
      </p:sp>
      <p:sp>
        <p:nvSpPr>
          <p:cNvPr id="101" name="Shape 89"/>
          <p:cNvSpPr/>
          <p:nvPr/>
        </p:nvSpPr>
        <p:spPr>
          <a:xfrm>
            <a:off x="4325112" y="5641848"/>
            <a:ext cx="3538728" cy="26517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2" name="Shape 90"/>
          <p:cNvSpPr/>
          <p:nvPr/>
        </p:nvSpPr>
        <p:spPr>
          <a:xfrm>
            <a:off x="4398264" y="5669280"/>
            <a:ext cx="210312" cy="210312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03" name="Text 91"/>
          <p:cNvSpPr txBox="1"/>
          <p:nvPr/>
        </p:nvSpPr>
        <p:spPr>
          <a:xfrm>
            <a:off x="4398264" y="5669280"/>
            <a:ext cx="2103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4" name="Text 92"/>
          <p:cNvSpPr txBox="1"/>
          <p:nvPr/>
        </p:nvSpPr>
        <p:spPr>
          <a:xfrm>
            <a:off x="4690872" y="5641848"/>
            <a:ext cx="31638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Prohibición legal o judicial vigente.</a:t>
            </a:r>
            <a:endParaRPr lang="en-US" sz="1000" dirty="0"/>
          </a:p>
        </p:txBody>
      </p:sp>
      <p:sp>
        <p:nvSpPr>
          <p:cNvPr id="105" name="Shape 93"/>
          <p:cNvSpPr/>
          <p:nvPr/>
        </p:nvSpPr>
        <p:spPr>
          <a:xfrm>
            <a:off x="4325112" y="5943600"/>
            <a:ext cx="3538728" cy="26517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6" name="Shape 94"/>
          <p:cNvSpPr/>
          <p:nvPr/>
        </p:nvSpPr>
        <p:spPr>
          <a:xfrm>
            <a:off x="4398264" y="5971032"/>
            <a:ext cx="210312" cy="210312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07" name="Text 95"/>
          <p:cNvSpPr txBox="1"/>
          <p:nvPr/>
        </p:nvSpPr>
        <p:spPr>
          <a:xfrm>
            <a:off x="4398264" y="5971032"/>
            <a:ext cx="2103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8" name="Text 96"/>
          <p:cNvSpPr txBox="1"/>
          <p:nvPr/>
        </p:nvSpPr>
        <p:spPr>
          <a:xfrm>
            <a:off x="4690872" y="5943600"/>
            <a:ext cx="316382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que solo ampara tenencia.</a:t>
            </a:r>
            <a:endParaRPr lang="en-US" sz="1000" dirty="0"/>
          </a:p>
        </p:txBody>
      </p:sp>
      <p:sp>
        <p:nvSpPr>
          <p:cNvPr id="109" name="Shape 97"/>
          <p:cNvSpPr/>
          <p:nvPr/>
        </p:nvSpPr>
        <p:spPr>
          <a:xfrm>
            <a:off x="8110728" y="3685032"/>
            <a:ext cx="3758184" cy="603504"/>
          </a:xfrm>
          <a:prstGeom prst="roundRect">
            <a:avLst>
              <a:gd name="adj" fmla="val 9091"/>
            </a:avLst>
          </a:prstGeom>
          <a:solidFill>
            <a:srgbClr val="0E2F52"/>
          </a:solidFill>
          <a:ln/>
        </p:spPr>
      </p:sp>
      <p:sp>
        <p:nvSpPr>
          <p:cNvPr id="110" name="Shape 98"/>
          <p:cNvSpPr/>
          <p:nvPr/>
        </p:nvSpPr>
        <p:spPr>
          <a:xfrm>
            <a:off x="8161843" y="3754435"/>
            <a:ext cx="464698" cy="4646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sp>
      <p:grpSp>
        <p:nvGrpSpPr>
          <p:cNvPr id="129" name="Grupo 128">
            <a:extLst>
              <a:ext uri="{FF2B5EF4-FFF2-40B4-BE49-F238E27FC236}">
                <a16:creationId xmlns:a16="http://schemas.microsoft.com/office/drawing/2014/main" id="{D56697C2-4BF7-4E6C-8E02-BAE664C65418}"/>
              </a:ext>
            </a:extLst>
          </p:cNvPr>
          <p:cNvGrpSpPr/>
          <p:nvPr/>
        </p:nvGrpSpPr>
        <p:grpSpPr>
          <a:xfrm>
            <a:off x="400050" y="994508"/>
            <a:ext cx="8174736" cy="3172968"/>
            <a:chOff x="411480" y="1005840"/>
            <a:chExt cx="8174736" cy="3172968"/>
          </a:xfrm>
        </p:grpSpPr>
        <p:sp>
          <p:nvSpPr>
            <p:cNvPr id="14" name="Text 11"/>
            <p:cNvSpPr txBox="1"/>
            <p:nvPr/>
          </p:nvSpPr>
          <p:spPr>
            <a:xfrm>
              <a:off x="411480" y="100584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Text 16"/>
            <p:cNvSpPr txBox="1"/>
            <p:nvPr/>
          </p:nvSpPr>
          <p:spPr>
            <a:xfrm>
              <a:off x="4306824" y="100584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Text 33"/>
            <p:cNvSpPr txBox="1"/>
            <p:nvPr/>
          </p:nvSpPr>
          <p:spPr>
            <a:xfrm>
              <a:off x="8202168" y="100584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" name="Text 53"/>
            <p:cNvSpPr txBox="1"/>
            <p:nvPr/>
          </p:nvSpPr>
          <p:spPr>
            <a:xfrm>
              <a:off x="411480" y="379476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Text 70"/>
            <p:cNvSpPr txBox="1"/>
            <p:nvPr/>
          </p:nvSpPr>
          <p:spPr>
            <a:xfrm>
              <a:off x="4306824" y="379476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1" name="Text 99"/>
            <p:cNvSpPr txBox="1"/>
            <p:nvPr/>
          </p:nvSpPr>
          <p:spPr>
            <a:xfrm>
              <a:off x="8202168" y="379476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Arial" pitchFamily="34" charset="-122"/>
                  <a:cs typeface="Arial" pitchFamily="34" charset="-120"/>
                </a:rPr>
                <a:t>6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2" name="Text 100"/>
          <p:cNvSpPr txBox="1"/>
          <p:nvPr/>
        </p:nvSpPr>
        <p:spPr>
          <a:xfrm>
            <a:off x="8677656" y="3730752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 estratégica</a:t>
            </a:r>
            <a:endParaRPr lang="en-US" sz="1150" dirty="0"/>
          </a:p>
        </p:txBody>
      </p:sp>
      <p:sp>
        <p:nvSpPr>
          <p:cNvPr id="113" name="Text 101"/>
          <p:cNvSpPr txBox="1"/>
          <p:nvPr/>
        </p:nvSpPr>
        <p:spPr>
          <a:xfrm>
            <a:off x="8696706" y="3929634"/>
            <a:ext cx="3099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BD0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cambio operativo, no sustantivo.</a:t>
            </a:r>
            <a:endParaRPr lang="en-US" sz="1000" dirty="0"/>
          </a:p>
        </p:txBody>
      </p:sp>
      <p:sp>
        <p:nvSpPr>
          <p:cNvPr id="114" name="Shape 102"/>
          <p:cNvSpPr/>
          <p:nvPr/>
        </p:nvSpPr>
        <p:spPr>
          <a:xfrm>
            <a:off x="8202168" y="4398264"/>
            <a:ext cx="777240" cy="1810512"/>
          </a:xfrm>
          <a:prstGeom prst="rect">
            <a:avLst/>
          </a:prstGeom>
          <a:solidFill>
            <a:srgbClr val="E6EEF7"/>
          </a:solidFill>
          <a:ln/>
        </p:spPr>
      </p:sp>
      <p:pic>
        <p:nvPicPr>
          <p:cNvPr id="116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9992" y="4443984"/>
            <a:ext cx="155448" cy="155448"/>
          </a:xfrm>
          <a:prstGeom prst="rect">
            <a:avLst/>
          </a:prstGeom>
        </p:spPr>
      </p:pic>
      <p:sp>
        <p:nvSpPr>
          <p:cNvPr id="117" name="Text 103"/>
          <p:cNvSpPr txBox="1"/>
          <p:nvPr/>
        </p:nvSpPr>
        <p:spPr>
          <a:xfrm>
            <a:off x="9299448" y="4416552"/>
            <a:ext cx="245973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elimina un filtro administrativo adicional (la autorización especial).</a:t>
            </a:r>
            <a:endParaRPr lang="en-US" sz="900" dirty="0"/>
          </a:p>
        </p:txBody>
      </p:sp>
      <p:pic>
        <p:nvPicPr>
          <p:cNvPr id="118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9992" y="4809744"/>
            <a:ext cx="155448" cy="155448"/>
          </a:xfrm>
          <a:prstGeom prst="rect">
            <a:avLst/>
          </a:prstGeom>
        </p:spPr>
      </p:pic>
      <p:sp>
        <p:nvSpPr>
          <p:cNvPr id="119" name="Text 104"/>
          <p:cNvSpPr txBox="1"/>
          <p:nvPr/>
        </p:nvSpPr>
        <p:spPr>
          <a:xfrm>
            <a:off x="9299448" y="4782312"/>
            <a:ext cx="245973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restablece la eficacia plena de permisos de porte ya expedidos y vigentes.</a:t>
            </a:r>
            <a:endParaRPr lang="en-US" sz="900" dirty="0"/>
          </a:p>
        </p:txBody>
      </p:sp>
      <p:pic>
        <p:nvPicPr>
          <p:cNvPr id="120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9992" y="5175504"/>
            <a:ext cx="155448" cy="155448"/>
          </a:xfrm>
          <a:prstGeom prst="rect">
            <a:avLst/>
          </a:prstGeom>
        </p:spPr>
      </p:pic>
      <p:sp>
        <p:nvSpPr>
          <p:cNvPr id="121" name="Text 105"/>
          <p:cNvSpPr txBox="1"/>
          <p:nvPr/>
        </p:nvSpPr>
        <p:spPr>
          <a:xfrm>
            <a:off x="9299448" y="5148072"/>
            <a:ext cx="245973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refuerza la trazabilidad y verificación institucional (art. 8).</a:t>
            </a:r>
            <a:endParaRPr lang="en-US" sz="900" dirty="0"/>
          </a:p>
        </p:txBody>
      </p:sp>
      <p:pic>
        <p:nvPicPr>
          <p:cNvPr id="122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9992" y="5541264"/>
            <a:ext cx="155448" cy="155448"/>
          </a:xfrm>
          <a:prstGeom prst="rect">
            <a:avLst/>
          </a:prstGeom>
        </p:spPr>
      </p:pic>
      <p:sp>
        <p:nvSpPr>
          <p:cNvPr id="123" name="Text 106"/>
          <p:cNvSpPr txBox="1"/>
          <p:nvPr/>
        </p:nvSpPr>
        <p:spPr>
          <a:xfrm>
            <a:off x="9299448" y="5513832"/>
            <a:ext cx="245973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 crean nuevos derechos ni se autoriza el libre porte de armas (arts. 2 y 4).</a:t>
            </a:r>
            <a:endParaRPr lang="en-US" sz="900" dirty="0"/>
          </a:p>
        </p:txBody>
      </p:sp>
      <p:pic>
        <p:nvPicPr>
          <p:cNvPr id="124" name="Image 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9992" y="5907024"/>
            <a:ext cx="155448" cy="155448"/>
          </a:xfrm>
          <a:prstGeom prst="rect">
            <a:avLst/>
          </a:prstGeom>
        </p:spPr>
      </p:pic>
      <p:sp>
        <p:nvSpPr>
          <p:cNvPr id="125" name="Text 107"/>
          <p:cNvSpPr txBox="1"/>
          <p:nvPr/>
        </p:nvSpPr>
        <p:spPr>
          <a:xfrm>
            <a:off x="9299448" y="5879592"/>
            <a:ext cx="245973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mantiene la posibilidad de reintroducir medidas de suspensión cuando la seguridad nacional o pública lo exija.</a:t>
            </a:r>
            <a:endParaRPr lang="en-US" sz="900" dirty="0"/>
          </a:p>
        </p:txBody>
      </p:sp>
      <p:sp>
        <p:nvSpPr>
          <p:cNvPr id="126" name="Shape 61">
            <a:extLst>
              <a:ext uri="{FF2B5EF4-FFF2-40B4-BE49-F238E27FC236}">
                <a16:creationId xmlns:a16="http://schemas.microsoft.com/office/drawing/2014/main" id="{A3E7B65C-CC23-4AD5-B82A-0AF487D0AC78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127" name="Text 62">
            <a:extLst>
              <a:ext uri="{FF2B5EF4-FFF2-40B4-BE49-F238E27FC236}">
                <a16:creationId xmlns:a16="http://schemas.microsoft.com/office/drawing/2014/main" id="{1BA4C7E8-D028-4E9E-9B19-A9A93A1CBFFA}"/>
              </a:ext>
            </a:extLst>
          </p:cNvPr>
          <p:cNvSpPr txBox="1"/>
          <p:nvPr/>
        </p:nvSpPr>
        <p:spPr>
          <a:xfrm>
            <a:off x="176295" y="6547104"/>
            <a:ext cx="6355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Fuente: </a:t>
            </a:r>
            <a:r>
              <a:rPr lang="es-E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Decreto Ley 2535 de 1993 | Decreto 1368 de 2026</a:t>
            </a:r>
          </a:p>
        </p:txBody>
      </p:sp>
      <p:pic>
        <p:nvPicPr>
          <p:cNvPr id="130" name="Gráfico 129" descr="Diana">
            <a:extLst>
              <a:ext uri="{FF2B5EF4-FFF2-40B4-BE49-F238E27FC236}">
                <a16:creationId xmlns:a16="http://schemas.microsoft.com/office/drawing/2014/main" id="{111C8622-1E47-4457-AC92-EEA4071763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81694" y="4875376"/>
            <a:ext cx="755703" cy="7557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0B910BFD-4F70-459E-BA09-06256E732E10}"/>
              </a:ext>
            </a:extLst>
          </p:cNvPr>
          <p:cNvSpPr/>
          <p:nvPr/>
        </p:nvSpPr>
        <p:spPr>
          <a:xfrm>
            <a:off x="219075" y="995934"/>
            <a:ext cx="11741277" cy="48828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NORMATIVO SOBRE TENENCIA Y PORTE DE ARMAS</a:t>
            </a:r>
            <a:endParaRPr lang="en-US" sz="1800" dirty="0">
              <a:solidFill>
                <a:srgbClr val="123E68"/>
              </a:solidFill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411480" y="995934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F5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CLARIFICACIÓN DEL DECRETO 1368 DEL 2026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65760" y="1443990"/>
            <a:ext cx="3611880" cy="868680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65760" y="144399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TENENCIA</a:t>
            </a:r>
            <a:endParaRPr lang="en-US" sz="2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(Decreto Ley 2535/1993)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365760" y="2312670"/>
            <a:ext cx="3611880" cy="2194560"/>
          </a:xfrm>
          <a:prstGeom prst="rect">
            <a:avLst/>
          </a:prstGeom>
          <a:solidFill>
            <a:srgbClr val="FFFFFF"/>
          </a:solidFill>
          <a:ln w="25400">
            <a:solidFill>
              <a:srgbClr val="0E2F5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30352" y="2449830"/>
            <a:ext cx="3282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Mantiene el arma exclusivamente en inmueble registrado (residencia/trabajo).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77240" y="3885438"/>
            <a:ext cx="2788920" cy="457200"/>
          </a:xfrm>
          <a:prstGeom prst="roundRect">
            <a:avLst>
              <a:gd name="adj" fmla="val 20000"/>
            </a:avLst>
          </a:prstGeom>
          <a:solidFill>
            <a:srgbClr val="0E2F5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777240" y="388543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Efecto: Sin cambios.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069080" y="1443990"/>
            <a:ext cx="3611880" cy="868680"/>
          </a:xfrm>
          <a:prstGeom prst="rect">
            <a:avLst/>
          </a:prstGeom>
          <a:solidFill>
            <a:srgbClr val="1F5CB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069080" y="144399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PORTE</a:t>
            </a:r>
            <a:endParaRPr lang="en-US" sz="2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(Decreto 1368/2026)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4069080" y="2312670"/>
            <a:ext cx="3611880" cy="2194560"/>
          </a:xfrm>
          <a:prstGeom prst="rect">
            <a:avLst/>
          </a:prstGeom>
          <a:solidFill>
            <a:srgbClr val="FFFFFF"/>
          </a:solidFill>
          <a:ln w="25400">
            <a:solidFill>
              <a:srgbClr val="1F5CB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4233672" y="2449830"/>
            <a:ext cx="328269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Llevar el arma en espacio público. Levanta la suspensión general nacional y elimina la autorización especial adicional.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365760" y="4760595"/>
            <a:ext cx="7315200" cy="979170"/>
          </a:xfrm>
          <a:prstGeom prst="roundRect">
            <a:avLst/>
          </a:prstGeom>
          <a:solidFill>
            <a:srgbClr val="8C223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48640" y="4735830"/>
            <a:ext cx="6949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efecto es procedimental, no sustantivo. Restablece la eficacia de permisos vigentes sin crear un nuevo derecho ni autorizar el libre porte de armas.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001000" y="1443990"/>
            <a:ext cx="3840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se</a:t>
            </a:r>
            <a:endParaRPr lang="en-US" sz="24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mantiene</a:t>
            </a:r>
            <a:endParaRPr lang="en-US" sz="24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2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INTACTO</a:t>
            </a:r>
            <a:endParaRPr lang="en-US" sz="240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3181350"/>
            <a:ext cx="274320" cy="27432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8686800" y="2998470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Monopolio estatal de armas</a:t>
            </a: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(Art. 223 C.P.).</a:t>
            </a:r>
            <a:endParaRPr lang="en-US" sz="1400" dirty="0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4187190"/>
            <a:ext cx="274320" cy="27432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8686800" y="4004310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 rigurosos</a:t>
            </a: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(Certificados médicos, judiciales, justificación).</a:t>
            </a:r>
            <a:endParaRPr lang="en-US" sz="1400" dirty="0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5088255"/>
            <a:ext cx="274320" cy="27432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8686800" y="5010150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Causales de decomiso y revocatoria.</a:t>
            </a:r>
            <a:endParaRPr lang="en-US" sz="1400" dirty="0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908B3873-B253-444D-921E-2A46ACBD6AC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41712" y="2941091"/>
            <a:ext cx="537666" cy="53766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9241E3AE-81AE-4E89-AB6B-D19412ADBDB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41712" y="3931691"/>
            <a:ext cx="537666" cy="53766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A3F5485-EF4E-4EF0-A319-E7FDC0BB514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13137" y="4884191"/>
            <a:ext cx="537666" cy="537666"/>
          </a:xfrm>
          <a:prstGeom prst="rect">
            <a:avLst/>
          </a:prstGeom>
        </p:spPr>
      </p:pic>
      <p:sp>
        <p:nvSpPr>
          <p:cNvPr id="34" name="Shape 61">
            <a:extLst>
              <a:ext uri="{FF2B5EF4-FFF2-40B4-BE49-F238E27FC236}">
                <a16:creationId xmlns:a16="http://schemas.microsoft.com/office/drawing/2014/main" id="{5E1058B5-3940-4FC3-BE3C-65A6F0B06517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35" name="Text 62">
            <a:extLst>
              <a:ext uri="{FF2B5EF4-FFF2-40B4-BE49-F238E27FC236}">
                <a16:creationId xmlns:a16="http://schemas.microsoft.com/office/drawing/2014/main" id="{735168D2-DCE9-4C87-B4F0-77EFE4FD3981}"/>
              </a:ext>
            </a:extLst>
          </p:cNvPr>
          <p:cNvSpPr txBox="1"/>
          <p:nvPr/>
        </p:nvSpPr>
        <p:spPr>
          <a:xfrm>
            <a:off x="176295" y="6547104"/>
            <a:ext cx="6355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Fuente: </a:t>
            </a:r>
            <a:r>
              <a:rPr lang="es-E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Decreto Ley 2535 de 1993 | Decreto 1368 de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PÓLIZA ANTITERRORISMO Y PROTOCOLOS FRENTE A BLOQUEOS DE VÍAS</a:t>
            </a:r>
            <a:endParaRPr lang="en-US" sz="1800" dirty="0">
              <a:solidFill>
                <a:srgbClr val="123E68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320040" y="868680"/>
            <a:ext cx="3703320" cy="1691640"/>
          </a:xfrm>
          <a:prstGeom prst="roundRect">
            <a:avLst>
              <a:gd name="adj" fmla="val 3243"/>
            </a:avLst>
          </a:prstGeom>
          <a:solidFill>
            <a:srgbClr val="FBEFF1"/>
          </a:solidFill>
          <a:ln w="12700">
            <a:solidFill>
              <a:srgbClr val="EAD3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868680"/>
            <a:ext cx="3703320" cy="402336"/>
          </a:xfrm>
          <a:prstGeom prst="roundRect">
            <a:avLst>
              <a:gd name="adj" fmla="val 13636"/>
            </a:avLst>
          </a:prstGeom>
          <a:solidFill>
            <a:srgbClr val="A3223A"/>
          </a:solidFill>
          <a:ln/>
        </p:spPr>
      </p:sp>
      <p:sp>
        <p:nvSpPr>
          <p:cNvPr id="8" name="Shape 5"/>
          <p:cNvSpPr/>
          <p:nvPr/>
        </p:nvSpPr>
        <p:spPr>
          <a:xfrm>
            <a:off x="320040" y="1188720"/>
            <a:ext cx="3703320" cy="82296"/>
          </a:xfrm>
          <a:prstGeom prst="rect">
            <a:avLst/>
          </a:prstGeom>
          <a:solidFill>
            <a:srgbClr val="A3223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822960" y="914400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CUBRE?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54533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97280" y="1380744"/>
            <a:ext cx="2788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Daños y pérdidas ocasionados por </a:t>
            </a:r>
            <a:r>
              <a:rPr lang="en-US" sz="1100" b="1" dirty="0">
                <a:solidFill>
                  <a:srgbClr val="7C1B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huelgas, asonadas, amotinamientos, conmociones civiles y/o terrorismo</a:t>
            </a: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cometido únicamente por grupos subversivos, GAO u otras estructuras armadas organizadas.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4133088" y="868680"/>
            <a:ext cx="3703320" cy="1691640"/>
          </a:xfrm>
          <a:prstGeom prst="roundRect">
            <a:avLst>
              <a:gd name="adj" fmla="val 3243"/>
            </a:avLst>
          </a:prstGeom>
          <a:solidFill>
            <a:srgbClr val="F2F7FC"/>
          </a:solidFill>
          <a:ln w="12700">
            <a:solidFill>
              <a:srgbClr val="D6E2EF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133088" y="868680"/>
            <a:ext cx="3703320" cy="402336"/>
          </a:xfrm>
          <a:prstGeom prst="roundRect">
            <a:avLst>
              <a:gd name="adj" fmla="val 13636"/>
            </a:avLst>
          </a:prstGeom>
          <a:solidFill>
            <a:srgbClr val="123E68"/>
          </a:solidFill>
          <a:ln/>
        </p:spPr>
      </p:sp>
      <p:sp>
        <p:nvSpPr>
          <p:cNvPr id="16" name="Shape 11"/>
          <p:cNvSpPr/>
          <p:nvPr/>
        </p:nvSpPr>
        <p:spPr>
          <a:xfrm>
            <a:off x="4133088" y="1188720"/>
            <a:ext cx="3703320" cy="82296"/>
          </a:xfrm>
          <a:prstGeom prst="rect">
            <a:avLst/>
          </a:prstGeom>
          <a:solidFill>
            <a:srgbClr val="123E68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4" y="973836"/>
            <a:ext cx="192024" cy="19202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4636008" y="914400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¿CUÁNDO OPERA?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4297680" y="1380744"/>
            <a:ext cx="402336" cy="402336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692" y="1428756"/>
            <a:ext cx="306313" cy="306313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4828032" y="1362456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todas las vías nacionales, departamentales, rurales, urbanas y veredales, cuando los vehículos públicos se encuentren prestando servicio.</a:t>
            </a:r>
            <a:endParaRPr lang="en-US" sz="1050" dirty="0"/>
          </a:p>
        </p:txBody>
      </p:sp>
      <p:sp>
        <p:nvSpPr>
          <p:cNvPr id="23" name="Shape 16"/>
          <p:cNvSpPr/>
          <p:nvPr/>
        </p:nvSpPr>
        <p:spPr>
          <a:xfrm>
            <a:off x="4297680" y="2002536"/>
            <a:ext cx="402336" cy="402336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376" y="2035232"/>
            <a:ext cx="336944" cy="336944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4828032" y="1984248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También cubre vehículos que no se encuentren prestando servicio en vías a cargo de INVIAS y la ANI.</a:t>
            </a:r>
            <a:endParaRPr lang="en-US" sz="1050" dirty="0"/>
          </a:p>
        </p:txBody>
      </p:sp>
      <p:sp>
        <p:nvSpPr>
          <p:cNvPr id="26" name="Shape 18"/>
          <p:cNvSpPr/>
          <p:nvPr/>
        </p:nvSpPr>
        <p:spPr>
          <a:xfrm>
            <a:off x="7946136" y="868680"/>
            <a:ext cx="3922776" cy="1691640"/>
          </a:xfrm>
          <a:prstGeom prst="roundRect">
            <a:avLst>
              <a:gd name="adj" fmla="val 3243"/>
            </a:avLst>
          </a:prstGeom>
          <a:solidFill>
            <a:srgbClr val="EFF6EF"/>
          </a:solidFill>
          <a:ln w="12700">
            <a:solidFill>
              <a:srgbClr val="D9E5D6"/>
            </a:solidFill>
            <a:prstDash val="solid"/>
          </a:ln>
        </p:spPr>
      </p:sp>
      <p:sp>
        <p:nvSpPr>
          <p:cNvPr id="27" name="Shape 19"/>
          <p:cNvSpPr/>
          <p:nvPr/>
        </p:nvSpPr>
        <p:spPr>
          <a:xfrm>
            <a:off x="7946136" y="868680"/>
            <a:ext cx="3922776" cy="402336"/>
          </a:xfrm>
          <a:prstGeom prst="roundRect">
            <a:avLst>
              <a:gd name="adj" fmla="val 13636"/>
            </a:avLst>
          </a:prstGeom>
          <a:solidFill>
            <a:srgbClr val="2F6B3A"/>
          </a:solidFill>
          <a:ln/>
        </p:spPr>
      </p:sp>
      <p:sp>
        <p:nvSpPr>
          <p:cNvPr id="28" name="Shape 20"/>
          <p:cNvSpPr/>
          <p:nvPr/>
        </p:nvSpPr>
        <p:spPr>
          <a:xfrm>
            <a:off x="7946136" y="1188720"/>
            <a:ext cx="3922776" cy="82296"/>
          </a:xfrm>
          <a:prstGeom prst="rect">
            <a:avLst/>
          </a:prstGeom>
          <a:solidFill>
            <a:srgbClr val="2F6B3A"/>
          </a:solidFill>
          <a:ln/>
        </p:spPr>
      </p:sp>
      <p:sp>
        <p:nvSpPr>
          <p:cNvPr id="31" name="Text 22"/>
          <p:cNvSpPr txBox="1"/>
          <p:nvPr/>
        </p:nvSpPr>
        <p:spPr>
          <a:xfrm>
            <a:off x="8449056" y="914400"/>
            <a:ext cx="33284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¿A QUIÉNES PROTEGE?</a:t>
            </a:r>
            <a:endParaRPr lang="en-US" sz="1300" dirty="0"/>
          </a:p>
        </p:txBody>
      </p:sp>
      <p:sp>
        <p:nvSpPr>
          <p:cNvPr id="32" name="Shape 23"/>
          <p:cNvSpPr/>
          <p:nvPr/>
        </p:nvSpPr>
        <p:spPr>
          <a:xfrm>
            <a:off x="8119872" y="1399032"/>
            <a:ext cx="347472" cy="347472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3361" y="1452521"/>
            <a:ext cx="240492" cy="240492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8577072" y="1380744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Vehículos de servicio público terrestre</a:t>
            </a: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(pasajeros y carga).</a:t>
            </a:r>
            <a:endParaRPr lang="en-US" sz="1050" dirty="0"/>
          </a:p>
        </p:txBody>
      </p:sp>
      <p:sp>
        <p:nvSpPr>
          <p:cNvPr id="35" name="Shape 25"/>
          <p:cNvSpPr/>
          <p:nvPr/>
        </p:nvSpPr>
        <p:spPr>
          <a:xfrm>
            <a:off x="8039241" y="1801368"/>
            <a:ext cx="508734" cy="347472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8110" y="1829606"/>
            <a:ext cx="290995" cy="290995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8577072" y="1783080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Embarcaciones de servicio público fluvial.</a:t>
            </a:r>
            <a:endParaRPr lang="en-US" sz="1050" dirty="0"/>
          </a:p>
        </p:txBody>
      </p:sp>
      <p:sp>
        <p:nvSpPr>
          <p:cNvPr id="38" name="Shape 27"/>
          <p:cNvSpPr/>
          <p:nvPr/>
        </p:nvSpPr>
        <p:spPr>
          <a:xfrm>
            <a:off x="8083388" y="2203704"/>
            <a:ext cx="420441" cy="347472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39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1337" y="2245169"/>
            <a:ext cx="264541" cy="264541"/>
          </a:xfrm>
          <a:prstGeom prst="rect">
            <a:avLst/>
          </a:prstGeom>
        </p:spPr>
      </p:pic>
      <p:sp>
        <p:nvSpPr>
          <p:cNvPr id="40" name="Text 28"/>
          <p:cNvSpPr txBox="1"/>
          <p:nvPr/>
        </p:nvSpPr>
        <p:spPr>
          <a:xfrm>
            <a:off x="8577072" y="2185416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Mercancías transportadas.</a:t>
            </a:r>
            <a:endParaRPr lang="en-US" sz="1050" dirty="0"/>
          </a:p>
        </p:txBody>
      </p:sp>
      <p:sp>
        <p:nvSpPr>
          <p:cNvPr id="41" name="Shape 29"/>
          <p:cNvSpPr/>
          <p:nvPr/>
        </p:nvSpPr>
        <p:spPr>
          <a:xfrm>
            <a:off x="320040" y="2670048"/>
            <a:ext cx="11548872" cy="347472"/>
          </a:xfrm>
          <a:prstGeom prst="roundRect">
            <a:avLst>
              <a:gd name="adj" fmla="val 13158"/>
            </a:avLst>
          </a:prstGeom>
          <a:solidFill>
            <a:srgbClr val="0E2F52"/>
          </a:solidFill>
          <a:ln/>
        </p:spPr>
      </p:sp>
      <p:sp>
        <p:nvSpPr>
          <p:cNvPr id="42" name="Text 30"/>
          <p:cNvSpPr txBox="1"/>
          <p:nvPr/>
        </p:nvSpPr>
        <p:spPr>
          <a:xfrm>
            <a:off x="502920" y="2688336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PRINCIPALES COBERTURAS</a:t>
            </a:r>
            <a:endParaRPr lang="en-US" sz="1300" dirty="0"/>
          </a:p>
        </p:txBody>
      </p:sp>
      <p:sp>
        <p:nvSpPr>
          <p:cNvPr id="43" name="Shape 31"/>
          <p:cNvSpPr/>
          <p:nvPr/>
        </p:nvSpPr>
        <p:spPr>
          <a:xfrm>
            <a:off x="320040" y="3017520"/>
            <a:ext cx="11548872" cy="1920240"/>
          </a:xfrm>
          <a:prstGeom prst="rect">
            <a:avLst/>
          </a:prstGeom>
          <a:solidFill>
            <a:srgbClr val="F2F7FC"/>
          </a:solidFill>
          <a:ln w="12700">
            <a:solidFill>
              <a:srgbClr val="D6E2EF"/>
            </a:solidFill>
            <a:prstDash val="solid"/>
          </a:ln>
        </p:spPr>
      </p:sp>
      <p:sp>
        <p:nvSpPr>
          <p:cNvPr id="44" name="Shape 32"/>
          <p:cNvSpPr/>
          <p:nvPr/>
        </p:nvSpPr>
        <p:spPr>
          <a:xfrm>
            <a:off x="1044702" y="3059430"/>
            <a:ext cx="475488" cy="475488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45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433" y="3078161"/>
            <a:ext cx="438027" cy="438027"/>
          </a:xfrm>
          <a:prstGeom prst="rect">
            <a:avLst/>
          </a:prstGeom>
        </p:spPr>
      </p:pic>
      <p:sp>
        <p:nvSpPr>
          <p:cNvPr id="46" name="Text 33"/>
          <p:cNvSpPr txBox="1"/>
          <p:nvPr/>
        </p:nvSpPr>
        <p:spPr>
          <a:xfrm>
            <a:off x="374904" y="3608070"/>
            <a:ext cx="18150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Pérdidas totales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parciales</a:t>
            </a:r>
            <a:endParaRPr lang="en-US" sz="1100" dirty="0"/>
          </a:p>
        </p:txBody>
      </p:sp>
      <p:sp>
        <p:nvSpPr>
          <p:cNvPr id="47" name="Text 34"/>
          <p:cNvSpPr txBox="1"/>
          <p:nvPr/>
        </p:nvSpPr>
        <p:spPr>
          <a:xfrm>
            <a:off x="374904" y="4037838"/>
            <a:ext cx="1815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Incluye accesorios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vidrios.</a:t>
            </a:r>
            <a:endParaRPr lang="en-US" sz="1100" dirty="0"/>
          </a:p>
        </p:txBody>
      </p:sp>
      <p:sp>
        <p:nvSpPr>
          <p:cNvPr id="48" name="Shape 35"/>
          <p:cNvSpPr/>
          <p:nvPr/>
        </p:nvSpPr>
        <p:spPr>
          <a:xfrm>
            <a:off x="2244852" y="3105150"/>
            <a:ext cx="0" cy="1554480"/>
          </a:xfrm>
          <a:prstGeom prst="line">
            <a:avLst/>
          </a:prstGeom>
          <a:noFill/>
          <a:ln w="12700">
            <a:solidFill>
              <a:srgbClr val="DCE6F1"/>
            </a:solidFill>
            <a:prstDash val="solid"/>
          </a:ln>
        </p:spPr>
      </p:sp>
      <p:sp>
        <p:nvSpPr>
          <p:cNvPr id="49" name="Shape 36"/>
          <p:cNvSpPr/>
          <p:nvPr/>
        </p:nvSpPr>
        <p:spPr>
          <a:xfrm>
            <a:off x="2969514" y="3059430"/>
            <a:ext cx="475488" cy="475488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50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88245" y="3078161"/>
            <a:ext cx="438027" cy="438027"/>
          </a:xfrm>
          <a:prstGeom prst="rect">
            <a:avLst/>
          </a:prstGeom>
        </p:spPr>
      </p:pic>
      <p:sp>
        <p:nvSpPr>
          <p:cNvPr id="51" name="Text 37"/>
          <p:cNvSpPr txBox="1"/>
          <p:nvPr/>
        </p:nvSpPr>
        <p:spPr>
          <a:xfrm>
            <a:off x="2299716" y="3608070"/>
            <a:ext cx="18150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Gastos de grúa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protección</a:t>
            </a:r>
            <a:endParaRPr lang="en-US" sz="1100" dirty="0"/>
          </a:p>
        </p:txBody>
      </p:sp>
      <p:sp>
        <p:nvSpPr>
          <p:cNvPr id="52" name="Text 38"/>
          <p:cNvSpPr txBox="1"/>
          <p:nvPr/>
        </p:nvSpPr>
        <p:spPr>
          <a:xfrm>
            <a:off x="2299716" y="4037838"/>
            <a:ext cx="1815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automotores de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servicio público terrestre.</a:t>
            </a:r>
            <a:endParaRPr lang="en-US" sz="1100" dirty="0"/>
          </a:p>
        </p:txBody>
      </p:sp>
      <p:sp>
        <p:nvSpPr>
          <p:cNvPr id="53" name="Shape 39"/>
          <p:cNvSpPr/>
          <p:nvPr/>
        </p:nvSpPr>
        <p:spPr>
          <a:xfrm>
            <a:off x="4169664" y="3105150"/>
            <a:ext cx="0" cy="1554480"/>
          </a:xfrm>
          <a:prstGeom prst="line">
            <a:avLst/>
          </a:prstGeom>
          <a:noFill/>
          <a:ln w="12700">
            <a:solidFill>
              <a:srgbClr val="DCE6F1"/>
            </a:solidFill>
            <a:prstDash val="solid"/>
          </a:ln>
        </p:spPr>
      </p:sp>
      <p:sp>
        <p:nvSpPr>
          <p:cNvPr id="54" name="Shape 40"/>
          <p:cNvSpPr/>
          <p:nvPr/>
        </p:nvSpPr>
        <p:spPr>
          <a:xfrm>
            <a:off x="4894326" y="3059430"/>
            <a:ext cx="475488" cy="475488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55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13057" y="3078161"/>
            <a:ext cx="438027" cy="438027"/>
          </a:xfrm>
          <a:prstGeom prst="rect">
            <a:avLst/>
          </a:prstGeom>
        </p:spPr>
      </p:pic>
      <p:sp>
        <p:nvSpPr>
          <p:cNvPr id="56" name="Text 41"/>
          <p:cNvSpPr txBox="1"/>
          <p:nvPr/>
        </p:nvSpPr>
        <p:spPr>
          <a:xfrm>
            <a:off x="4224528" y="3608070"/>
            <a:ext cx="18150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Lucro cesante</a:t>
            </a:r>
            <a:endParaRPr lang="en-US" sz="1100" dirty="0"/>
          </a:p>
        </p:txBody>
      </p:sp>
      <p:sp>
        <p:nvSpPr>
          <p:cNvPr id="57" name="Text 42"/>
          <p:cNvSpPr txBox="1"/>
          <p:nvPr/>
        </p:nvSpPr>
        <p:spPr>
          <a:xfrm>
            <a:off x="4224528" y="4037838"/>
            <a:ext cx="1815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automotores de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servicio público terrestre.</a:t>
            </a:r>
            <a:endParaRPr lang="en-US" sz="1100" dirty="0"/>
          </a:p>
        </p:txBody>
      </p:sp>
      <p:sp>
        <p:nvSpPr>
          <p:cNvPr id="58" name="Shape 43"/>
          <p:cNvSpPr/>
          <p:nvPr/>
        </p:nvSpPr>
        <p:spPr>
          <a:xfrm>
            <a:off x="6094476" y="3105150"/>
            <a:ext cx="0" cy="1554480"/>
          </a:xfrm>
          <a:prstGeom prst="line">
            <a:avLst/>
          </a:prstGeom>
          <a:noFill/>
          <a:ln w="12700">
            <a:solidFill>
              <a:srgbClr val="DCE6F1"/>
            </a:solidFill>
            <a:prstDash val="solid"/>
          </a:ln>
        </p:spPr>
      </p:sp>
      <p:sp>
        <p:nvSpPr>
          <p:cNvPr id="59" name="Shape 44"/>
          <p:cNvSpPr/>
          <p:nvPr/>
        </p:nvSpPr>
        <p:spPr>
          <a:xfrm>
            <a:off x="6819138" y="3059430"/>
            <a:ext cx="475488" cy="475488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60" name="Image 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7869" y="3078161"/>
            <a:ext cx="438027" cy="438027"/>
          </a:xfrm>
          <a:prstGeom prst="rect">
            <a:avLst/>
          </a:prstGeom>
        </p:spPr>
      </p:pic>
      <p:sp>
        <p:nvSpPr>
          <p:cNvPr id="61" name="Text 45"/>
          <p:cNvSpPr txBox="1"/>
          <p:nvPr/>
        </p:nvSpPr>
        <p:spPr>
          <a:xfrm>
            <a:off x="6149340" y="3608070"/>
            <a:ext cx="18150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Gastos de salvamento</a:t>
            </a:r>
            <a:endParaRPr lang="en-US" sz="1100" dirty="0"/>
          </a:p>
        </p:txBody>
      </p:sp>
      <p:sp>
        <p:nvSpPr>
          <p:cNvPr id="62" name="Text 46"/>
          <p:cNvSpPr txBox="1"/>
          <p:nvPr/>
        </p:nvSpPr>
        <p:spPr>
          <a:xfrm>
            <a:off x="6149340" y="4037838"/>
            <a:ext cx="1815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embarcaciones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fluviales.</a:t>
            </a:r>
            <a:endParaRPr lang="en-US" sz="1100" dirty="0"/>
          </a:p>
        </p:txBody>
      </p:sp>
      <p:sp>
        <p:nvSpPr>
          <p:cNvPr id="63" name="Shape 47"/>
          <p:cNvSpPr/>
          <p:nvPr/>
        </p:nvSpPr>
        <p:spPr>
          <a:xfrm>
            <a:off x="8019288" y="3105150"/>
            <a:ext cx="0" cy="1554480"/>
          </a:xfrm>
          <a:prstGeom prst="line">
            <a:avLst/>
          </a:prstGeom>
          <a:noFill/>
          <a:ln w="12700">
            <a:solidFill>
              <a:srgbClr val="DCE6F1"/>
            </a:solidFill>
            <a:prstDash val="solid"/>
          </a:ln>
        </p:spPr>
      </p:sp>
      <p:sp>
        <p:nvSpPr>
          <p:cNvPr id="64" name="Shape 48"/>
          <p:cNvSpPr/>
          <p:nvPr/>
        </p:nvSpPr>
        <p:spPr>
          <a:xfrm>
            <a:off x="8743950" y="3059430"/>
            <a:ext cx="475488" cy="475488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65" name="Image 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2681" y="3078161"/>
            <a:ext cx="438027" cy="438027"/>
          </a:xfrm>
          <a:prstGeom prst="rect">
            <a:avLst/>
          </a:prstGeom>
        </p:spPr>
      </p:pic>
      <p:sp>
        <p:nvSpPr>
          <p:cNvPr id="66" name="Text 49"/>
          <p:cNvSpPr txBox="1"/>
          <p:nvPr/>
        </p:nvSpPr>
        <p:spPr>
          <a:xfrm>
            <a:off x="8074152" y="3608070"/>
            <a:ext cx="18150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Daño de mercancías</a:t>
            </a:r>
            <a:endParaRPr lang="en-US" sz="1100" dirty="0"/>
          </a:p>
        </p:txBody>
      </p:sp>
      <p:sp>
        <p:nvSpPr>
          <p:cNvPr id="67" name="Text 50"/>
          <p:cNvSpPr txBox="1"/>
          <p:nvPr/>
        </p:nvSpPr>
        <p:spPr>
          <a:xfrm>
            <a:off x="8074152" y="4037838"/>
            <a:ext cx="1815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Pérdida o daño material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transporte de la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afectada.</a:t>
            </a:r>
            <a:endParaRPr lang="en-US" sz="1100" dirty="0"/>
          </a:p>
        </p:txBody>
      </p:sp>
      <p:sp>
        <p:nvSpPr>
          <p:cNvPr id="68" name="Shape 51"/>
          <p:cNvSpPr/>
          <p:nvPr/>
        </p:nvSpPr>
        <p:spPr>
          <a:xfrm>
            <a:off x="9944100" y="3105150"/>
            <a:ext cx="0" cy="1554480"/>
          </a:xfrm>
          <a:prstGeom prst="line">
            <a:avLst/>
          </a:prstGeom>
          <a:noFill/>
          <a:ln w="12700">
            <a:solidFill>
              <a:srgbClr val="DCE6F1"/>
            </a:solidFill>
            <a:prstDash val="solid"/>
          </a:ln>
        </p:spPr>
      </p:sp>
      <p:sp>
        <p:nvSpPr>
          <p:cNvPr id="69" name="Shape 52"/>
          <p:cNvSpPr/>
          <p:nvPr/>
        </p:nvSpPr>
        <p:spPr>
          <a:xfrm>
            <a:off x="10668762" y="3059430"/>
            <a:ext cx="475488" cy="475488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70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87493" y="3078161"/>
            <a:ext cx="438027" cy="438027"/>
          </a:xfrm>
          <a:prstGeom prst="rect">
            <a:avLst/>
          </a:prstGeom>
        </p:spPr>
      </p:pic>
      <p:sp>
        <p:nvSpPr>
          <p:cNvPr id="71" name="Text 53"/>
          <p:cNvSpPr txBox="1"/>
          <p:nvPr/>
        </p:nvSpPr>
        <p:spPr>
          <a:xfrm>
            <a:off x="9998964" y="3608070"/>
            <a:ext cx="18150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Accidentes personales</a:t>
            </a:r>
            <a:endParaRPr lang="en-US" sz="1100" dirty="0"/>
          </a:p>
        </p:txBody>
      </p:sp>
      <p:sp>
        <p:nvSpPr>
          <p:cNvPr id="72" name="Text 54"/>
          <p:cNvSpPr txBox="1"/>
          <p:nvPr/>
        </p:nvSpPr>
        <p:spPr>
          <a:xfrm>
            <a:off x="9908210" y="4037838"/>
            <a:ext cx="1996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Muerte e incapacidad total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permanente de la tripulación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vehículos de servicio público</a:t>
            </a:r>
            <a:endParaRPr lang="en-US" sz="11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embarcaciones fluviales.</a:t>
            </a:r>
            <a:endParaRPr lang="en-US" sz="1100" dirty="0"/>
          </a:p>
        </p:txBody>
      </p:sp>
      <p:sp>
        <p:nvSpPr>
          <p:cNvPr id="73" name="Shape 55"/>
          <p:cNvSpPr/>
          <p:nvPr/>
        </p:nvSpPr>
        <p:spPr>
          <a:xfrm>
            <a:off x="320040" y="5074920"/>
            <a:ext cx="3703320" cy="1325880"/>
          </a:xfrm>
          <a:prstGeom prst="roundRect">
            <a:avLst>
              <a:gd name="adj" fmla="val 4138"/>
            </a:avLst>
          </a:prstGeom>
          <a:solidFill>
            <a:srgbClr val="EFF6EF"/>
          </a:solidFill>
          <a:ln w="12700">
            <a:solidFill>
              <a:srgbClr val="D9E5D6"/>
            </a:solidFill>
            <a:prstDash val="solid"/>
          </a:ln>
        </p:spPr>
      </p:sp>
      <p:sp>
        <p:nvSpPr>
          <p:cNvPr id="74" name="Shape 56"/>
          <p:cNvSpPr/>
          <p:nvPr/>
        </p:nvSpPr>
        <p:spPr>
          <a:xfrm>
            <a:off x="320040" y="5074920"/>
            <a:ext cx="3703320" cy="402336"/>
          </a:xfrm>
          <a:prstGeom prst="roundRect">
            <a:avLst>
              <a:gd name="adj" fmla="val 13636"/>
            </a:avLst>
          </a:prstGeom>
          <a:solidFill>
            <a:srgbClr val="2F6B3A"/>
          </a:solidFill>
          <a:ln/>
        </p:spPr>
      </p:sp>
      <p:sp>
        <p:nvSpPr>
          <p:cNvPr id="75" name="Shape 57"/>
          <p:cNvSpPr/>
          <p:nvPr/>
        </p:nvSpPr>
        <p:spPr>
          <a:xfrm>
            <a:off x="320040" y="5394960"/>
            <a:ext cx="3703320" cy="82296"/>
          </a:xfrm>
          <a:prstGeom prst="rect">
            <a:avLst/>
          </a:prstGeom>
          <a:solidFill>
            <a:srgbClr val="2F6B3A"/>
          </a:solidFill>
          <a:ln/>
        </p:spPr>
      </p:sp>
      <p:sp>
        <p:nvSpPr>
          <p:cNvPr id="78" name="Text 59"/>
          <p:cNvSpPr txBox="1"/>
          <p:nvPr/>
        </p:nvSpPr>
        <p:spPr>
          <a:xfrm>
            <a:off x="822960" y="5120640"/>
            <a:ext cx="3108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CIRCUNSTANCIAS ESPECIALES</a:t>
            </a:r>
            <a:endParaRPr lang="en-US" sz="1100" dirty="0"/>
          </a:p>
        </p:txBody>
      </p:sp>
      <p:sp>
        <p:nvSpPr>
          <p:cNvPr id="79" name="Shape 60"/>
          <p:cNvSpPr/>
          <p:nvPr/>
        </p:nvSpPr>
        <p:spPr>
          <a:xfrm>
            <a:off x="457200" y="5678424"/>
            <a:ext cx="438912" cy="438912"/>
          </a:xfrm>
          <a:prstGeom prst="ellipse">
            <a:avLst/>
          </a:prstGeom>
          <a:solidFill>
            <a:srgbClr val="E8F0F9"/>
          </a:solidFill>
          <a:ln/>
        </p:spPr>
      </p:sp>
      <p:pic>
        <p:nvPicPr>
          <p:cNvPr id="80" name="Image 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767" y="5745991"/>
            <a:ext cx="303779" cy="303779"/>
          </a:xfrm>
          <a:prstGeom prst="rect">
            <a:avLst/>
          </a:prstGeom>
        </p:spPr>
      </p:pic>
      <p:sp>
        <p:nvSpPr>
          <p:cNvPr id="81" name="Text 61"/>
          <p:cNvSpPr txBox="1"/>
          <p:nvPr/>
        </p:nvSpPr>
        <p:spPr>
          <a:xfrm>
            <a:off x="1005840" y="5586984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el Gobierno Nacional determine circunstancias especiales, se aplicarán coberturas adicionales conforme a la póliza.</a:t>
            </a:r>
            <a:endParaRPr lang="en-US" sz="1100" dirty="0"/>
          </a:p>
        </p:txBody>
      </p:sp>
      <p:sp>
        <p:nvSpPr>
          <p:cNvPr id="82" name="Shape 62"/>
          <p:cNvSpPr/>
          <p:nvPr/>
        </p:nvSpPr>
        <p:spPr>
          <a:xfrm>
            <a:off x="4133088" y="50749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F2F7FC"/>
          </a:solidFill>
          <a:ln w="12700">
            <a:solidFill>
              <a:srgbClr val="D6E2EF"/>
            </a:solidFill>
            <a:prstDash val="solid"/>
          </a:ln>
        </p:spPr>
      </p:sp>
      <p:sp>
        <p:nvSpPr>
          <p:cNvPr id="83" name="Shape 63"/>
          <p:cNvSpPr/>
          <p:nvPr/>
        </p:nvSpPr>
        <p:spPr>
          <a:xfrm>
            <a:off x="4133088" y="5074920"/>
            <a:ext cx="4023360" cy="402336"/>
          </a:xfrm>
          <a:prstGeom prst="roundRect">
            <a:avLst>
              <a:gd name="adj" fmla="val 13636"/>
            </a:avLst>
          </a:prstGeom>
          <a:solidFill>
            <a:srgbClr val="123E68"/>
          </a:solidFill>
          <a:ln/>
        </p:spPr>
      </p:sp>
      <p:sp>
        <p:nvSpPr>
          <p:cNvPr id="84" name="Shape 64"/>
          <p:cNvSpPr/>
          <p:nvPr/>
        </p:nvSpPr>
        <p:spPr>
          <a:xfrm>
            <a:off x="4133088" y="5394960"/>
            <a:ext cx="4023360" cy="82296"/>
          </a:xfrm>
          <a:prstGeom prst="rect">
            <a:avLst/>
          </a:prstGeom>
          <a:solidFill>
            <a:srgbClr val="123E68"/>
          </a:solidFill>
          <a:ln/>
        </p:spPr>
      </p:sp>
      <p:sp>
        <p:nvSpPr>
          <p:cNvPr id="87" name="Text 66"/>
          <p:cNvSpPr txBox="1"/>
          <p:nvPr/>
        </p:nvSpPr>
        <p:spPr>
          <a:xfrm>
            <a:off x="4636008" y="5120640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BENEFICIOS</a:t>
            </a:r>
            <a:endParaRPr lang="en-US" sz="1100" dirty="0"/>
          </a:p>
        </p:txBody>
      </p:sp>
      <p:pic>
        <p:nvPicPr>
          <p:cNvPr id="88" name="Image 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97680" y="5596128"/>
            <a:ext cx="173736" cy="173736"/>
          </a:xfrm>
          <a:prstGeom prst="rect">
            <a:avLst/>
          </a:prstGeom>
        </p:spPr>
      </p:pic>
      <p:sp>
        <p:nvSpPr>
          <p:cNvPr id="89" name="Text 67"/>
          <p:cNvSpPr txBox="1"/>
          <p:nvPr/>
        </p:nvSpPr>
        <p:spPr>
          <a:xfrm>
            <a:off x="4544568" y="5568696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Protección del patrimonio del sector transporte.</a:t>
            </a:r>
            <a:endParaRPr lang="en-US" sz="1050" dirty="0"/>
          </a:p>
        </p:txBody>
      </p:sp>
      <p:pic>
        <p:nvPicPr>
          <p:cNvPr id="90" name="Image 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97680" y="5861304"/>
            <a:ext cx="173736" cy="173736"/>
          </a:xfrm>
          <a:prstGeom prst="rect">
            <a:avLst/>
          </a:prstGeom>
        </p:spPr>
      </p:pic>
      <p:sp>
        <p:nvSpPr>
          <p:cNvPr id="91" name="Text 68"/>
          <p:cNvSpPr txBox="1"/>
          <p:nvPr/>
        </p:nvSpPr>
        <p:spPr>
          <a:xfrm>
            <a:off x="4544568" y="5833872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Garantiza la continuidad del servicio.</a:t>
            </a:r>
            <a:endParaRPr lang="en-US" sz="1050" dirty="0"/>
          </a:p>
        </p:txBody>
      </p:sp>
      <p:pic>
        <p:nvPicPr>
          <p:cNvPr id="92" name="Image 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97680" y="6126480"/>
            <a:ext cx="173736" cy="173736"/>
          </a:xfrm>
          <a:prstGeom prst="rect">
            <a:avLst/>
          </a:prstGeom>
        </p:spPr>
      </p:pic>
      <p:sp>
        <p:nvSpPr>
          <p:cNvPr id="93" name="Text 69"/>
          <p:cNvSpPr txBox="1"/>
          <p:nvPr/>
        </p:nvSpPr>
        <p:spPr>
          <a:xfrm>
            <a:off x="4544568" y="6099048"/>
            <a:ext cx="3474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Respalda la movilidad, el abastecimiento y la seguridad del país.</a:t>
            </a:r>
            <a:endParaRPr lang="en-US" sz="1050" dirty="0"/>
          </a:p>
        </p:txBody>
      </p:sp>
      <p:sp>
        <p:nvSpPr>
          <p:cNvPr id="94" name="Shape 70"/>
          <p:cNvSpPr/>
          <p:nvPr/>
        </p:nvSpPr>
        <p:spPr>
          <a:xfrm>
            <a:off x="8266176" y="5074920"/>
            <a:ext cx="3602736" cy="1325880"/>
          </a:xfrm>
          <a:prstGeom prst="roundRect">
            <a:avLst>
              <a:gd name="adj" fmla="val 4138"/>
            </a:avLst>
          </a:prstGeom>
          <a:solidFill>
            <a:srgbClr val="EAF4EA"/>
          </a:solidFill>
          <a:ln w="12700">
            <a:solidFill>
              <a:srgbClr val="CFE3CF"/>
            </a:solidFill>
            <a:prstDash val="solid"/>
          </a:ln>
        </p:spPr>
      </p:sp>
      <p:pic>
        <p:nvPicPr>
          <p:cNvPr id="95" name="Image 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58200" y="5440680"/>
            <a:ext cx="594360" cy="594360"/>
          </a:xfrm>
          <a:prstGeom prst="rect">
            <a:avLst/>
          </a:prstGeom>
        </p:spPr>
      </p:pic>
      <p:sp>
        <p:nvSpPr>
          <p:cNvPr id="96" name="Text 71"/>
          <p:cNvSpPr txBox="1"/>
          <p:nvPr/>
        </p:nvSpPr>
        <p:spPr>
          <a:xfrm>
            <a:off x="9189720" y="519379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DEDUCIBLES</a:t>
            </a:r>
            <a:endParaRPr lang="en-US" sz="1200" dirty="0"/>
          </a:p>
        </p:txBody>
      </p:sp>
      <p:sp>
        <p:nvSpPr>
          <p:cNvPr id="97" name="Shape 72"/>
          <p:cNvSpPr/>
          <p:nvPr/>
        </p:nvSpPr>
        <p:spPr>
          <a:xfrm>
            <a:off x="9281160" y="5486400"/>
            <a:ext cx="2377440" cy="0"/>
          </a:xfrm>
          <a:prstGeom prst="line">
            <a:avLst/>
          </a:prstGeom>
          <a:noFill/>
          <a:ln w="12700">
            <a:solidFill>
              <a:srgbClr val="9FC79F"/>
            </a:solidFill>
            <a:prstDash val="solid"/>
          </a:ln>
        </p:spPr>
      </p:sp>
      <p:sp>
        <p:nvSpPr>
          <p:cNvPr id="98" name="Text 73"/>
          <p:cNvSpPr txBox="1"/>
          <p:nvPr/>
        </p:nvSpPr>
        <p:spPr>
          <a:xfrm>
            <a:off x="9189720" y="553212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indemniza</a:t>
            </a:r>
            <a:endParaRPr lang="en-US" sz="14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100%</a:t>
            </a:r>
            <a:endParaRPr lang="en-US" sz="1400" dirty="0"/>
          </a:p>
        </p:txBody>
      </p:sp>
      <p:sp>
        <p:nvSpPr>
          <p:cNvPr id="99" name="Shape 6">
            <a:extLst>
              <a:ext uri="{FF2B5EF4-FFF2-40B4-BE49-F238E27FC236}">
                <a16:creationId xmlns:a16="http://schemas.microsoft.com/office/drawing/2014/main" id="{3BC303D5-F2E3-467A-950E-240FD7594999}"/>
              </a:ext>
            </a:extLst>
          </p:cNvPr>
          <p:cNvSpPr/>
          <p:nvPr/>
        </p:nvSpPr>
        <p:spPr>
          <a:xfrm>
            <a:off x="350527" y="930739"/>
            <a:ext cx="438143" cy="438143"/>
          </a:xfrm>
          <a:prstGeom prst="ellipse">
            <a:avLst/>
          </a:prstGeom>
          <a:solidFill>
            <a:srgbClr val="A322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101" name="Shape 6">
            <a:extLst>
              <a:ext uri="{FF2B5EF4-FFF2-40B4-BE49-F238E27FC236}">
                <a16:creationId xmlns:a16="http://schemas.microsoft.com/office/drawing/2014/main" id="{A4A55975-0E4B-4A5C-8E36-F11DE4DAFEA3}"/>
              </a:ext>
            </a:extLst>
          </p:cNvPr>
          <p:cNvSpPr/>
          <p:nvPr/>
        </p:nvSpPr>
        <p:spPr>
          <a:xfrm>
            <a:off x="4181110" y="914263"/>
            <a:ext cx="438143" cy="438143"/>
          </a:xfrm>
          <a:prstGeom prst="ellipse">
            <a:avLst/>
          </a:prstGeom>
          <a:solidFill>
            <a:srgbClr val="123E6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103" name="Shape 6">
            <a:extLst>
              <a:ext uri="{FF2B5EF4-FFF2-40B4-BE49-F238E27FC236}">
                <a16:creationId xmlns:a16="http://schemas.microsoft.com/office/drawing/2014/main" id="{7E70DC24-36A8-472C-9E21-EB2FE3F36F5E}"/>
              </a:ext>
            </a:extLst>
          </p:cNvPr>
          <p:cNvSpPr/>
          <p:nvPr/>
        </p:nvSpPr>
        <p:spPr>
          <a:xfrm>
            <a:off x="8003456" y="906025"/>
            <a:ext cx="438143" cy="438143"/>
          </a:xfrm>
          <a:prstGeom prst="ellipse">
            <a:avLst/>
          </a:prstGeom>
          <a:solidFill>
            <a:srgbClr val="2F6B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105" name="Shape 6">
            <a:extLst>
              <a:ext uri="{FF2B5EF4-FFF2-40B4-BE49-F238E27FC236}">
                <a16:creationId xmlns:a16="http://schemas.microsoft.com/office/drawing/2014/main" id="{5096E8E4-788E-4CB0-92B9-FA293D33F7E8}"/>
              </a:ext>
            </a:extLst>
          </p:cNvPr>
          <p:cNvSpPr/>
          <p:nvPr/>
        </p:nvSpPr>
        <p:spPr>
          <a:xfrm>
            <a:off x="341002" y="5123785"/>
            <a:ext cx="438143" cy="438143"/>
          </a:xfrm>
          <a:prstGeom prst="ellipse">
            <a:avLst/>
          </a:prstGeom>
          <a:solidFill>
            <a:srgbClr val="2F6B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107" name="Shape 6">
            <a:extLst>
              <a:ext uri="{FF2B5EF4-FFF2-40B4-BE49-F238E27FC236}">
                <a16:creationId xmlns:a16="http://schemas.microsoft.com/office/drawing/2014/main" id="{DC6CFD52-B9DA-46C7-8E53-C2FAF0D5E40F}"/>
              </a:ext>
            </a:extLst>
          </p:cNvPr>
          <p:cNvSpPr/>
          <p:nvPr/>
        </p:nvSpPr>
        <p:spPr>
          <a:xfrm>
            <a:off x="4172882" y="5132031"/>
            <a:ext cx="438143" cy="438143"/>
          </a:xfrm>
          <a:prstGeom prst="ellipse">
            <a:avLst/>
          </a:prstGeom>
          <a:solidFill>
            <a:srgbClr val="2F6B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s-MX" dirty="0"/>
          </a:p>
        </p:txBody>
      </p:sp>
      <p:sp>
        <p:nvSpPr>
          <p:cNvPr id="109" name="Freeform 438">
            <a:extLst>
              <a:ext uri="{FF2B5EF4-FFF2-40B4-BE49-F238E27FC236}">
                <a16:creationId xmlns:a16="http://schemas.microsoft.com/office/drawing/2014/main" id="{4105C441-000E-4D96-A800-279E8669467E}"/>
              </a:ext>
            </a:extLst>
          </p:cNvPr>
          <p:cNvSpPr/>
          <p:nvPr/>
        </p:nvSpPr>
        <p:spPr>
          <a:xfrm>
            <a:off x="413387" y="980198"/>
            <a:ext cx="288000" cy="288000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98324" y="0"/>
                </a:moveTo>
                <a:lnTo>
                  <a:pt x="234383" y="0"/>
                </a:lnTo>
                <a:cubicBezTo>
                  <a:pt x="239265" y="0"/>
                  <a:pt x="243491" y="1784"/>
                  <a:pt x="247060" y="5352"/>
                </a:cubicBezTo>
                <a:cubicBezTo>
                  <a:pt x="250628" y="8921"/>
                  <a:pt x="252412" y="13146"/>
                  <a:pt x="252412" y="18029"/>
                </a:cubicBezTo>
                <a:lnTo>
                  <a:pt x="252412" y="58314"/>
                </a:lnTo>
                <a:cubicBezTo>
                  <a:pt x="282649" y="65263"/>
                  <a:pt x="308801" y="79771"/>
                  <a:pt x="330868" y="101838"/>
                </a:cubicBezTo>
                <a:cubicBezTo>
                  <a:pt x="352936" y="123906"/>
                  <a:pt x="367444" y="150058"/>
                  <a:pt x="374393" y="180295"/>
                </a:cubicBezTo>
                <a:lnTo>
                  <a:pt x="414677" y="180295"/>
                </a:lnTo>
                <a:cubicBezTo>
                  <a:pt x="419560" y="180295"/>
                  <a:pt x="423786" y="182079"/>
                  <a:pt x="427355" y="185647"/>
                </a:cubicBezTo>
                <a:cubicBezTo>
                  <a:pt x="430923" y="189215"/>
                  <a:pt x="432707" y="193441"/>
                  <a:pt x="432707" y="198324"/>
                </a:cubicBezTo>
                <a:lnTo>
                  <a:pt x="432707" y="234383"/>
                </a:lnTo>
                <a:cubicBezTo>
                  <a:pt x="432707" y="239266"/>
                  <a:pt x="430923" y="243492"/>
                  <a:pt x="427355" y="247060"/>
                </a:cubicBezTo>
                <a:cubicBezTo>
                  <a:pt x="423786" y="250628"/>
                  <a:pt x="419560" y="252412"/>
                  <a:pt x="414677" y="252412"/>
                </a:cubicBezTo>
                <a:lnTo>
                  <a:pt x="374393" y="252412"/>
                </a:lnTo>
                <a:cubicBezTo>
                  <a:pt x="367444" y="282649"/>
                  <a:pt x="352936" y="308801"/>
                  <a:pt x="330868" y="330869"/>
                </a:cubicBezTo>
                <a:cubicBezTo>
                  <a:pt x="308801" y="352936"/>
                  <a:pt x="282649" y="367444"/>
                  <a:pt x="252412" y="374393"/>
                </a:cubicBezTo>
                <a:lnTo>
                  <a:pt x="252412" y="414678"/>
                </a:lnTo>
                <a:cubicBezTo>
                  <a:pt x="252412" y="419561"/>
                  <a:pt x="250628" y="423786"/>
                  <a:pt x="247060" y="427355"/>
                </a:cubicBezTo>
                <a:cubicBezTo>
                  <a:pt x="243491" y="430923"/>
                  <a:pt x="239265" y="432707"/>
                  <a:pt x="234383" y="432707"/>
                </a:cubicBezTo>
                <a:lnTo>
                  <a:pt x="198324" y="432707"/>
                </a:lnTo>
                <a:cubicBezTo>
                  <a:pt x="193441" y="432707"/>
                  <a:pt x="189215" y="430923"/>
                  <a:pt x="185647" y="427355"/>
                </a:cubicBezTo>
                <a:cubicBezTo>
                  <a:pt x="182079" y="423786"/>
                  <a:pt x="180294" y="419561"/>
                  <a:pt x="180294" y="414678"/>
                </a:cubicBezTo>
                <a:lnTo>
                  <a:pt x="180294" y="374393"/>
                </a:lnTo>
                <a:cubicBezTo>
                  <a:pt x="150057" y="367444"/>
                  <a:pt x="123905" y="352936"/>
                  <a:pt x="101838" y="330869"/>
                </a:cubicBezTo>
                <a:cubicBezTo>
                  <a:pt x="79771" y="308801"/>
                  <a:pt x="65263" y="282649"/>
                  <a:pt x="58314" y="252412"/>
                </a:cubicBezTo>
                <a:lnTo>
                  <a:pt x="18029" y="252412"/>
                </a:lnTo>
                <a:cubicBezTo>
                  <a:pt x="13146" y="252412"/>
                  <a:pt x="8921" y="250628"/>
                  <a:pt x="5353" y="247060"/>
                </a:cubicBezTo>
                <a:cubicBezTo>
                  <a:pt x="1784" y="243492"/>
                  <a:pt x="0" y="239266"/>
                  <a:pt x="0" y="234383"/>
                </a:cubicBezTo>
                <a:lnTo>
                  <a:pt x="0" y="198324"/>
                </a:lnTo>
                <a:cubicBezTo>
                  <a:pt x="0" y="193441"/>
                  <a:pt x="1784" y="189215"/>
                  <a:pt x="5353" y="185647"/>
                </a:cubicBezTo>
                <a:cubicBezTo>
                  <a:pt x="8921" y="182079"/>
                  <a:pt x="13146" y="180295"/>
                  <a:pt x="18029" y="180295"/>
                </a:cubicBezTo>
                <a:lnTo>
                  <a:pt x="58314" y="180295"/>
                </a:lnTo>
                <a:cubicBezTo>
                  <a:pt x="65263" y="150058"/>
                  <a:pt x="79771" y="123906"/>
                  <a:pt x="101838" y="101838"/>
                </a:cubicBezTo>
                <a:cubicBezTo>
                  <a:pt x="123905" y="79771"/>
                  <a:pt x="150057" y="65263"/>
                  <a:pt x="180294" y="58314"/>
                </a:cubicBezTo>
                <a:lnTo>
                  <a:pt x="180294" y="18029"/>
                </a:lnTo>
                <a:cubicBezTo>
                  <a:pt x="180294" y="13146"/>
                  <a:pt x="182079" y="8921"/>
                  <a:pt x="185647" y="5352"/>
                </a:cubicBezTo>
                <a:cubicBezTo>
                  <a:pt x="189215" y="1784"/>
                  <a:pt x="193441" y="0"/>
                  <a:pt x="198324" y="0"/>
                </a:cubicBezTo>
                <a:close/>
                <a:moveTo>
                  <a:pt x="180294" y="95500"/>
                </a:moveTo>
                <a:cubicBezTo>
                  <a:pt x="160011" y="101510"/>
                  <a:pt x="142311" y="112074"/>
                  <a:pt x="127192" y="127192"/>
                </a:cubicBezTo>
                <a:cubicBezTo>
                  <a:pt x="112073" y="142311"/>
                  <a:pt x="101509" y="160011"/>
                  <a:pt x="95499" y="180295"/>
                </a:cubicBezTo>
                <a:lnTo>
                  <a:pt x="126206" y="180295"/>
                </a:lnTo>
                <a:cubicBezTo>
                  <a:pt x="131089" y="180295"/>
                  <a:pt x="135314" y="182079"/>
                  <a:pt x="138883" y="185647"/>
                </a:cubicBezTo>
                <a:cubicBezTo>
                  <a:pt x="142451" y="189215"/>
                  <a:pt x="144235" y="193441"/>
                  <a:pt x="144235" y="198324"/>
                </a:cubicBezTo>
                <a:lnTo>
                  <a:pt x="144235" y="234383"/>
                </a:lnTo>
                <a:cubicBezTo>
                  <a:pt x="144235" y="239266"/>
                  <a:pt x="142451" y="243492"/>
                  <a:pt x="138883" y="247060"/>
                </a:cubicBezTo>
                <a:cubicBezTo>
                  <a:pt x="135314" y="250628"/>
                  <a:pt x="131089" y="252412"/>
                  <a:pt x="126206" y="252412"/>
                </a:cubicBezTo>
                <a:lnTo>
                  <a:pt x="95499" y="252412"/>
                </a:lnTo>
                <a:cubicBezTo>
                  <a:pt x="101509" y="272696"/>
                  <a:pt x="112073" y="290396"/>
                  <a:pt x="127192" y="305515"/>
                </a:cubicBezTo>
                <a:cubicBezTo>
                  <a:pt x="142311" y="320633"/>
                  <a:pt x="160011" y="331197"/>
                  <a:pt x="180294" y="337207"/>
                </a:cubicBezTo>
                <a:lnTo>
                  <a:pt x="180294" y="306501"/>
                </a:lnTo>
                <a:cubicBezTo>
                  <a:pt x="180294" y="301618"/>
                  <a:pt x="182079" y="297392"/>
                  <a:pt x="185647" y="293824"/>
                </a:cubicBezTo>
                <a:cubicBezTo>
                  <a:pt x="189215" y="290255"/>
                  <a:pt x="193441" y="288471"/>
                  <a:pt x="198324" y="288471"/>
                </a:cubicBezTo>
                <a:lnTo>
                  <a:pt x="234383" y="288471"/>
                </a:lnTo>
                <a:cubicBezTo>
                  <a:pt x="239265" y="288471"/>
                  <a:pt x="243491" y="290255"/>
                  <a:pt x="247060" y="293824"/>
                </a:cubicBezTo>
                <a:cubicBezTo>
                  <a:pt x="250628" y="297392"/>
                  <a:pt x="252412" y="301618"/>
                  <a:pt x="252412" y="306501"/>
                </a:cubicBezTo>
                <a:lnTo>
                  <a:pt x="252412" y="337207"/>
                </a:lnTo>
                <a:cubicBezTo>
                  <a:pt x="272696" y="331197"/>
                  <a:pt x="290396" y="320633"/>
                  <a:pt x="305514" y="305515"/>
                </a:cubicBezTo>
                <a:cubicBezTo>
                  <a:pt x="320633" y="290396"/>
                  <a:pt x="331197" y="272696"/>
                  <a:pt x="337207" y="252412"/>
                </a:cubicBezTo>
                <a:lnTo>
                  <a:pt x="306500" y="252412"/>
                </a:lnTo>
                <a:cubicBezTo>
                  <a:pt x="301618" y="252412"/>
                  <a:pt x="297392" y="250628"/>
                  <a:pt x="293824" y="247060"/>
                </a:cubicBezTo>
                <a:cubicBezTo>
                  <a:pt x="290255" y="243492"/>
                  <a:pt x="288471" y="239266"/>
                  <a:pt x="288471" y="234383"/>
                </a:cubicBezTo>
                <a:lnTo>
                  <a:pt x="288471" y="198324"/>
                </a:lnTo>
                <a:cubicBezTo>
                  <a:pt x="288471" y="193441"/>
                  <a:pt x="290255" y="189215"/>
                  <a:pt x="293824" y="185647"/>
                </a:cubicBezTo>
                <a:cubicBezTo>
                  <a:pt x="297392" y="182079"/>
                  <a:pt x="301618" y="180295"/>
                  <a:pt x="306500" y="180295"/>
                </a:cubicBezTo>
                <a:lnTo>
                  <a:pt x="337207" y="180295"/>
                </a:lnTo>
                <a:cubicBezTo>
                  <a:pt x="331197" y="160011"/>
                  <a:pt x="320633" y="142311"/>
                  <a:pt x="305514" y="127192"/>
                </a:cubicBezTo>
                <a:cubicBezTo>
                  <a:pt x="290396" y="112074"/>
                  <a:pt x="272696" y="101510"/>
                  <a:pt x="252412" y="95500"/>
                </a:cubicBezTo>
                <a:lnTo>
                  <a:pt x="252412" y="126206"/>
                </a:lnTo>
                <a:cubicBezTo>
                  <a:pt x="252412" y="131089"/>
                  <a:pt x="250628" y="135315"/>
                  <a:pt x="247060" y="138883"/>
                </a:cubicBezTo>
                <a:cubicBezTo>
                  <a:pt x="243491" y="142452"/>
                  <a:pt x="239265" y="144236"/>
                  <a:pt x="234383" y="144236"/>
                </a:cubicBezTo>
                <a:lnTo>
                  <a:pt x="198324" y="144236"/>
                </a:lnTo>
                <a:cubicBezTo>
                  <a:pt x="193441" y="144236"/>
                  <a:pt x="189215" y="142452"/>
                  <a:pt x="185647" y="138883"/>
                </a:cubicBezTo>
                <a:cubicBezTo>
                  <a:pt x="182079" y="135315"/>
                  <a:pt x="180294" y="131089"/>
                  <a:pt x="180294" y="126206"/>
                </a:cubicBezTo>
                <a:lnTo>
                  <a:pt x="180294" y="95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Freeform 400">
            <a:extLst>
              <a:ext uri="{FF2B5EF4-FFF2-40B4-BE49-F238E27FC236}">
                <a16:creationId xmlns:a16="http://schemas.microsoft.com/office/drawing/2014/main" id="{A779206B-014B-47ED-B354-FCFC66D96F1E}"/>
              </a:ext>
            </a:extLst>
          </p:cNvPr>
          <p:cNvSpPr/>
          <p:nvPr/>
        </p:nvSpPr>
        <p:spPr>
          <a:xfrm>
            <a:off x="4304884" y="966225"/>
            <a:ext cx="196686" cy="324933"/>
          </a:xfrm>
          <a:custGeom>
            <a:avLst/>
            <a:gdLst/>
            <a:ahLst/>
            <a:cxnLst/>
            <a:rect l="l" t="t" r="r" b="b"/>
            <a:pathLst>
              <a:path w="288471" h="432707">
                <a:moveTo>
                  <a:pt x="144235" y="0"/>
                </a:moveTo>
                <a:cubicBezTo>
                  <a:pt x="184051" y="0"/>
                  <a:pt x="218043" y="14086"/>
                  <a:pt x="246214" y="42256"/>
                </a:cubicBezTo>
                <a:cubicBezTo>
                  <a:pt x="274385" y="70428"/>
                  <a:pt x="288471" y="104420"/>
                  <a:pt x="288471" y="144236"/>
                </a:cubicBezTo>
                <a:cubicBezTo>
                  <a:pt x="288471" y="164707"/>
                  <a:pt x="285372" y="181515"/>
                  <a:pt x="279175" y="194662"/>
                </a:cubicBezTo>
                <a:lnTo>
                  <a:pt x="176632" y="412706"/>
                </a:lnTo>
                <a:cubicBezTo>
                  <a:pt x="173628" y="418903"/>
                  <a:pt x="169167" y="423786"/>
                  <a:pt x="163251" y="427355"/>
                </a:cubicBezTo>
                <a:cubicBezTo>
                  <a:pt x="157335" y="430923"/>
                  <a:pt x="150996" y="432707"/>
                  <a:pt x="144235" y="432707"/>
                </a:cubicBezTo>
                <a:cubicBezTo>
                  <a:pt x="137475" y="432707"/>
                  <a:pt x="131136" y="430923"/>
                  <a:pt x="125220" y="427355"/>
                </a:cubicBezTo>
                <a:cubicBezTo>
                  <a:pt x="119304" y="423786"/>
                  <a:pt x="114938" y="418903"/>
                  <a:pt x="112120" y="412706"/>
                </a:cubicBezTo>
                <a:lnTo>
                  <a:pt x="9297" y="194662"/>
                </a:lnTo>
                <a:cubicBezTo>
                  <a:pt x="3099" y="181515"/>
                  <a:pt x="0" y="164707"/>
                  <a:pt x="0" y="144236"/>
                </a:cubicBezTo>
                <a:cubicBezTo>
                  <a:pt x="0" y="104420"/>
                  <a:pt x="14085" y="70428"/>
                  <a:pt x="42256" y="42256"/>
                </a:cubicBezTo>
                <a:cubicBezTo>
                  <a:pt x="70427" y="14086"/>
                  <a:pt x="104421" y="0"/>
                  <a:pt x="144235" y="0"/>
                </a:cubicBezTo>
                <a:close/>
                <a:moveTo>
                  <a:pt x="144235" y="72118"/>
                </a:moveTo>
                <a:cubicBezTo>
                  <a:pt x="124328" y="72118"/>
                  <a:pt x="107331" y="79161"/>
                  <a:pt x="93246" y="93246"/>
                </a:cubicBezTo>
                <a:cubicBezTo>
                  <a:pt x="79160" y="107332"/>
                  <a:pt x="72117" y="124328"/>
                  <a:pt x="72117" y="144236"/>
                </a:cubicBezTo>
                <a:cubicBezTo>
                  <a:pt x="72117" y="164143"/>
                  <a:pt x="79160" y="181140"/>
                  <a:pt x="93246" y="195225"/>
                </a:cubicBezTo>
                <a:cubicBezTo>
                  <a:pt x="107331" y="209311"/>
                  <a:pt x="124328" y="216353"/>
                  <a:pt x="144235" y="216353"/>
                </a:cubicBezTo>
                <a:cubicBezTo>
                  <a:pt x="164143" y="216353"/>
                  <a:pt x="181139" y="209311"/>
                  <a:pt x="195225" y="195225"/>
                </a:cubicBezTo>
                <a:cubicBezTo>
                  <a:pt x="209310" y="181140"/>
                  <a:pt x="216353" y="164143"/>
                  <a:pt x="216353" y="144236"/>
                </a:cubicBezTo>
                <a:cubicBezTo>
                  <a:pt x="216353" y="124328"/>
                  <a:pt x="209310" y="107332"/>
                  <a:pt x="195225" y="93246"/>
                </a:cubicBezTo>
                <a:cubicBezTo>
                  <a:pt x="181139" y="79161"/>
                  <a:pt x="164143" y="72118"/>
                  <a:pt x="144235" y="72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1" name="Freeform 425">
            <a:extLst>
              <a:ext uri="{FF2B5EF4-FFF2-40B4-BE49-F238E27FC236}">
                <a16:creationId xmlns:a16="http://schemas.microsoft.com/office/drawing/2014/main" id="{1031543C-1223-4637-81E3-4B47B5F7608E}"/>
              </a:ext>
            </a:extLst>
          </p:cNvPr>
          <p:cNvSpPr/>
          <p:nvPr/>
        </p:nvSpPr>
        <p:spPr>
          <a:xfrm>
            <a:off x="8069328" y="952648"/>
            <a:ext cx="276721" cy="284831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Freeform 304">
            <a:extLst>
              <a:ext uri="{FF2B5EF4-FFF2-40B4-BE49-F238E27FC236}">
                <a16:creationId xmlns:a16="http://schemas.microsoft.com/office/drawing/2014/main" id="{B5CA1DFF-9741-4442-972E-7AF77319E279}"/>
              </a:ext>
            </a:extLst>
          </p:cNvPr>
          <p:cNvSpPr/>
          <p:nvPr/>
        </p:nvSpPr>
        <p:spPr>
          <a:xfrm>
            <a:off x="420610" y="5168486"/>
            <a:ext cx="288000" cy="288000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13" name="Group 57">
            <a:extLst>
              <a:ext uri="{FF2B5EF4-FFF2-40B4-BE49-F238E27FC236}">
                <a16:creationId xmlns:a16="http://schemas.microsoft.com/office/drawing/2014/main" id="{F22B3EDC-D816-4652-A2DB-57118CC8D29D}"/>
              </a:ext>
            </a:extLst>
          </p:cNvPr>
          <p:cNvGrpSpPr/>
          <p:nvPr/>
        </p:nvGrpSpPr>
        <p:grpSpPr>
          <a:xfrm>
            <a:off x="4267120" y="5216565"/>
            <a:ext cx="261223" cy="196260"/>
            <a:chOff x="3455988" y="2078038"/>
            <a:chExt cx="615950" cy="615950"/>
          </a:xfrm>
          <a:solidFill>
            <a:schemeClr val="bg1"/>
          </a:solidFill>
        </p:grpSpPr>
        <p:sp>
          <p:nvSpPr>
            <p:cNvPr id="114" name="Freeform 22">
              <a:extLst>
                <a:ext uri="{FF2B5EF4-FFF2-40B4-BE49-F238E27FC236}">
                  <a16:creationId xmlns:a16="http://schemas.microsoft.com/office/drawing/2014/main" id="{21060FEF-96D3-4545-98AF-B18F5E4AF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726" y="2122488"/>
              <a:ext cx="134938" cy="454025"/>
            </a:xfrm>
            <a:custGeom>
              <a:avLst/>
              <a:gdLst>
                <a:gd name="T0" fmla="*/ 23 w 85"/>
                <a:gd name="T1" fmla="*/ 0 h 286"/>
                <a:gd name="T2" fmla="*/ 60 w 85"/>
                <a:gd name="T3" fmla="*/ 0 h 286"/>
                <a:gd name="T4" fmla="*/ 68 w 85"/>
                <a:gd name="T5" fmla="*/ 0 h 286"/>
                <a:gd name="T6" fmla="*/ 75 w 85"/>
                <a:gd name="T7" fmla="*/ 3 h 286"/>
                <a:gd name="T8" fmla="*/ 80 w 85"/>
                <a:gd name="T9" fmla="*/ 8 h 286"/>
                <a:gd name="T10" fmla="*/ 83 w 85"/>
                <a:gd name="T11" fmla="*/ 15 h 286"/>
                <a:gd name="T12" fmla="*/ 85 w 85"/>
                <a:gd name="T13" fmla="*/ 23 h 286"/>
                <a:gd name="T14" fmla="*/ 85 w 85"/>
                <a:gd name="T15" fmla="*/ 286 h 286"/>
                <a:gd name="T16" fmla="*/ 0 w 85"/>
                <a:gd name="T17" fmla="*/ 286 h 286"/>
                <a:gd name="T18" fmla="*/ 0 w 85"/>
                <a:gd name="T19" fmla="*/ 23 h 286"/>
                <a:gd name="T20" fmla="*/ 1 w 85"/>
                <a:gd name="T21" fmla="*/ 15 h 286"/>
                <a:gd name="T22" fmla="*/ 5 w 85"/>
                <a:gd name="T23" fmla="*/ 8 h 286"/>
                <a:gd name="T24" fmla="*/ 10 w 85"/>
                <a:gd name="T25" fmla="*/ 3 h 286"/>
                <a:gd name="T26" fmla="*/ 16 w 85"/>
                <a:gd name="T27" fmla="*/ 0 h 286"/>
                <a:gd name="T28" fmla="*/ 23 w 85"/>
                <a:gd name="T2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286">
                  <a:moveTo>
                    <a:pt x="23" y="0"/>
                  </a:moveTo>
                  <a:lnTo>
                    <a:pt x="60" y="0"/>
                  </a:lnTo>
                  <a:lnTo>
                    <a:pt x="68" y="0"/>
                  </a:lnTo>
                  <a:lnTo>
                    <a:pt x="75" y="3"/>
                  </a:lnTo>
                  <a:lnTo>
                    <a:pt x="80" y="8"/>
                  </a:lnTo>
                  <a:lnTo>
                    <a:pt x="83" y="15"/>
                  </a:lnTo>
                  <a:lnTo>
                    <a:pt x="85" y="23"/>
                  </a:lnTo>
                  <a:lnTo>
                    <a:pt x="85" y="286"/>
                  </a:lnTo>
                  <a:lnTo>
                    <a:pt x="0" y="286"/>
                  </a:lnTo>
                  <a:lnTo>
                    <a:pt x="0" y="23"/>
                  </a:lnTo>
                  <a:lnTo>
                    <a:pt x="1" y="15"/>
                  </a:lnTo>
                  <a:lnTo>
                    <a:pt x="5" y="8"/>
                  </a:lnTo>
                  <a:lnTo>
                    <a:pt x="10" y="3"/>
                  </a:lnTo>
                  <a:lnTo>
                    <a:pt x="16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3">
              <a:extLst>
                <a:ext uri="{FF2B5EF4-FFF2-40B4-BE49-F238E27FC236}">
                  <a16:creationId xmlns:a16="http://schemas.microsoft.com/office/drawing/2014/main" id="{50ABCF6A-C227-4EA6-80E6-B3184BBA7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2216150"/>
              <a:ext cx="134938" cy="360363"/>
            </a:xfrm>
            <a:custGeom>
              <a:avLst/>
              <a:gdLst>
                <a:gd name="T0" fmla="*/ 23 w 85"/>
                <a:gd name="T1" fmla="*/ 0 h 227"/>
                <a:gd name="T2" fmla="*/ 62 w 85"/>
                <a:gd name="T3" fmla="*/ 0 h 227"/>
                <a:gd name="T4" fmla="*/ 68 w 85"/>
                <a:gd name="T5" fmla="*/ 0 h 227"/>
                <a:gd name="T6" fmla="*/ 75 w 85"/>
                <a:gd name="T7" fmla="*/ 3 h 227"/>
                <a:gd name="T8" fmla="*/ 80 w 85"/>
                <a:gd name="T9" fmla="*/ 8 h 227"/>
                <a:gd name="T10" fmla="*/ 83 w 85"/>
                <a:gd name="T11" fmla="*/ 15 h 227"/>
                <a:gd name="T12" fmla="*/ 85 w 85"/>
                <a:gd name="T13" fmla="*/ 23 h 227"/>
                <a:gd name="T14" fmla="*/ 85 w 85"/>
                <a:gd name="T15" fmla="*/ 227 h 227"/>
                <a:gd name="T16" fmla="*/ 0 w 85"/>
                <a:gd name="T17" fmla="*/ 227 h 227"/>
                <a:gd name="T18" fmla="*/ 0 w 85"/>
                <a:gd name="T19" fmla="*/ 23 h 227"/>
                <a:gd name="T20" fmla="*/ 2 w 85"/>
                <a:gd name="T21" fmla="*/ 15 h 227"/>
                <a:gd name="T22" fmla="*/ 5 w 85"/>
                <a:gd name="T23" fmla="*/ 8 h 227"/>
                <a:gd name="T24" fmla="*/ 10 w 85"/>
                <a:gd name="T25" fmla="*/ 3 h 227"/>
                <a:gd name="T26" fmla="*/ 17 w 85"/>
                <a:gd name="T27" fmla="*/ 0 h 227"/>
                <a:gd name="T28" fmla="*/ 23 w 85"/>
                <a:gd name="T2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227">
                  <a:moveTo>
                    <a:pt x="23" y="0"/>
                  </a:moveTo>
                  <a:lnTo>
                    <a:pt x="62" y="0"/>
                  </a:lnTo>
                  <a:lnTo>
                    <a:pt x="68" y="0"/>
                  </a:lnTo>
                  <a:lnTo>
                    <a:pt x="75" y="3"/>
                  </a:lnTo>
                  <a:lnTo>
                    <a:pt x="80" y="8"/>
                  </a:lnTo>
                  <a:lnTo>
                    <a:pt x="83" y="15"/>
                  </a:lnTo>
                  <a:lnTo>
                    <a:pt x="85" y="23"/>
                  </a:lnTo>
                  <a:lnTo>
                    <a:pt x="85" y="227"/>
                  </a:lnTo>
                  <a:lnTo>
                    <a:pt x="0" y="227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5" y="8"/>
                  </a:lnTo>
                  <a:lnTo>
                    <a:pt x="10" y="3"/>
                  </a:lnTo>
                  <a:lnTo>
                    <a:pt x="17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4">
              <a:extLst>
                <a:ext uri="{FF2B5EF4-FFF2-40B4-BE49-F238E27FC236}">
                  <a16:creationId xmlns:a16="http://schemas.microsoft.com/office/drawing/2014/main" id="{34024799-F142-41E1-8972-5A0F87B7C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2339975"/>
              <a:ext cx="134938" cy="236538"/>
            </a:xfrm>
            <a:custGeom>
              <a:avLst/>
              <a:gdLst>
                <a:gd name="T0" fmla="*/ 25 w 85"/>
                <a:gd name="T1" fmla="*/ 0 h 149"/>
                <a:gd name="T2" fmla="*/ 61 w 85"/>
                <a:gd name="T3" fmla="*/ 0 h 149"/>
                <a:gd name="T4" fmla="*/ 68 w 85"/>
                <a:gd name="T5" fmla="*/ 0 h 149"/>
                <a:gd name="T6" fmla="*/ 75 w 85"/>
                <a:gd name="T7" fmla="*/ 3 h 149"/>
                <a:gd name="T8" fmla="*/ 80 w 85"/>
                <a:gd name="T9" fmla="*/ 9 h 149"/>
                <a:gd name="T10" fmla="*/ 83 w 85"/>
                <a:gd name="T11" fmla="*/ 15 h 149"/>
                <a:gd name="T12" fmla="*/ 85 w 85"/>
                <a:gd name="T13" fmla="*/ 24 h 149"/>
                <a:gd name="T14" fmla="*/ 85 w 85"/>
                <a:gd name="T15" fmla="*/ 149 h 149"/>
                <a:gd name="T16" fmla="*/ 0 w 85"/>
                <a:gd name="T17" fmla="*/ 149 h 149"/>
                <a:gd name="T18" fmla="*/ 0 w 85"/>
                <a:gd name="T19" fmla="*/ 24 h 149"/>
                <a:gd name="T20" fmla="*/ 1 w 85"/>
                <a:gd name="T21" fmla="*/ 15 h 149"/>
                <a:gd name="T22" fmla="*/ 5 w 85"/>
                <a:gd name="T23" fmla="*/ 9 h 149"/>
                <a:gd name="T24" fmla="*/ 10 w 85"/>
                <a:gd name="T25" fmla="*/ 3 h 149"/>
                <a:gd name="T26" fmla="*/ 16 w 85"/>
                <a:gd name="T27" fmla="*/ 0 h 149"/>
                <a:gd name="T28" fmla="*/ 25 w 85"/>
                <a:gd name="T2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149">
                  <a:moveTo>
                    <a:pt x="25" y="0"/>
                  </a:moveTo>
                  <a:lnTo>
                    <a:pt x="61" y="0"/>
                  </a:lnTo>
                  <a:lnTo>
                    <a:pt x="68" y="0"/>
                  </a:lnTo>
                  <a:lnTo>
                    <a:pt x="75" y="3"/>
                  </a:lnTo>
                  <a:lnTo>
                    <a:pt x="80" y="9"/>
                  </a:lnTo>
                  <a:lnTo>
                    <a:pt x="83" y="15"/>
                  </a:lnTo>
                  <a:lnTo>
                    <a:pt x="85" y="24"/>
                  </a:lnTo>
                  <a:lnTo>
                    <a:pt x="85" y="149"/>
                  </a:lnTo>
                  <a:lnTo>
                    <a:pt x="0" y="149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5" y="9"/>
                  </a:lnTo>
                  <a:lnTo>
                    <a:pt x="10" y="3"/>
                  </a:lnTo>
                  <a:lnTo>
                    <a:pt x="16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5">
              <a:extLst>
                <a:ext uri="{FF2B5EF4-FFF2-40B4-BE49-F238E27FC236}">
                  <a16:creationId xmlns:a16="http://schemas.microsoft.com/office/drawing/2014/main" id="{BBACED31-99D9-474A-9C3F-0D732E64B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988" y="2078038"/>
              <a:ext cx="615950" cy="615950"/>
            </a:xfrm>
            <a:custGeom>
              <a:avLst/>
              <a:gdLst>
                <a:gd name="T0" fmla="*/ 23 w 388"/>
                <a:gd name="T1" fmla="*/ 0 h 388"/>
                <a:gd name="T2" fmla="*/ 41 w 388"/>
                <a:gd name="T3" fmla="*/ 0 h 388"/>
                <a:gd name="T4" fmla="*/ 48 w 388"/>
                <a:gd name="T5" fmla="*/ 1 h 388"/>
                <a:gd name="T6" fmla="*/ 55 w 388"/>
                <a:gd name="T7" fmla="*/ 5 h 388"/>
                <a:gd name="T8" fmla="*/ 60 w 388"/>
                <a:gd name="T9" fmla="*/ 10 h 388"/>
                <a:gd name="T10" fmla="*/ 63 w 388"/>
                <a:gd name="T11" fmla="*/ 16 h 388"/>
                <a:gd name="T12" fmla="*/ 65 w 388"/>
                <a:gd name="T13" fmla="*/ 23 h 388"/>
                <a:gd name="T14" fmla="*/ 65 w 388"/>
                <a:gd name="T15" fmla="*/ 326 h 388"/>
                <a:gd name="T16" fmla="*/ 363 w 388"/>
                <a:gd name="T17" fmla="*/ 326 h 388"/>
                <a:gd name="T18" fmla="*/ 372 w 388"/>
                <a:gd name="T19" fmla="*/ 327 h 388"/>
                <a:gd name="T20" fmla="*/ 378 w 388"/>
                <a:gd name="T21" fmla="*/ 331 h 388"/>
                <a:gd name="T22" fmla="*/ 383 w 388"/>
                <a:gd name="T23" fmla="*/ 336 h 388"/>
                <a:gd name="T24" fmla="*/ 387 w 388"/>
                <a:gd name="T25" fmla="*/ 342 h 388"/>
                <a:gd name="T26" fmla="*/ 388 w 388"/>
                <a:gd name="T27" fmla="*/ 351 h 388"/>
                <a:gd name="T28" fmla="*/ 388 w 388"/>
                <a:gd name="T29" fmla="*/ 364 h 388"/>
                <a:gd name="T30" fmla="*/ 387 w 388"/>
                <a:gd name="T31" fmla="*/ 372 h 388"/>
                <a:gd name="T32" fmla="*/ 383 w 388"/>
                <a:gd name="T33" fmla="*/ 379 h 388"/>
                <a:gd name="T34" fmla="*/ 378 w 388"/>
                <a:gd name="T35" fmla="*/ 384 h 388"/>
                <a:gd name="T36" fmla="*/ 372 w 388"/>
                <a:gd name="T37" fmla="*/ 388 h 388"/>
                <a:gd name="T38" fmla="*/ 363 w 388"/>
                <a:gd name="T39" fmla="*/ 388 h 388"/>
                <a:gd name="T40" fmla="*/ 23 w 388"/>
                <a:gd name="T41" fmla="*/ 388 h 388"/>
                <a:gd name="T42" fmla="*/ 16 w 388"/>
                <a:gd name="T43" fmla="*/ 388 h 388"/>
                <a:gd name="T44" fmla="*/ 10 w 388"/>
                <a:gd name="T45" fmla="*/ 384 h 388"/>
                <a:gd name="T46" fmla="*/ 5 w 388"/>
                <a:gd name="T47" fmla="*/ 379 h 388"/>
                <a:gd name="T48" fmla="*/ 1 w 388"/>
                <a:gd name="T49" fmla="*/ 372 h 388"/>
                <a:gd name="T50" fmla="*/ 0 w 388"/>
                <a:gd name="T51" fmla="*/ 364 h 388"/>
                <a:gd name="T52" fmla="*/ 0 w 388"/>
                <a:gd name="T53" fmla="*/ 23 h 388"/>
                <a:gd name="T54" fmla="*/ 1 w 388"/>
                <a:gd name="T55" fmla="*/ 16 h 388"/>
                <a:gd name="T56" fmla="*/ 5 w 388"/>
                <a:gd name="T57" fmla="*/ 10 h 388"/>
                <a:gd name="T58" fmla="*/ 10 w 388"/>
                <a:gd name="T59" fmla="*/ 5 h 388"/>
                <a:gd name="T60" fmla="*/ 16 w 388"/>
                <a:gd name="T61" fmla="*/ 1 h 388"/>
                <a:gd name="T62" fmla="*/ 23 w 388"/>
                <a:gd name="T63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8" h="388">
                  <a:moveTo>
                    <a:pt x="23" y="0"/>
                  </a:moveTo>
                  <a:lnTo>
                    <a:pt x="41" y="0"/>
                  </a:lnTo>
                  <a:lnTo>
                    <a:pt x="48" y="1"/>
                  </a:lnTo>
                  <a:lnTo>
                    <a:pt x="55" y="5"/>
                  </a:lnTo>
                  <a:lnTo>
                    <a:pt x="60" y="10"/>
                  </a:lnTo>
                  <a:lnTo>
                    <a:pt x="63" y="16"/>
                  </a:lnTo>
                  <a:lnTo>
                    <a:pt x="65" y="23"/>
                  </a:lnTo>
                  <a:lnTo>
                    <a:pt x="65" y="326"/>
                  </a:lnTo>
                  <a:lnTo>
                    <a:pt x="363" y="326"/>
                  </a:lnTo>
                  <a:lnTo>
                    <a:pt x="372" y="327"/>
                  </a:lnTo>
                  <a:lnTo>
                    <a:pt x="378" y="331"/>
                  </a:lnTo>
                  <a:lnTo>
                    <a:pt x="383" y="336"/>
                  </a:lnTo>
                  <a:lnTo>
                    <a:pt x="387" y="342"/>
                  </a:lnTo>
                  <a:lnTo>
                    <a:pt x="388" y="351"/>
                  </a:lnTo>
                  <a:lnTo>
                    <a:pt x="388" y="364"/>
                  </a:lnTo>
                  <a:lnTo>
                    <a:pt x="387" y="372"/>
                  </a:lnTo>
                  <a:lnTo>
                    <a:pt x="383" y="379"/>
                  </a:lnTo>
                  <a:lnTo>
                    <a:pt x="378" y="384"/>
                  </a:lnTo>
                  <a:lnTo>
                    <a:pt x="372" y="388"/>
                  </a:lnTo>
                  <a:lnTo>
                    <a:pt x="363" y="388"/>
                  </a:lnTo>
                  <a:lnTo>
                    <a:pt x="23" y="388"/>
                  </a:lnTo>
                  <a:lnTo>
                    <a:pt x="16" y="388"/>
                  </a:lnTo>
                  <a:lnTo>
                    <a:pt x="10" y="384"/>
                  </a:lnTo>
                  <a:lnTo>
                    <a:pt x="5" y="379"/>
                  </a:lnTo>
                  <a:lnTo>
                    <a:pt x="1" y="372"/>
                  </a:lnTo>
                  <a:lnTo>
                    <a:pt x="0" y="364"/>
                  </a:lnTo>
                  <a:lnTo>
                    <a:pt x="0" y="23"/>
                  </a:lnTo>
                  <a:lnTo>
                    <a:pt x="1" y="16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16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8" name="Shape 61">
            <a:extLst>
              <a:ext uri="{FF2B5EF4-FFF2-40B4-BE49-F238E27FC236}">
                <a16:creationId xmlns:a16="http://schemas.microsoft.com/office/drawing/2014/main" id="{91B22E1E-5D6A-4747-AA56-E5C6E0635D1F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119" name="Text 62">
            <a:extLst>
              <a:ext uri="{FF2B5EF4-FFF2-40B4-BE49-F238E27FC236}">
                <a16:creationId xmlns:a16="http://schemas.microsoft.com/office/drawing/2014/main" id="{9B358E70-409A-410F-A608-16B8A8A407FF}"/>
              </a:ext>
            </a:extLst>
          </p:cNvPr>
          <p:cNvSpPr txBox="1"/>
          <p:nvPr/>
        </p:nvSpPr>
        <p:spPr>
          <a:xfrm>
            <a:off x="176295" y="6547104"/>
            <a:ext cx="6355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Fuente: </a:t>
            </a:r>
            <a:r>
              <a:rPr lang="es-E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Seguro de Terrorismo Del Ministerio de Hacienda y Crédito Público Sucursal Estatal - 2025</a:t>
            </a:r>
            <a:endParaRPr lang="en-US" sz="800" b="1" dirty="0">
              <a:latin typeface="Arial Nova Cond" panose="020B0506020202020204" pitchFamily="34" charset="0"/>
            </a:endParaRPr>
          </a:p>
        </p:txBody>
      </p:sp>
      <p:pic>
        <p:nvPicPr>
          <p:cNvPr id="120" name="Imagen 119">
            <a:extLst>
              <a:ext uri="{FF2B5EF4-FFF2-40B4-BE49-F238E27FC236}">
                <a16:creationId xmlns:a16="http://schemas.microsoft.com/office/drawing/2014/main" id="{1F9EF2E7-AC6D-4586-AB85-CAF25E8B4E5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13832" y="6542728"/>
            <a:ext cx="512648" cy="2940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645414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PÓLIZA ANTITERRORISMO Y PROTOCOLOS FRENTE A BLOQUEOS DE VÍAS</a:t>
            </a:r>
            <a:endParaRPr lang="en-US" sz="1800" dirty="0">
              <a:solidFill>
                <a:srgbClr val="123E68"/>
              </a:solidFill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2070137" y="94869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 OPERATIVA DE RECLAMACIÓN</a:t>
            </a: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411480" y="1672590"/>
            <a:ext cx="11338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1F5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Garantía de Cobertura: </a:t>
            </a: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de indemnización (cero deducible) por actos de terrorismo, asonadas y huelgas bajo declaratoria gubernamental.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230288" y="2583180"/>
            <a:ext cx="2491412" cy="1737360"/>
          </a:xfrm>
          <a:prstGeom prst="chevron">
            <a:avLst/>
          </a:prstGeom>
          <a:solidFill>
            <a:srgbClr val="FFFFFF"/>
          </a:solidFill>
          <a:ln w="31750">
            <a:solidFill>
              <a:srgbClr val="A3223A"/>
            </a:solidFill>
            <a:prstDash val="solid"/>
          </a:ln>
          <a:effectLst>
            <a:innerShdw blurRad="114300">
              <a:prstClr val="black"/>
            </a:innerShdw>
          </a:effectLst>
        </p:spPr>
      </p:sp>
      <p:sp>
        <p:nvSpPr>
          <p:cNvPr id="9" name="Shape 6"/>
          <p:cNvSpPr/>
          <p:nvPr/>
        </p:nvSpPr>
        <p:spPr>
          <a:xfrm>
            <a:off x="2049944" y="2583180"/>
            <a:ext cx="2491412" cy="1737360"/>
          </a:xfrm>
          <a:prstGeom prst="chevron">
            <a:avLst/>
          </a:prstGeom>
          <a:solidFill>
            <a:srgbClr val="FFFFFF"/>
          </a:solidFill>
          <a:ln w="31750">
            <a:solidFill>
              <a:srgbClr val="1F5CB0"/>
            </a:solidFill>
            <a:prstDash val="solid"/>
          </a:ln>
          <a:effectLst>
            <a:innerShdw blurRad="114300">
              <a:prstClr val="black"/>
            </a:innerShdw>
          </a:effectLst>
        </p:spPr>
      </p:sp>
      <p:sp>
        <p:nvSpPr>
          <p:cNvPr id="10" name="Shape 7"/>
          <p:cNvSpPr/>
          <p:nvPr/>
        </p:nvSpPr>
        <p:spPr>
          <a:xfrm>
            <a:off x="3869600" y="2583180"/>
            <a:ext cx="2491412" cy="1737360"/>
          </a:xfrm>
          <a:prstGeom prst="chevron">
            <a:avLst/>
          </a:prstGeom>
          <a:solidFill>
            <a:srgbClr val="FFFFFF"/>
          </a:solidFill>
          <a:ln w="31750">
            <a:solidFill>
              <a:srgbClr val="0E2F52"/>
            </a:solidFill>
            <a:prstDash val="solid"/>
          </a:ln>
          <a:effectLst>
            <a:innerShdw blurRad="114300">
              <a:prstClr val="black"/>
            </a:innerShdw>
          </a:effectLst>
        </p:spPr>
      </p:sp>
      <p:sp>
        <p:nvSpPr>
          <p:cNvPr id="11" name="Shape 8"/>
          <p:cNvSpPr/>
          <p:nvPr/>
        </p:nvSpPr>
        <p:spPr>
          <a:xfrm>
            <a:off x="5689256" y="2583180"/>
            <a:ext cx="2491412" cy="1737360"/>
          </a:xfrm>
          <a:prstGeom prst="chevron">
            <a:avLst/>
          </a:prstGeom>
          <a:solidFill>
            <a:srgbClr val="FFFFFF"/>
          </a:solidFill>
          <a:ln w="31750">
            <a:solidFill>
              <a:srgbClr val="0E2F52"/>
            </a:solidFill>
            <a:prstDash val="solid"/>
          </a:ln>
          <a:effectLst>
            <a:innerShdw blurRad="114300">
              <a:prstClr val="black"/>
            </a:innerShdw>
          </a:effectLst>
        </p:spPr>
      </p:sp>
      <p:sp>
        <p:nvSpPr>
          <p:cNvPr id="12" name="Shape 9"/>
          <p:cNvSpPr/>
          <p:nvPr/>
        </p:nvSpPr>
        <p:spPr>
          <a:xfrm>
            <a:off x="7508912" y="2583180"/>
            <a:ext cx="2491412" cy="1737360"/>
          </a:xfrm>
          <a:prstGeom prst="chevron">
            <a:avLst/>
          </a:prstGeom>
          <a:solidFill>
            <a:srgbClr val="FFFFFF"/>
          </a:solidFill>
          <a:ln w="31750">
            <a:solidFill>
              <a:srgbClr val="0E2F52"/>
            </a:solidFill>
            <a:prstDash val="solid"/>
          </a:ln>
          <a:effectLst>
            <a:innerShdw blurRad="114300">
              <a:prstClr val="black"/>
            </a:innerShdw>
          </a:effectLst>
        </p:spPr>
      </p:sp>
      <p:sp>
        <p:nvSpPr>
          <p:cNvPr id="13" name="Shape 10"/>
          <p:cNvSpPr/>
          <p:nvPr/>
        </p:nvSpPr>
        <p:spPr>
          <a:xfrm>
            <a:off x="9328568" y="2583180"/>
            <a:ext cx="2491412" cy="1737360"/>
          </a:xfrm>
          <a:prstGeom prst="chevron">
            <a:avLst/>
          </a:prstGeom>
          <a:solidFill>
            <a:srgbClr val="FFFFFF"/>
          </a:solidFill>
          <a:ln w="31750">
            <a:solidFill>
              <a:srgbClr val="0E2F52"/>
            </a:solidFill>
            <a:prstDash val="solid"/>
          </a:ln>
          <a:effectLst>
            <a:innerShdw blurRad="114300">
              <a:prstClr val="black"/>
            </a:innerShdw>
          </a:effectLst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864" y="2711196"/>
            <a:ext cx="365760" cy="3657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096442" y="3169920"/>
            <a:ext cx="121706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1:</a:t>
            </a:r>
            <a:endParaRPr lang="en-US" sz="11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 Inmediato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686775" y="3765423"/>
            <a:ext cx="13498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(Línea #345 /</a:t>
            </a:r>
            <a:endParaRPr lang="en-US" sz="10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Previsora Seguros)</a:t>
            </a:r>
            <a:endParaRPr lang="en-US" sz="10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520" y="2711196"/>
            <a:ext cx="365760" cy="3657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2972867" y="3169920"/>
            <a:ext cx="121706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2:</a:t>
            </a:r>
            <a:endParaRPr lang="en-US" sz="11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Denuncia Penal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2573106" y="3765423"/>
            <a:ext cx="13498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(Fiscalía - Detallar</a:t>
            </a:r>
            <a:endParaRPr lang="en-US" sz="10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placas, motor, hechos)</a:t>
            </a:r>
            <a:endParaRPr lang="en-US" sz="10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176" y="2711196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706798" y="3169920"/>
            <a:ext cx="121706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3:</a:t>
            </a:r>
            <a:endParaRPr lang="en-US" sz="11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Certificación Oficial</a:t>
            </a:r>
            <a:endParaRPr lang="en-US" sz="1100" dirty="0"/>
          </a:p>
        </p:txBody>
      </p:sp>
      <p:sp>
        <p:nvSpPr>
          <p:cNvPr id="22" name="Text 16"/>
          <p:cNvSpPr txBox="1"/>
          <p:nvPr/>
        </p:nvSpPr>
        <p:spPr>
          <a:xfrm>
            <a:off x="4425544" y="3717798"/>
            <a:ext cx="122712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(Fuerza Pública -</a:t>
            </a:r>
            <a:endParaRPr lang="en-US" sz="10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Validación de</a:t>
            </a:r>
            <a:endParaRPr lang="en-US" sz="10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circunstancia especial)</a:t>
            </a:r>
            <a:endParaRPr lang="en-US" sz="10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6832" y="2711196"/>
            <a:ext cx="365760" cy="36576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6593129" y="3169920"/>
            <a:ext cx="121706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4:</a:t>
            </a:r>
            <a:endParaRPr lang="en-US" sz="11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Documentación</a:t>
            </a:r>
            <a:endParaRPr lang="en-US" sz="11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Vehículo</a:t>
            </a:r>
            <a:endParaRPr lang="en-US" sz="1100" dirty="0"/>
          </a:p>
        </p:txBody>
      </p:sp>
      <p:sp>
        <p:nvSpPr>
          <p:cNvPr id="25" name="Text 18"/>
          <p:cNvSpPr txBox="1"/>
          <p:nvPr/>
        </p:nvSpPr>
        <p:spPr>
          <a:xfrm>
            <a:off x="6298143" y="3765423"/>
            <a:ext cx="13498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(SOAT, Propiedad,</a:t>
            </a:r>
            <a:endParaRPr lang="en-US" sz="10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Paz y Salvo)</a:t>
            </a:r>
            <a:endParaRPr lang="en-US" sz="1000" dirty="0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6488" y="2711196"/>
            <a:ext cx="365760" cy="36576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8393735" y="3169920"/>
            <a:ext cx="121706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5:</a:t>
            </a:r>
            <a:endParaRPr lang="en-US" sz="11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Soportes de Daño</a:t>
            </a:r>
            <a:endParaRPr lang="en-US" sz="1100" dirty="0"/>
          </a:p>
        </p:txBody>
      </p:sp>
      <p:sp>
        <p:nvSpPr>
          <p:cNvPr id="28" name="Text 20"/>
          <p:cNvSpPr txBox="1"/>
          <p:nvPr/>
        </p:nvSpPr>
        <p:spPr>
          <a:xfrm>
            <a:off x="8146374" y="3765423"/>
            <a:ext cx="13498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(Cotizaciones, fotos,</a:t>
            </a:r>
            <a:endParaRPr lang="en-US" sz="10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repuestos)</a:t>
            </a:r>
            <a:endParaRPr lang="en-US" sz="100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6144" y="2711196"/>
            <a:ext cx="365760" cy="36576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10156241" y="3169920"/>
            <a:ext cx="121706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 6:</a:t>
            </a:r>
            <a:endParaRPr lang="en-US" sz="11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Soportes de Carga</a:t>
            </a:r>
            <a:endParaRPr lang="en-US" sz="1100" dirty="0"/>
          </a:p>
        </p:txBody>
      </p:sp>
      <p:sp>
        <p:nvSpPr>
          <p:cNvPr id="31" name="Text 22"/>
          <p:cNvSpPr txBox="1"/>
          <p:nvPr/>
        </p:nvSpPr>
        <p:spPr>
          <a:xfrm>
            <a:off x="9960712" y="3765423"/>
            <a:ext cx="122712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(Manifiesto, remesas,</a:t>
            </a:r>
            <a:endParaRPr lang="en-US" sz="10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000" dirty="0">
                <a:solidFill>
                  <a:srgbClr val="3A42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reclamo del generador)</a:t>
            </a:r>
            <a:endParaRPr lang="en-US" sz="1000" dirty="0"/>
          </a:p>
        </p:txBody>
      </p:sp>
      <p:sp>
        <p:nvSpPr>
          <p:cNvPr id="32" name="Shape 23"/>
          <p:cNvSpPr/>
          <p:nvPr/>
        </p:nvSpPr>
        <p:spPr>
          <a:xfrm>
            <a:off x="716280" y="4777740"/>
            <a:ext cx="10250424" cy="1234440"/>
          </a:xfrm>
          <a:prstGeom prst="rect">
            <a:avLst/>
          </a:prstGeom>
          <a:solidFill>
            <a:srgbClr val="FFFFFF"/>
          </a:solidFill>
          <a:ln w="25400">
            <a:solidFill>
              <a:srgbClr val="A3223A"/>
            </a:solidFill>
            <a:prstDash val="solid"/>
          </a:ln>
          <a:effectLst>
            <a:innerShdw blurRad="114300">
              <a:prstClr val="black"/>
            </a:innerShdw>
          </a:effectLst>
        </p:spPr>
      </p:sp>
      <p:sp>
        <p:nvSpPr>
          <p:cNvPr id="33" name="Text 24"/>
          <p:cNvSpPr txBox="1"/>
          <p:nvPr/>
        </p:nvSpPr>
        <p:spPr>
          <a:xfrm>
            <a:off x="899160" y="4896612"/>
            <a:ext cx="9787890" cy="1005840"/>
          </a:xfrm>
          <a:prstGeom prst="rect">
            <a:avLst/>
          </a:prstGeom>
          <a:noFill/>
          <a:ln/>
          <a:effectLst>
            <a:innerShdw blurRad="114300">
              <a:prstClr val="black"/>
            </a:innerShdw>
          </a:effectLst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Fuerza Pública activa centros de monitoreo, despliega rutas alternas y coordina caravanas seguras para garantizar el restablecimiento de la libre movilidad ante bloqueos.</a:t>
            </a:r>
            <a:endParaRPr lang="en-US" sz="1300" dirty="0"/>
          </a:p>
        </p:txBody>
      </p:sp>
      <p:sp>
        <p:nvSpPr>
          <p:cNvPr id="38" name="Shape 61">
            <a:extLst>
              <a:ext uri="{FF2B5EF4-FFF2-40B4-BE49-F238E27FC236}">
                <a16:creationId xmlns:a16="http://schemas.microsoft.com/office/drawing/2014/main" id="{BAD96187-0875-4633-908A-60B670148B25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sp>
        <p:nvSpPr>
          <p:cNvPr id="39" name="Text 62">
            <a:extLst>
              <a:ext uri="{FF2B5EF4-FFF2-40B4-BE49-F238E27FC236}">
                <a16:creationId xmlns:a16="http://schemas.microsoft.com/office/drawing/2014/main" id="{78F5CE4E-F999-4DD4-A22F-370A7D8F3D09}"/>
              </a:ext>
            </a:extLst>
          </p:cNvPr>
          <p:cNvSpPr txBox="1"/>
          <p:nvPr/>
        </p:nvSpPr>
        <p:spPr>
          <a:xfrm>
            <a:off x="176295" y="6547104"/>
            <a:ext cx="6355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Fuente: </a:t>
            </a:r>
            <a:r>
              <a:rPr lang="es-ES" sz="800" b="1" kern="0" spc="100" dirty="0">
                <a:solidFill>
                  <a:srgbClr val="B7CBE2"/>
                </a:solidFill>
                <a:latin typeface="Arial Nova Cond" panose="020B0506020202020204" pitchFamily="34" charset="0"/>
                <a:ea typeface="Arial" pitchFamily="34" charset="-122"/>
                <a:cs typeface="Arial" pitchFamily="34" charset="-120"/>
              </a:rPr>
              <a:t>Seguro de Terrorismo Del Ministerio de Hacienda y Crédito Público Sucursal Estatal - 2025</a:t>
            </a:r>
            <a:endParaRPr lang="en-US" sz="800" b="1" dirty="0">
              <a:latin typeface="Arial Nova Cond" panose="020B0506020202020204" pitchFamily="34" charset="0"/>
            </a:endParaRP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B2BFF8FB-648A-4D17-AF72-60A378AD02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3832" y="6542728"/>
            <a:ext cx="512648" cy="29401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ímbolos de signos matemáticos fondo blanco: vector de stock (libre de  regalías) 2307926463 | Shutterstock">
            <a:extLst>
              <a:ext uri="{FF2B5EF4-FFF2-40B4-BE49-F238E27FC236}">
                <a16:creationId xmlns:a16="http://schemas.microsoft.com/office/drawing/2014/main" id="{630B73FD-9E9C-46EF-B9EF-E989DE39E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584"/>
            <a:ext cx="12191695" cy="645701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C19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4630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E2F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MINISTERIO DE DEFENSA NACIONAL</a:t>
            </a:r>
            <a:endParaRPr lang="en-US" sz="1000" dirty="0"/>
          </a:p>
        </p:txBody>
      </p:sp>
      <p:pic>
        <p:nvPicPr>
          <p:cNvPr id="4" name="Image 0" descr="assets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8404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s-ES" sz="20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 </a:t>
            </a:r>
            <a:r>
              <a:rPr lang="es-ES" sz="2800" b="1" u="sng" dirty="0">
                <a:solidFill>
                  <a:srgbClr val="001D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s-ES" sz="20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ATRIA </a:t>
            </a:r>
            <a:r>
              <a:rPr lang="es-ES" sz="2800" b="1" u="sng" dirty="0">
                <a:solidFill>
                  <a:srgbClr val="012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r>
              <a:rPr lang="es-ES" sz="2000" b="1" dirty="0">
                <a:solidFill>
                  <a:srgbClr val="123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ILAGRO</a:t>
            </a:r>
          </a:p>
        </p:txBody>
      </p:sp>
      <p:sp>
        <p:nvSpPr>
          <p:cNvPr id="126" name="Shape 61">
            <a:extLst>
              <a:ext uri="{FF2B5EF4-FFF2-40B4-BE49-F238E27FC236}">
                <a16:creationId xmlns:a16="http://schemas.microsoft.com/office/drawing/2014/main" id="{A3E7B65C-CC23-4AD5-B82A-0AF487D0AC78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E2F52"/>
          </a:solidFill>
          <a:ln/>
        </p:spPr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1317458-9FD2-488A-9AF6-6B51E7083F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2" t="27936" r="2847" b="26730"/>
          <a:stretch/>
        </p:blipFill>
        <p:spPr>
          <a:xfrm>
            <a:off x="526710" y="1714063"/>
            <a:ext cx="11369198" cy="3640185"/>
          </a:xfrm>
          <a:prstGeom prst="rect">
            <a:avLst/>
          </a:prstGeom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11942E8-C0B5-4041-86B3-56966F051099}"/>
              </a:ext>
            </a:extLst>
          </p:cNvPr>
          <p:cNvSpPr/>
          <p:nvPr/>
        </p:nvSpPr>
        <p:spPr>
          <a:xfrm>
            <a:off x="526710" y="1714062"/>
            <a:ext cx="11369198" cy="1821617"/>
          </a:xfrm>
          <a:prstGeom prst="roundRect">
            <a:avLst>
              <a:gd name="adj" fmla="val 6628"/>
            </a:avLst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7F7FB50-38FA-4C60-A73E-989B595B0495}"/>
              </a:ext>
            </a:extLst>
          </p:cNvPr>
          <p:cNvSpPr/>
          <p:nvPr/>
        </p:nvSpPr>
        <p:spPr>
          <a:xfrm>
            <a:off x="4534909" y="1583436"/>
            <a:ext cx="3352800" cy="253965"/>
          </a:xfrm>
          <a:prstGeom prst="roundRect">
            <a:avLst>
              <a:gd name="adj" fmla="val 50000"/>
            </a:avLst>
          </a:prstGeom>
          <a:solidFill>
            <a:srgbClr val="06355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spc="600" dirty="0">
                <a:latin typeface="+mj-lt"/>
              </a:rPr>
              <a:t>LA FÓRMULA</a:t>
            </a:r>
            <a:endParaRPr lang="es-MX" sz="1400" spc="600" dirty="0">
              <a:latin typeface="+mj-lt"/>
            </a:endParaRPr>
          </a:p>
        </p:txBody>
      </p: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59632D62-676F-4871-A5EC-0AE8867FB707}"/>
              </a:ext>
            </a:extLst>
          </p:cNvPr>
          <p:cNvSpPr/>
          <p:nvPr/>
        </p:nvSpPr>
        <p:spPr>
          <a:xfrm>
            <a:off x="3887390" y="3483908"/>
            <a:ext cx="4586877" cy="279362"/>
          </a:xfrm>
          <a:prstGeom prst="roundRect">
            <a:avLst>
              <a:gd name="adj" fmla="val 50000"/>
            </a:avLst>
          </a:prstGeom>
          <a:solidFill>
            <a:srgbClr val="06355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spc="600" dirty="0">
                <a:latin typeface="+mj-lt"/>
              </a:rPr>
              <a:t>COMPONENTES DE LA FORMULA</a:t>
            </a:r>
            <a:endParaRPr lang="es-MX" sz="1400" spc="600" dirty="0">
              <a:latin typeface="+mj-lt"/>
            </a:endParaRPr>
          </a:p>
        </p:txBody>
      </p:sp>
      <p:sp>
        <p:nvSpPr>
          <p:cNvPr id="46" name="Rectángulo: esquinas redondeadas 45">
            <a:extLst>
              <a:ext uri="{FF2B5EF4-FFF2-40B4-BE49-F238E27FC236}">
                <a16:creationId xmlns:a16="http://schemas.microsoft.com/office/drawing/2014/main" id="{25B3F13E-EBFA-47AE-8086-FA52C54CAC59}"/>
              </a:ext>
            </a:extLst>
          </p:cNvPr>
          <p:cNvSpPr/>
          <p:nvPr/>
        </p:nvSpPr>
        <p:spPr>
          <a:xfrm>
            <a:off x="543529" y="3753745"/>
            <a:ext cx="11369198" cy="1600503"/>
          </a:xfrm>
          <a:prstGeom prst="roundRect">
            <a:avLst>
              <a:gd name="adj" fmla="val 6628"/>
            </a:avLst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8418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128016"/>
            <a:ext cx="530352" cy="42976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 rot="1744343">
            <a:off x="839333" y="492980"/>
            <a:ext cx="2094336" cy="1848298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6E9ED"/>
            </a:solidFill>
            <a:prstDash val="solid"/>
          </a:ln>
          <a:effectLst>
            <a:outerShdw blurRad="152400" dist="38100" dir="2700000" algn="bl" rotWithShape="0">
              <a:srgbClr val="9AA6B4">
                <a:alpha val="35000"/>
              </a:srgbClr>
            </a:outerShdw>
          </a:effectLst>
        </p:spPr>
      </p:sp>
      <p:pic>
        <p:nvPicPr>
          <p:cNvPr id="5" name="Image 1" descr="assets/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822960"/>
            <a:ext cx="1234440" cy="1005840"/>
          </a:xfrm>
          <a:prstGeom prst="rect">
            <a:avLst/>
          </a:prstGeom>
        </p:spPr>
      </p:pic>
      <p:pic>
        <p:nvPicPr>
          <p:cNvPr id="6" name="Image 2" descr="assets/portad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236" y="-576124"/>
            <a:ext cx="3804008" cy="3804008"/>
          </a:xfrm>
          <a:prstGeom prst="ellipse">
            <a:avLst/>
          </a:prstGeom>
        </p:spPr>
      </p:pic>
      <p:sp>
        <p:nvSpPr>
          <p:cNvPr id="7" name="Shape 2"/>
          <p:cNvSpPr/>
          <p:nvPr/>
        </p:nvSpPr>
        <p:spPr>
          <a:xfrm>
            <a:off x="91440" y="3611880"/>
            <a:ext cx="9052560" cy="1920240"/>
          </a:xfrm>
          <a:prstGeom prst="rect">
            <a:avLst/>
          </a:prstGeom>
          <a:gradFill flip="none" rotWithShape="1">
            <a:gsLst>
              <a:gs pos="0">
                <a:srgbClr val="1565A8">
                  <a:shade val="30000"/>
                  <a:satMod val="115000"/>
                </a:srgbClr>
              </a:gs>
              <a:gs pos="50000">
                <a:srgbClr val="1565A8">
                  <a:shade val="67500"/>
                  <a:satMod val="115000"/>
                </a:srgbClr>
              </a:gs>
              <a:gs pos="100000">
                <a:srgbClr val="1565A8">
                  <a:shade val="100000"/>
                  <a:satMod val="115000"/>
                </a:srgbClr>
              </a:gs>
            </a:gsLst>
            <a:lin ang="5400000" scaled="1"/>
            <a:tileRect/>
          </a:gradFill>
          <a:ln/>
        </p:spPr>
      </p:sp>
      <p:sp>
        <p:nvSpPr>
          <p:cNvPr id="8" name="Text 3"/>
          <p:cNvSpPr txBox="1"/>
          <p:nvPr/>
        </p:nvSpPr>
        <p:spPr>
          <a:xfrm>
            <a:off x="457200" y="3840480"/>
            <a:ext cx="8321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CONVENCIÓN NACIONAL DE TRANSPORTE Y TURISMO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4688205"/>
            <a:ext cx="8321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6E6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SEGURIDAD COMO EJE CENTRAL DEL NUEVO GOBIERNO</a:t>
            </a:r>
            <a:endParaRPr lang="en-US" sz="1800" dirty="0"/>
          </a:p>
        </p:txBody>
      </p:sp>
      <p:sp>
        <p:nvSpPr>
          <p:cNvPr id="10" name="Shape 5"/>
          <p:cNvSpPr/>
          <p:nvPr/>
        </p:nvSpPr>
        <p:spPr>
          <a:xfrm>
            <a:off x="91440" y="5623560"/>
            <a:ext cx="9052560" cy="566928"/>
          </a:xfrm>
          <a:prstGeom prst="rect">
            <a:avLst/>
          </a:prstGeom>
          <a:solidFill>
            <a:srgbClr val="C3C7CB"/>
          </a:solidFill>
          <a:ln/>
        </p:spPr>
      </p:sp>
      <p:sp>
        <p:nvSpPr>
          <p:cNvPr id="11" name="Shape 6"/>
          <p:cNvSpPr/>
          <p:nvPr/>
        </p:nvSpPr>
        <p:spPr>
          <a:xfrm>
            <a:off x="685800" y="5715000"/>
            <a:ext cx="100584" cy="384048"/>
          </a:xfrm>
          <a:prstGeom prst="rect">
            <a:avLst/>
          </a:prstGeom>
          <a:solidFill>
            <a:srgbClr val="F5C722"/>
          </a:solidFill>
          <a:ln/>
        </p:spPr>
      </p:sp>
      <p:sp>
        <p:nvSpPr>
          <p:cNvPr id="12" name="Shape 7"/>
          <p:cNvSpPr/>
          <p:nvPr/>
        </p:nvSpPr>
        <p:spPr>
          <a:xfrm>
            <a:off x="804672" y="5715000"/>
            <a:ext cx="100584" cy="384048"/>
          </a:xfrm>
          <a:prstGeom prst="rect">
            <a:avLst/>
          </a:prstGeom>
          <a:solidFill>
            <a:srgbClr val="1B4F8F"/>
          </a:solidFill>
          <a:ln/>
        </p:spPr>
      </p:sp>
      <p:sp>
        <p:nvSpPr>
          <p:cNvPr id="13" name="Shape 8"/>
          <p:cNvSpPr/>
          <p:nvPr/>
        </p:nvSpPr>
        <p:spPr>
          <a:xfrm>
            <a:off x="923544" y="5715000"/>
            <a:ext cx="100584" cy="38404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1143000" y="5650992"/>
            <a:ext cx="4572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Septiembre 2026</a:t>
            </a:r>
            <a:endParaRPr lang="en-US" sz="2000" dirty="0"/>
          </a:p>
        </p:txBody>
      </p:sp>
      <p:sp>
        <p:nvSpPr>
          <p:cNvPr id="15" name="Shape 10"/>
          <p:cNvSpPr/>
          <p:nvPr/>
        </p:nvSpPr>
        <p:spPr>
          <a:xfrm>
            <a:off x="457200" y="6446520"/>
            <a:ext cx="11247120" cy="0"/>
          </a:xfrm>
          <a:prstGeom prst="line">
            <a:avLst/>
          </a:prstGeom>
          <a:noFill/>
          <a:ln w="12700">
            <a:solidFill>
              <a:srgbClr val="D9E1E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268329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2507</Words>
  <Application>Microsoft Office PowerPoint</Application>
  <PresentationFormat>Panorámica</PresentationFormat>
  <Paragraphs>353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Arial Nova Cond</vt:lpstr>
      <vt:lpstr>Calibri</vt:lpstr>
      <vt:lpstr>Calibri Light</vt:lpstr>
      <vt:lpstr>Fira Sans Semi-Bold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Convención Nacional de Transporte y Turismo</dc:title>
  <dc:subject>PptxGenJS Presentation</dc:subject>
  <dc:creator>Ministerio de Defensa Nacional</dc:creator>
  <cp:lastModifiedBy>Walther Murcia</cp:lastModifiedBy>
  <cp:revision>15</cp:revision>
  <dcterms:created xsi:type="dcterms:W3CDTF">2026-09-17T23:35:16Z</dcterms:created>
  <dcterms:modified xsi:type="dcterms:W3CDTF">2026-09-18T03:43:56Z</dcterms:modified>
</cp:coreProperties>
</file>